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51" r:id="rId1"/>
  </p:sldMasterIdLst>
  <p:notesMasterIdLst>
    <p:notesMasterId r:id="rId10"/>
  </p:notesMasterIdLst>
  <p:handoutMasterIdLst>
    <p:handoutMasterId r:id="rId11"/>
  </p:handoutMasterIdLst>
  <p:sldIdLst>
    <p:sldId id="264" r:id="rId2"/>
    <p:sldId id="287" r:id="rId3"/>
    <p:sldId id="257" r:id="rId4"/>
    <p:sldId id="291" r:id="rId5"/>
    <p:sldId id="280" r:id="rId6"/>
    <p:sldId id="269" r:id="rId7"/>
    <p:sldId id="290" r:id="rId8"/>
    <p:sldId id="289" r:id="rId9"/>
  </p:sldIdLst>
  <p:sldSz cx="13004800" cy="9753600"/>
  <p:notesSz cx="6797675" cy="987425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9144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13" autoAdjust="0"/>
  </p:normalViewPr>
  <p:slideViewPr>
    <p:cSldViewPr>
      <p:cViewPr varScale="1">
        <p:scale>
          <a:sx n="75" d="100"/>
          <a:sy n="75" d="100"/>
        </p:scale>
        <p:origin x="1644" y="10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072" y="-10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CE19E01A-7612-5549-89D9-6906BFD9CC46}" type="datetimeFigureOut">
              <a:rPr lang="en-US" smtClean="0"/>
              <a:t>4/18/2016</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032C39EF-4080-9A41-94C9-F5A9C769F0FC}" type="slidenum">
              <a:rPr lang="en-US" smtClean="0"/>
              <a:t>‹#›</a:t>
            </a:fld>
            <a:endParaRPr lang="en-US"/>
          </a:p>
        </p:txBody>
      </p:sp>
    </p:spTree>
    <p:extLst>
      <p:ext uri="{BB962C8B-B14F-4D97-AF65-F5344CB8AC3E}">
        <p14:creationId xmlns:p14="http://schemas.microsoft.com/office/powerpoint/2010/main" val="58840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931863" y="741363"/>
            <a:ext cx="4933950" cy="370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06357" y="4690269"/>
            <a:ext cx="4984962"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sym typeface="Avenir Roman" charset="0"/>
              </a:rPr>
              <a:t>Click to edit Master text styles</a:t>
            </a:r>
          </a:p>
          <a:p>
            <a:pPr lvl="1"/>
            <a:r>
              <a:rPr lang="en-US" smtClean="0">
                <a:sym typeface="Avenir Roman" charset="0"/>
              </a:rPr>
              <a:t>Second level</a:t>
            </a:r>
          </a:p>
          <a:p>
            <a:pPr lvl="2"/>
            <a:r>
              <a:rPr lang="en-US" smtClean="0">
                <a:sym typeface="Avenir Roman" charset="0"/>
              </a:rPr>
              <a:t>Third level</a:t>
            </a:r>
          </a:p>
          <a:p>
            <a:pPr lvl="3"/>
            <a:r>
              <a:rPr lang="en-US" smtClean="0">
                <a:sym typeface="Avenir Roman" charset="0"/>
              </a:rPr>
              <a:t>Fourth level</a:t>
            </a:r>
          </a:p>
          <a:p>
            <a:pPr lvl="4"/>
            <a:r>
              <a:rPr lang="en-US" smtClean="0">
                <a:sym typeface="Avenir Roman" charset="0"/>
              </a:rPr>
              <a:t>Fifth level</a:t>
            </a:r>
          </a:p>
        </p:txBody>
      </p:sp>
    </p:spTree>
    <p:extLst>
      <p:ext uri="{BB962C8B-B14F-4D97-AF65-F5344CB8AC3E}">
        <p14:creationId xmlns:p14="http://schemas.microsoft.com/office/powerpoint/2010/main" val="3024057605"/>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6290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5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92100"/>
            <a:ext cx="2819400" cy="834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92100"/>
            <a:ext cx="8305800" cy="834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14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058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385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349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0600" y="2349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14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05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381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55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480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0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4097" name="Picture 1" descr="powerpoint template3.jpg"/>
          <p:cNvPicPr>
            <a:picLocks noChangeAspect="1"/>
          </p:cNvPicPr>
          <p:nvPr userDrawn="1"/>
        </p:nvPicPr>
        <p:blipFill>
          <a:blip r:embed="rId14">
            <a:extLst>
              <a:ext uri="{28A0092B-C50C-407E-A947-70E740481C1C}">
                <a14:useLocalDpi xmlns:a14="http://schemas.microsoft.com/office/drawing/2010/main" val="0"/>
              </a:ext>
            </a:extLst>
          </a:blip>
          <a:srcRect b="2130"/>
          <a:stretch>
            <a:fillRect/>
          </a:stretch>
        </p:blipFill>
        <p:spPr bwMode="auto">
          <a:xfrm>
            <a:off x="-15875" y="-9525"/>
            <a:ext cx="13003213" cy="977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p:cNvSpPr>
            <a:spLocks noGrp="1"/>
          </p:cNvSpPr>
          <p:nvPr>
            <p:ph type="title"/>
          </p:nvPr>
        </p:nvSpPr>
        <p:spPr bwMode="auto">
          <a:xfrm>
            <a:off x="266700" y="2921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dirty="0" smtClean="0">
                <a:sym typeface="Helvetica Light" charset="0"/>
              </a:rPr>
              <a:t>Click to edit Master title style</a:t>
            </a:r>
          </a:p>
        </p:txBody>
      </p:sp>
      <p:sp>
        <p:nvSpPr>
          <p:cNvPr id="4099" name="Rectangle 3"/>
          <p:cNvSpPr>
            <a:spLocks noGrp="1"/>
          </p:cNvSpPr>
          <p:nvPr>
            <p:ph type="body" idx="1"/>
          </p:nvPr>
        </p:nvSpPr>
        <p:spPr bwMode="auto">
          <a:xfrm>
            <a:off x="444500" y="2349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dirty="0" smtClean="0">
                <a:sym typeface="Helvetica Light" charset="0"/>
              </a:rPr>
              <a:t>Click to edit Master text styles</a:t>
            </a:r>
          </a:p>
          <a:p>
            <a:pPr lvl="1"/>
            <a:r>
              <a:rPr lang="en-US" dirty="0" smtClean="0">
                <a:sym typeface="Helvetica Light" charset="0"/>
              </a:rPr>
              <a:t>Second level</a:t>
            </a:r>
          </a:p>
          <a:p>
            <a:pPr lvl="2"/>
            <a:r>
              <a:rPr lang="en-US" dirty="0" smtClean="0">
                <a:sym typeface="Helvetica Light" charset="0"/>
              </a:rPr>
              <a:t>Third level</a:t>
            </a:r>
          </a:p>
          <a:p>
            <a:pPr lvl="3"/>
            <a:r>
              <a:rPr lang="en-US" dirty="0" smtClean="0">
                <a:sym typeface="Helvetica Light" charset="0"/>
              </a:rPr>
              <a:t>Fourth level</a:t>
            </a:r>
          </a:p>
          <a:p>
            <a:pPr lvl="4"/>
            <a:r>
              <a:rPr lang="en-US" dirty="0"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84200" rtl="0" fontAlgn="base" hangingPunct="0">
        <a:spcBef>
          <a:spcPct val="0"/>
        </a:spcBef>
        <a:spcAft>
          <a:spcPct val="0"/>
        </a:spcAft>
        <a:defRPr sz="7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fontAlgn="base" hangingPunct="0">
        <a:spcBef>
          <a:spcPts val="4200"/>
        </a:spcBef>
        <a:spcAft>
          <a:spcPct val="0"/>
        </a:spcAft>
        <a:defRPr sz="3500">
          <a:solidFill>
            <a:srgbClr val="000000"/>
          </a:solidFill>
          <a:latin typeface="+mn-lt"/>
          <a:ea typeface="+mn-ea"/>
          <a:cs typeface="+mn-cs"/>
          <a:sym typeface="Helvetica Light" charset="0"/>
        </a:defRPr>
      </a:lvl1pPr>
      <a:lvl2pPr marL="228600" algn="l" defTabSz="584200" rtl="0" fontAlgn="base" hangingPunct="0">
        <a:spcBef>
          <a:spcPts val="4200"/>
        </a:spcBef>
        <a:spcAft>
          <a:spcPct val="0"/>
        </a:spcAft>
        <a:defRPr sz="3500">
          <a:solidFill>
            <a:srgbClr val="000000"/>
          </a:solidFill>
          <a:latin typeface="+mn-lt"/>
          <a:ea typeface="+mn-ea"/>
          <a:cs typeface="+mn-cs"/>
          <a:sym typeface="Helvetica Light" charset="0"/>
        </a:defRPr>
      </a:lvl2pPr>
      <a:lvl3pPr marL="457200" algn="l" defTabSz="584200" rtl="0" fontAlgn="base" hangingPunct="0">
        <a:spcBef>
          <a:spcPts val="4200"/>
        </a:spcBef>
        <a:spcAft>
          <a:spcPct val="0"/>
        </a:spcAft>
        <a:defRPr sz="3500">
          <a:solidFill>
            <a:srgbClr val="000000"/>
          </a:solidFill>
          <a:latin typeface="+mn-lt"/>
          <a:ea typeface="+mn-ea"/>
          <a:cs typeface="+mn-cs"/>
          <a:sym typeface="Helvetica Light" charset="0"/>
        </a:defRPr>
      </a:lvl3pPr>
      <a:lvl4pPr marL="685800" algn="l" defTabSz="584200" rtl="0" fontAlgn="base" hangingPunct="0">
        <a:spcBef>
          <a:spcPts val="4200"/>
        </a:spcBef>
        <a:spcAft>
          <a:spcPct val="0"/>
        </a:spcAft>
        <a:defRPr sz="3500">
          <a:solidFill>
            <a:srgbClr val="000000"/>
          </a:solidFill>
          <a:latin typeface="+mn-lt"/>
          <a:ea typeface="+mn-ea"/>
          <a:cs typeface="+mn-cs"/>
          <a:sym typeface="Helvetica Light" charset="0"/>
        </a:defRPr>
      </a:lvl4pPr>
      <a:lvl5pPr marL="914400" algn="l" defTabSz="584200" rtl="0" fontAlgn="base" hangingPunct="0">
        <a:spcBef>
          <a:spcPts val="4200"/>
        </a:spcBef>
        <a:spcAft>
          <a:spcPct val="0"/>
        </a:spcAft>
        <a:defRPr sz="3500">
          <a:solidFill>
            <a:srgbClr val="000000"/>
          </a:solidFill>
          <a:latin typeface="+mn-lt"/>
          <a:ea typeface="+mn-ea"/>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mn-ea"/>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mn-ea"/>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mn-ea"/>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namereservationsandregistrations@cipc.co.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namereservationsandregistrations@cipc.co.za"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www.cipc.co.za/index.php/register-your-business/defensive-nam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2.jpg"/>
          <p:cNvPicPr>
            <a:picLocks noGrp="1" noChangeAspect="1"/>
          </p:cNvPicPr>
          <p:nvPr>
            <p:ph idx="4294967295"/>
          </p:nvPr>
        </p:nvPicPr>
        <p:blipFill>
          <a:blip r:embed="rId2"/>
          <a:stretch>
            <a:fillRect/>
          </a:stretch>
        </p:blipFill>
        <p:spPr>
          <a:xfrm>
            <a:off x="-314325" y="-228600"/>
            <a:ext cx="13319125" cy="9982200"/>
          </a:xfrm>
        </p:spPr>
      </p:pic>
      <p:sp>
        <p:nvSpPr>
          <p:cNvPr id="5" name="TextBox 4"/>
          <p:cNvSpPr txBox="1"/>
          <p:nvPr/>
        </p:nvSpPr>
        <p:spPr>
          <a:xfrm>
            <a:off x="711200" y="1100078"/>
            <a:ext cx="11963400" cy="3108543"/>
          </a:xfrm>
          <a:prstGeom prst="rect">
            <a:avLst/>
          </a:prstGeom>
          <a:noFill/>
        </p:spPr>
        <p:txBody>
          <a:bodyPr wrap="square" rtlCol="0">
            <a:spAutoFit/>
          </a:bodyPr>
          <a:lstStyle/>
          <a:p>
            <a:pPr algn="r"/>
            <a:r>
              <a:rPr lang="en-US" sz="7200" b="1" dirty="0" smtClean="0">
                <a:solidFill>
                  <a:schemeClr val="accent4">
                    <a:lumMod val="65000"/>
                    <a:lumOff val="35000"/>
                  </a:schemeClr>
                </a:solidFill>
                <a:latin typeface="Myriad Pro"/>
                <a:cs typeface="Myriad Pro"/>
              </a:rPr>
              <a:t>Name </a:t>
            </a:r>
            <a:r>
              <a:rPr lang="en-US" sz="7200" b="1" dirty="0" smtClean="0">
                <a:solidFill>
                  <a:schemeClr val="accent4">
                    <a:lumMod val="65000"/>
                    <a:lumOff val="35000"/>
                  </a:schemeClr>
                </a:solidFill>
                <a:latin typeface="Myriad Pro"/>
                <a:cs typeface="Myriad Pro"/>
              </a:rPr>
              <a:t>Reservation</a:t>
            </a:r>
          </a:p>
          <a:p>
            <a:pPr algn="r"/>
            <a:endParaRPr lang="en-US" sz="4400" b="1" dirty="0" smtClean="0">
              <a:solidFill>
                <a:schemeClr val="accent4">
                  <a:lumMod val="65000"/>
                  <a:lumOff val="35000"/>
                </a:schemeClr>
              </a:solidFill>
              <a:latin typeface="Myriad Pro"/>
              <a:cs typeface="Myriad Pro"/>
            </a:endParaRPr>
          </a:p>
          <a:p>
            <a:pPr algn="r"/>
            <a:r>
              <a:rPr lang="en-US" sz="4400" b="1" dirty="0" smtClean="0">
                <a:solidFill>
                  <a:schemeClr val="accent4">
                    <a:lumMod val="65000"/>
                    <a:lumOff val="35000"/>
                  </a:schemeClr>
                </a:solidFill>
                <a:latin typeface="Myriad Pro"/>
                <a:cs typeface="Myriad Pro"/>
              </a:rPr>
              <a:t>F MASHAU</a:t>
            </a:r>
          </a:p>
          <a:p>
            <a:endParaRPr lang="en-US" b="1" dirty="0" smtClean="0">
              <a:solidFill>
                <a:schemeClr val="accent4">
                  <a:lumMod val="65000"/>
                  <a:lumOff val="35000"/>
                </a:schemeClr>
              </a:solidFill>
              <a:latin typeface="Myriad Pro"/>
              <a:cs typeface="Myriad Pro"/>
            </a:endParaRPr>
          </a:p>
        </p:txBody>
      </p:sp>
    </p:spTree>
    <p:extLst>
      <p:ext uri="{BB962C8B-B14F-4D97-AF65-F5344CB8AC3E}">
        <p14:creationId xmlns:p14="http://schemas.microsoft.com/office/powerpoint/2010/main" val="217726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
            <a:ext cx="13004800" cy="1840992"/>
          </a:xfrm>
        </p:spPr>
        <p:txBody>
          <a:bodyPr/>
          <a:lstStyle/>
          <a:p>
            <a:r>
              <a:rPr lang="en-US" sz="7200" dirty="0">
                <a:solidFill>
                  <a:schemeClr val="accent4">
                    <a:lumMod val="65000"/>
                    <a:lumOff val="35000"/>
                  </a:schemeClr>
                </a:solidFill>
                <a:latin typeface="Myriad Pro"/>
              </a:rPr>
              <a:t>Name Reservations Considerations</a:t>
            </a:r>
            <a:endParaRPr lang="en-ZA" sz="7200" dirty="0">
              <a:solidFill>
                <a:schemeClr val="accent4">
                  <a:lumMod val="65000"/>
                  <a:lumOff val="35000"/>
                </a:schemeClr>
              </a:solidFill>
              <a:latin typeface="Myriad Pro"/>
              <a:cs typeface="Myriad Pro"/>
            </a:endParaRPr>
          </a:p>
        </p:txBody>
      </p:sp>
      <p:sp>
        <p:nvSpPr>
          <p:cNvPr id="3" name="Content Placeholder 2"/>
          <p:cNvSpPr>
            <a:spLocks noGrp="1"/>
          </p:cNvSpPr>
          <p:nvPr>
            <p:ph idx="1"/>
          </p:nvPr>
        </p:nvSpPr>
        <p:spPr>
          <a:xfrm>
            <a:off x="482600" y="2362200"/>
            <a:ext cx="11099800" cy="6324600"/>
          </a:xfrm>
        </p:spPr>
        <p:txBody>
          <a:bodyPr anchor="ctr"/>
          <a:lstStyle/>
          <a:p>
            <a:pPr marL="457200" indent="-457200">
              <a:buFont typeface="Arial" panose="020B0604020202020204" pitchFamily="34" charset="0"/>
              <a:buChar char="•"/>
            </a:pPr>
            <a:r>
              <a:rPr lang="en-US" sz="2400" dirty="0" smtClean="0">
                <a:latin typeface="Myriad Pro"/>
              </a:rPr>
              <a:t>Name </a:t>
            </a:r>
            <a:r>
              <a:rPr lang="en-US" sz="2400" dirty="0">
                <a:latin typeface="Myriad Pro"/>
              </a:rPr>
              <a:t>reservation is no longer </a:t>
            </a:r>
            <a:r>
              <a:rPr lang="en-US" sz="2400" dirty="0" smtClean="0">
                <a:latin typeface="Myriad Pro"/>
              </a:rPr>
              <a:t>an initial </a:t>
            </a:r>
            <a:r>
              <a:rPr lang="en-US" sz="2400" dirty="0">
                <a:latin typeface="Myriad Pro"/>
              </a:rPr>
              <a:t>mandatory process for </a:t>
            </a:r>
            <a:r>
              <a:rPr lang="en-US" sz="2400" dirty="0" smtClean="0">
                <a:latin typeface="Myriad Pro"/>
              </a:rPr>
              <a:t>company </a:t>
            </a:r>
            <a:r>
              <a:rPr lang="en-US" sz="2400" dirty="0" smtClean="0">
                <a:latin typeface="Myriad Pro"/>
              </a:rPr>
              <a:t>registration.</a:t>
            </a:r>
          </a:p>
          <a:p>
            <a:pPr marL="457200" indent="-457200">
              <a:buFont typeface="Arial" panose="020B0604020202020204" pitchFamily="34" charset="0"/>
              <a:buChar char="•"/>
            </a:pPr>
            <a:r>
              <a:rPr lang="en-US" sz="2400" dirty="0" smtClean="0">
                <a:latin typeface="Myriad Pro"/>
              </a:rPr>
              <a:t>A </a:t>
            </a:r>
            <a:r>
              <a:rPr lang="en-US" sz="2400" dirty="0">
                <a:latin typeface="Myriad Pro"/>
              </a:rPr>
              <a:t>company can still be registered even if a  proposed name is rejected and the registration number then becomes and serve as </a:t>
            </a:r>
            <a:r>
              <a:rPr lang="en-US" sz="2400" dirty="0" smtClean="0">
                <a:latin typeface="Myriad Pro"/>
              </a:rPr>
              <a:t>the </a:t>
            </a:r>
            <a:r>
              <a:rPr lang="en-US" sz="2400" dirty="0" smtClean="0">
                <a:latin typeface="Myriad Pro"/>
              </a:rPr>
              <a:t>Company </a:t>
            </a:r>
            <a:r>
              <a:rPr lang="en-US" sz="2400" dirty="0">
                <a:latin typeface="Myriad Pro"/>
              </a:rPr>
              <a:t>name</a:t>
            </a:r>
          </a:p>
          <a:p>
            <a:pPr marL="457200" indent="-457200">
              <a:buFont typeface="Arial" panose="020B0604020202020204" pitchFamily="34" charset="0"/>
              <a:buChar char="•"/>
            </a:pPr>
            <a:r>
              <a:rPr lang="en-US" sz="2400" dirty="0">
                <a:latin typeface="Myriad Pro"/>
              </a:rPr>
              <a:t>Names </a:t>
            </a:r>
            <a:r>
              <a:rPr lang="en-US" sz="2400" dirty="0" smtClean="0">
                <a:latin typeface="Myriad Pro"/>
              </a:rPr>
              <a:t>are also </a:t>
            </a:r>
            <a:r>
              <a:rPr lang="en-US" sz="2400" dirty="0">
                <a:latin typeface="Myriad Pro"/>
              </a:rPr>
              <a:t>no longer considered on </a:t>
            </a:r>
            <a:r>
              <a:rPr lang="en-US" sz="2400" dirty="0" smtClean="0">
                <a:latin typeface="Myriad Pro"/>
              </a:rPr>
              <a:t>undesirability, </a:t>
            </a:r>
            <a:r>
              <a:rPr lang="en-US" sz="2400" dirty="0">
                <a:latin typeface="Myriad Pro"/>
              </a:rPr>
              <a:t>but it must not be identical or confusingly similar to other company names or trade </a:t>
            </a:r>
            <a:r>
              <a:rPr lang="en-US" sz="2400" dirty="0" smtClean="0">
                <a:latin typeface="Myriad Pro"/>
              </a:rPr>
              <a:t>marks etc.</a:t>
            </a:r>
            <a:endParaRPr lang="en-US" sz="2400" dirty="0" smtClean="0">
              <a:latin typeface="Myriad Pro"/>
            </a:endParaRPr>
          </a:p>
          <a:p>
            <a:pPr marL="457200" indent="-457200">
              <a:buFont typeface="Arial" panose="020B0604020202020204" pitchFamily="34" charset="0"/>
              <a:buChar char="•"/>
            </a:pPr>
            <a:r>
              <a:rPr lang="en-US" sz="2400" dirty="0" smtClean="0">
                <a:latin typeface="Myriad Pro"/>
              </a:rPr>
              <a:t>Translated as well as </a:t>
            </a:r>
            <a:r>
              <a:rPr lang="en-US" sz="2400" dirty="0" smtClean="0">
                <a:latin typeface="Myriad Pro"/>
              </a:rPr>
              <a:t>the shortened </a:t>
            </a:r>
            <a:r>
              <a:rPr lang="en-US" sz="2400" dirty="0" smtClean="0">
                <a:latin typeface="Myriad Pro"/>
              </a:rPr>
              <a:t>form of names are no longer registered in terms of the new Companies Act.</a:t>
            </a:r>
          </a:p>
          <a:p>
            <a:pPr marL="457200" indent="-457200">
              <a:buFont typeface="Arial" panose="020B0604020202020204" pitchFamily="34" charset="0"/>
              <a:buChar char="•"/>
            </a:pPr>
            <a:r>
              <a:rPr lang="en-US" sz="2400" dirty="0" smtClean="0">
                <a:latin typeface="Myriad Pro"/>
              </a:rPr>
              <a:t>However, </a:t>
            </a:r>
            <a:r>
              <a:rPr lang="en-US" sz="2400" dirty="0" smtClean="0">
                <a:latin typeface="Myriad Pro"/>
              </a:rPr>
              <a:t>entities </a:t>
            </a:r>
            <a:r>
              <a:rPr lang="en-US" sz="2400" dirty="0" smtClean="0">
                <a:latin typeface="Myriad Pro"/>
              </a:rPr>
              <a:t>which already </a:t>
            </a:r>
            <a:r>
              <a:rPr lang="en-US" sz="2400" dirty="0" smtClean="0">
                <a:latin typeface="Myriad Pro"/>
              </a:rPr>
              <a:t>have Translated names </a:t>
            </a:r>
            <a:r>
              <a:rPr lang="en-US" sz="2400" dirty="0" smtClean="0">
                <a:latin typeface="Myriad Pro"/>
              </a:rPr>
              <a:t>and/or </a:t>
            </a:r>
            <a:r>
              <a:rPr lang="en-US" sz="2400" dirty="0" smtClean="0">
                <a:latin typeface="Myriad Pro"/>
              </a:rPr>
              <a:t>Shortened </a:t>
            </a:r>
            <a:r>
              <a:rPr lang="en-US" sz="2400" dirty="0" smtClean="0">
                <a:latin typeface="Myriad Pro"/>
              </a:rPr>
              <a:t>forms </a:t>
            </a:r>
            <a:r>
              <a:rPr lang="en-US" sz="2400" dirty="0" smtClean="0">
                <a:latin typeface="Myriad Pro"/>
              </a:rPr>
              <a:t>of a name will continue to have the same.</a:t>
            </a:r>
            <a:endParaRPr lang="en-US" sz="2400" dirty="0">
              <a:latin typeface="Myriad Pro"/>
            </a:endParaRPr>
          </a:p>
        </p:txBody>
      </p:sp>
    </p:spTree>
    <p:extLst>
      <p:ext uri="{BB962C8B-B14F-4D97-AF65-F5344CB8AC3E}">
        <p14:creationId xmlns:p14="http://schemas.microsoft.com/office/powerpoint/2010/main" val="236557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54000" y="0"/>
            <a:ext cx="12192000" cy="1828800"/>
          </a:xfrm>
        </p:spPr>
        <p:txBody>
          <a:bodyPr/>
          <a:lstStyle/>
          <a:p>
            <a:r>
              <a:rPr lang="en-US" sz="6600" dirty="0">
                <a:solidFill>
                  <a:schemeClr val="accent4">
                    <a:lumMod val="65000"/>
                    <a:lumOff val="35000"/>
                  </a:schemeClr>
                </a:solidFill>
                <a:latin typeface="Myriad Pro"/>
              </a:rPr>
              <a:t>Transferability of the reserved names</a:t>
            </a:r>
          </a:p>
        </p:txBody>
      </p:sp>
      <p:sp>
        <p:nvSpPr>
          <p:cNvPr id="7170" name="Rectangle 2"/>
          <p:cNvSpPr>
            <a:spLocks noGrp="1" noChangeArrowheads="1"/>
          </p:cNvSpPr>
          <p:nvPr>
            <p:ph idx="1"/>
          </p:nvPr>
        </p:nvSpPr>
        <p:spPr>
          <a:xfrm>
            <a:off x="425450" y="2133600"/>
            <a:ext cx="11849100" cy="7327900"/>
          </a:xfrm>
        </p:spPr>
        <p:txBody>
          <a:bodyPr/>
          <a:lstStyle/>
          <a:p>
            <a:pPr marL="457200" indent="-457200">
              <a:lnSpc>
                <a:spcPct val="90000"/>
              </a:lnSpc>
              <a:buFont typeface="Arial" panose="020B0604020202020204" pitchFamily="34" charset="0"/>
              <a:buChar char="•"/>
            </a:pPr>
            <a:r>
              <a:rPr lang="en-US" sz="2400" dirty="0">
                <a:latin typeface="Myriad Pro"/>
              </a:rPr>
              <a:t>Symbols are deferred or yet to be allowed in names </a:t>
            </a:r>
            <a:r>
              <a:rPr lang="en-US" sz="2400" dirty="0" smtClean="0">
                <a:latin typeface="Myriad Pro"/>
              </a:rPr>
              <a:t>i.e</a:t>
            </a:r>
            <a:r>
              <a:rPr lang="en-US" sz="2400" dirty="0">
                <a:latin typeface="Myriad Pro"/>
              </a:rPr>
              <a:t>. %, @, +, </a:t>
            </a:r>
            <a:r>
              <a:rPr lang="en-US" sz="2400" dirty="0" smtClean="0">
                <a:latin typeface="Myriad Pro"/>
              </a:rPr>
              <a:t>&amp;</a:t>
            </a:r>
          </a:p>
          <a:p>
            <a:pPr marL="457200" indent="-457200">
              <a:lnSpc>
                <a:spcPct val="90000"/>
              </a:lnSpc>
              <a:buFont typeface="Arial" panose="020B0604020202020204" pitchFamily="34" charset="0"/>
              <a:buChar char="•"/>
            </a:pPr>
            <a:r>
              <a:rPr lang="en-US" sz="2400" dirty="0" smtClean="0">
                <a:latin typeface="Myriad Pro"/>
              </a:rPr>
              <a:t>Names </a:t>
            </a:r>
            <a:r>
              <a:rPr lang="en-US" sz="2400" dirty="0">
                <a:latin typeface="Myriad Pro"/>
              </a:rPr>
              <a:t>can be forwarded to Human Rights in case of denial to human rights in a name</a:t>
            </a:r>
          </a:p>
          <a:p>
            <a:pPr marL="457200" indent="-457200">
              <a:lnSpc>
                <a:spcPct val="90000"/>
              </a:lnSpc>
              <a:buFont typeface="Arial" panose="020B0604020202020204" pitchFamily="34" charset="0"/>
              <a:buChar char="•"/>
            </a:pPr>
            <a:r>
              <a:rPr lang="en-US" sz="2400" dirty="0">
                <a:latin typeface="Myriad Pro"/>
              </a:rPr>
              <a:t>Names are allowed to be transferred from one person to the </a:t>
            </a:r>
            <a:r>
              <a:rPr lang="en-US" sz="2400" dirty="0" smtClean="0">
                <a:latin typeface="Myriad Pro"/>
              </a:rPr>
              <a:t>other, however due to the technical </a:t>
            </a:r>
            <a:r>
              <a:rPr lang="en-US" sz="2400" dirty="0" smtClean="0">
                <a:latin typeface="Myriad Pro"/>
              </a:rPr>
              <a:t>challenges,  </a:t>
            </a:r>
            <a:r>
              <a:rPr lang="en-US" sz="2400" dirty="0" smtClean="0">
                <a:latin typeface="Myriad Pro"/>
              </a:rPr>
              <a:t>online </a:t>
            </a:r>
            <a:r>
              <a:rPr lang="en-US" sz="2400" dirty="0" smtClean="0">
                <a:latin typeface="Myriad Pro"/>
              </a:rPr>
              <a:t>transfer </a:t>
            </a:r>
            <a:r>
              <a:rPr lang="en-US" sz="2400" dirty="0" smtClean="0">
                <a:latin typeface="Myriad Pro"/>
              </a:rPr>
              <a:t>of </a:t>
            </a:r>
            <a:r>
              <a:rPr lang="en-US" sz="2400" dirty="0" smtClean="0">
                <a:latin typeface="Myriad Pro"/>
              </a:rPr>
              <a:t>names </a:t>
            </a:r>
            <a:r>
              <a:rPr lang="en-US" sz="2400" dirty="0" smtClean="0">
                <a:latin typeface="Myriad Pro"/>
              </a:rPr>
              <a:t>has temporarily been </a:t>
            </a:r>
            <a:r>
              <a:rPr lang="en-US" sz="2400" dirty="0" smtClean="0">
                <a:latin typeface="Myriad Pro"/>
              </a:rPr>
              <a:t>terminated/ </a:t>
            </a:r>
          </a:p>
          <a:p>
            <a:pPr marL="457200" indent="-457200">
              <a:lnSpc>
                <a:spcPct val="90000"/>
              </a:lnSpc>
              <a:buFont typeface="Arial" panose="020B0604020202020204" pitchFamily="34" charset="0"/>
              <a:buChar char="•"/>
            </a:pPr>
            <a:r>
              <a:rPr lang="en-US" sz="2400" dirty="0" smtClean="0">
                <a:latin typeface="Myriad Pro"/>
              </a:rPr>
              <a:t>Defensive </a:t>
            </a:r>
            <a:r>
              <a:rPr lang="en-US" sz="2400" dirty="0">
                <a:latin typeface="Myriad Pro"/>
              </a:rPr>
              <a:t>name registration remains (</a:t>
            </a:r>
            <a:r>
              <a:rPr lang="en-US" sz="2400" u="sng" dirty="0">
                <a:solidFill>
                  <a:schemeClr val="tx2"/>
                </a:solidFill>
                <a:latin typeface="Myriad Pro"/>
                <a:hlinkClick r:id="rId2"/>
              </a:rPr>
              <a:t>namereservationsandregistrations@cipc.co.za</a:t>
            </a:r>
            <a:r>
              <a:rPr lang="en-US" sz="2400" dirty="0" smtClean="0">
                <a:latin typeface="Myriad Pro"/>
              </a:rPr>
              <a:t>)</a:t>
            </a:r>
          </a:p>
          <a:p>
            <a:pPr marL="457200" indent="-457200">
              <a:lnSpc>
                <a:spcPct val="90000"/>
              </a:lnSpc>
              <a:buFont typeface="Arial" panose="020B0604020202020204" pitchFamily="34" charset="0"/>
              <a:buChar char="•"/>
            </a:pPr>
            <a:r>
              <a:rPr lang="en-US" sz="2400" dirty="0" smtClean="0">
                <a:latin typeface="Myriad Pro"/>
              </a:rPr>
              <a:t>Defensive name can equally be utilized for new company registration or to effect company name changes prior to </a:t>
            </a:r>
            <a:r>
              <a:rPr lang="en-US" sz="2400" dirty="0" smtClean="0">
                <a:latin typeface="Myriad Pro"/>
              </a:rPr>
              <a:t>its </a:t>
            </a:r>
            <a:r>
              <a:rPr lang="en-US" sz="2400" dirty="0" smtClean="0">
                <a:latin typeface="Myriad Pro"/>
              </a:rPr>
              <a:t>2 years expiry </a:t>
            </a:r>
            <a:r>
              <a:rPr lang="en-US" sz="2400" dirty="0" smtClean="0">
                <a:latin typeface="Myriad Pro"/>
              </a:rPr>
              <a:t>period</a:t>
            </a:r>
            <a:endParaRPr lang="en-US" sz="2400" dirty="0" smtClean="0">
              <a:latin typeface="Myriad Pro"/>
            </a:endParaRPr>
          </a:p>
          <a:p>
            <a:pPr marL="457200" indent="-457200">
              <a:lnSpc>
                <a:spcPct val="90000"/>
              </a:lnSpc>
              <a:buFont typeface="Arial" panose="020B0604020202020204" pitchFamily="34" charset="0"/>
              <a:buChar char="•"/>
            </a:pPr>
            <a:r>
              <a:rPr lang="en-US" sz="2400" dirty="0" smtClean="0">
                <a:latin typeface="Myriad Pro"/>
              </a:rPr>
              <a:t>In </a:t>
            </a:r>
            <a:r>
              <a:rPr lang="en-US" sz="2400" dirty="0">
                <a:latin typeface="Myriad Pro"/>
              </a:rPr>
              <a:t>terms of associated names the Commission will require proof of </a:t>
            </a:r>
            <a:r>
              <a:rPr lang="en-US" sz="2400" dirty="0" smtClean="0">
                <a:latin typeface="Myriad Pro"/>
              </a:rPr>
              <a:t>association, and the name reservation application need to be filed manually</a:t>
            </a:r>
            <a:endParaRPr lang="en-US" sz="2400" dirty="0">
              <a:latin typeface="Myriad Pro"/>
            </a:endParaRPr>
          </a:p>
          <a:p>
            <a:pPr>
              <a:spcBef>
                <a:spcPts val="1200"/>
              </a:spcBef>
            </a:pPr>
            <a:endParaRPr lang="en-US" sz="3500" dirty="0">
              <a:solidFill>
                <a:schemeClr val="tx1"/>
              </a:solidFill>
              <a:latin typeface="Myriad Pro"/>
              <a:cs typeface="Myriad Pro"/>
            </a:endParaRPr>
          </a:p>
          <a:p>
            <a:r>
              <a:rPr lang="en-US" sz="3500" dirty="0">
                <a:latin typeface="Myriad Pro"/>
                <a:cs typeface="Myriad Pro"/>
              </a:rPr>
              <a:t> </a:t>
            </a:r>
          </a:p>
        </p:txBody>
      </p:sp>
      <p:sp>
        <p:nvSpPr>
          <p:cNvPr id="4" name="TextBox 3"/>
          <p:cNvSpPr txBox="1"/>
          <p:nvPr/>
        </p:nvSpPr>
        <p:spPr>
          <a:xfrm>
            <a:off x="-1701227" y="-47929"/>
            <a:ext cx="184666" cy="646331"/>
          </a:xfrm>
          <a:prstGeom prst="rect">
            <a:avLst/>
          </a:prstGeom>
          <a:noFill/>
        </p:spPr>
        <p:txBody>
          <a:bodyPr wrap="none" rtlCol="0">
            <a:spAutoFit/>
          </a:bodyPr>
          <a:lstStyle/>
          <a:p>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6000" dirty="0" smtClean="0">
                <a:solidFill>
                  <a:schemeClr val="tx2"/>
                </a:solidFill>
              </a:rPr>
              <a:t>Requirements for applications</a:t>
            </a:r>
            <a:endParaRPr lang="en-ZA" sz="6000" dirty="0">
              <a:solidFill>
                <a:schemeClr val="tx2"/>
              </a:solidFill>
            </a:endParaRPr>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sz="3600" dirty="0">
                <a:latin typeface="Myriad Pro"/>
              </a:rPr>
              <a:t>Kindly ensure that all attachments are in PDF format </a:t>
            </a:r>
            <a:endParaRPr lang="en-US" sz="3600" dirty="0" smtClean="0">
              <a:latin typeface="Myriad Pro"/>
            </a:endParaRPr>
          </a:p>
          <a:p>
            <a:pPr marL="571500" indent="-571500">
              <a:buFont typeface="Arial" panose="020B0604020202020204" pitchFamily="34" charset="0"/>
              <a:buChar char="•"/>
            </a:pPr>
            <a:r>
              <a:rPr lang="en-US" sz="3600" dirty="0" smtClean="0">
                <a:latin typeface="Myriad Pro"/>
              </a:rPr>
              <a:t>Subject of email:  must only be </a:t>
            </a:r>
            <a:r>
              <a:rPr lang="en-US" sz="3600" dirty="0" err="1">
                <a:solidFill>
                  <a:srgbClr val="FF0000"/>
                </a:solidFill>
                <a:latin typeface="Myriad Pro"/>
              </a:rPr>
              <a:t>CoR</a:t>
            </a:r>
            <a:r>
              <a:rPr lang="en-US" sz="3600" dirty="0">
                <a:solidFill>
                  <a:srgbClr val="FF0000"/>
                </a:solidFill>
                <a:latin typeface="Myriad Pro"/>
              </a:rPr>
              <a:t> 9.1 </a:t>
            </a:r>
            <a:r>
              <a:rPr lang="en-US" sz="3600" dirty="0">
                <a:latin typeface="Myriad Pro"/>
              </a:rPr>
              <a:t>in order for your application to </a:t>
            </a:r>
            <a:r>
              <a:rPr lang="en-US" sz="3600" dirty="0" smtClean="0">
                <a:latin typeface="Myriad Pro"/>
              </a:rPr>
              <a:t>be </a:t>
            </a:r>
            <a:r>
              <a:rPr lang="en-US" sz="3600" dirty="0">
                <a:latin typeface="Myriad Pro"/>
              </a:rPr>
              <a:t>effectively and efficiently </a:t>
            </a:r>
            <a:r>
              <a:rPr lang="en-US" sz="3600" dirty="0" smtClean="0">
                <a:latin typeface="Myriad Pro"/>
              </a:rPr>
              <a:t>channeled </a:t>
            </a:r>
            <a:r>
              <a:rPr lang="en-US" sz="3600" dirty="0">
                <a:latin typeface="Myriad Pro"/>
              </a:rPr>
              <a:t>or  redirected to the relevant unit of course being name reservations</a:t>
            </a:r>
          </a:p>
          <a:p>
            <a:endParaRPr lang="en-ZA" dirty="0"/>
          </a:p>
        </p:txBody>
      </p:sp>
    </p:spTree>
    <p:extLst>
      <p:ext uri="{BB962C8B-B14F-4D97-AF65-F5344CB8AC3E}">
        <p14:creationId xmlns:p14="http://schemas.microsoft.com/office/powerpoint/2010/main" val="165927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473" y="5410200"/>
            <a:ext cx="2564327" cy="2616660"/>
          </a:xfrm>
          <a:prstGeom prst="rect">
            <a:avLst/>
          </a:prstGeom>
        </p:spPr>
      </p:pic>
      <p:sp>
        <p:nvSpPr>
          <p:cNvPr id="2" name="Title 1"/>
          <p:cNvSpPr>
            <a:spLocks noGrp="1"/>
          </p:cNvSpPr>
          <p:nvPr>
            <p:ph type="title"/>
          </p:nvPr>
        </p:nvSpPr>
        <p:spPr>
          <a:xfrm>
            <a:off x="177800" y="0"/>
            <a:ext cx="12344400" cy="1828800"/>
          </a:xfrm>
        </p:spPr>
        <p:txBody>
          <a:bodyPr/>
          <a:lstStyle/>
          <a:p>
            <a:r>
              <a:rPr lang="en-US" sz="7200" dirty="0">
                <a:solidFill>
                  <a:schemeClr val="accent4">
                    <a:lumMod val="65000"/>
                    <a:lumOff val="35000"/>
                  </a:schemeClr>
                </a:solidFill>
                <a:latin typeface="Myriad Pro"/>
              </a:rPr>
              <a:t>Validity of the Reserved Name</a:t>
            </a:r>
            <a:endParaRPr lang="en-ZA" sz="7200" dirty="0">
              <a:solidFill>
                <a:schemeClr val="accent4">
                  <a:lumMod val="65000"/>
                  <a:lumOff val="35000"/>
                </a:schemeClr>
              </a:solidFill>
              <a:latin typeface="Myriad Pro"/>
              <a:cs typeface="Myriad Pro"/>
            </a:endParaRPr>
          </a:p>
        </p:txBody>
      </p:sp>
      <p:sp>
        <p:nvSpPr>
          <p:cNvPr id="3" name="Content Placeholder 2"/>
          <p:cNvSpPr>
            <a:spLocks noGrp="1"/>
          </p:cNvSpPr>
          <p:nvPr>
            <p:ph idx="1"/>
          </p:nvPr>
        </p:nvSpPr>
        <p:spPr>
          <a:xfrm>
            <a:off x="0" y="2133600"/>
            <a:ext cx="12077700" cy="6858000"/>
          </a:xfrm>
        </p:spPr>
        <p:txBody>
          <a:bodyPr anchor="ctr"/>
          <a:lstStyle/>
          <a:p>
            <a:pPr marL="571500" indent="-571500">
              <a:buFont typeface="Arial" panose="020B0604020202020204" pitchFamily="34" charset="0"/>
              <a:buChar char="•"/>
            </a:pPr>
            <a:r>
              <a:rPr lang="en-US" sz="3600" dirty="0" smtClean="0">
                <a:latin typeface="Myriad Pro"/>
              </a:rPr>
              <a:t>Reserved names is valid </a:t>
            </a:r>
            <a:r>
              <a:rPr lang="en-US" sz="3600" dirty="0">
                <a:latin typeface="Myriad Pro"/>
              </a:rPr>
              <a:t>for a period of 6 month</a:t>
            </a:r>
          </a:p>
          <a:p>
            <a:pPr marL="457200" indent="-457200">
              <a:buFont typeface="Arial" panose="020B0604020202020204" pitchFamily="34" charset="0"/>
              <a:buChar char="•"/>
            </a:pPr>
            <a:r>
              <a:rPr lang="en-US" sz="3600" dirty="0">
                <a:latin typeface="Myriad Pro"/>
              </a:rPr>
              <a:t>Reservation can be extended for 60 business </a:t>
            </a:r>
            <a:r>
              <a:rPr lang="en-US" sz="3600" dirty="0" smtClean="0">
                <a:latin typeface="Myriad Pro"/>
              </a:rPr>
              <a:t>days at a time</a:t>
            </a:r>
            <a:endParaRPr lang="en-US" sz="3600" dirty="0">
              <a:latin typeface="Myriad Pro"/>
            </a:endParaRPr>
          </a:p>
          <a:p>
            <a:pPr marL="457200" indent="-457200">
              <a:buFont typeface="Arial" panose="020B0604020202020204" pitchFamily="34" charset="0"/>
              <a:buChar char="•"/>
            </a:pPr>
            <a:r>
              <a:rPr lang="en-US" sz="3600" dirty="0">
                <a:latin typeface="Myriad Pro"/>
              </a:rPr>
              <a:t>Business names Register to be established in terms of NCC </a:t>
            </a:r>
            <a:r>
              <a:rPr lang="en-US" sz="3600" dirty="0" smtClean="0">
                <a:latin typeface="Myriad Pro"/>
              </a:rPr>
              <a:t>Act (However yet to be publicized within the meaning of the Government Gazette) </a:t>
            </a:r>
            <a:endParaRPr lang="en-US" sz="3600" dirty="0">
              <a:latin typeface="Myriad Pro"/>
            </a:endParaRPr>
          </a:p>
          <a:p>
            <a:pPr marL="457200" indent="-457200">
              <a:buFont typeface="Arial" panose="020B0604020202020204" pitchFamily="34" charset="0"/>
              <a:buChar char="•"/>
            </a:pPr>
            <a:r>
              <a:rPr lang="en-US" sz="3600" dirty="0" smtClean="0">
                <a:latin typeface="Myriad Pro"/>
              </a:rPr>
              <a:t>Name objections are </a:t>
            </a:r>
            <a:r>
              <a:rPr lang="en-US" sz="3600" dirty="0">
                <a:latin typeface="Myriad Pro"/>
              </a:rPr>
              <a:t>dealt with or handled </a:t>
            </a:r>
            <a:r>
              <a:rPr lang="en-US" sz="3600" dirty="0" smtClean="0">
                <a:latin typeface="Myriad Pro"/>
              </a:rPr>
              <a:t>by the </a:t>
            </a:r>
            <a:r>
              <a:rPr lang="en-US" sz="3600" dirty="0">
                <a:latin typeface="Myriad Pro"/>
              </a:rPr>
              <a:t>Companies Tribunal</a:t>
            </a:r>
          </a:p>
        </p:txBody>
      </p:sp>
    </p:spTree>
    <p:extLst>
      <p:ext uri="{BB962C8B-B14F-4D97-AF65-F5344CB8AC3E}">
        <p14:creationId xmlns:p14="http://schemas.microsoft.com/office/powerpoint/2010/main" val="302662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200"/>
            <a:ext cx="12192000" cy="2159000"/>
          </a:xfrm>
        </p:spPr>
        <p:txBody>
          <a:bodyPr/>
          <a:lstStyle/>
          <a:p>
            <a:pPr algn="l"/>
            <a:r>
              <a:rPr lang="en-US" sz="4000" dirty="0">
                <a:solidFill>
                  <a:schemeClr val="accent4">
                    <a:lumMod val="65000"/>
                    <a:lumOff val="35000"/>
                  </a:schemeClr>
                </a:solidFill>
                <a:latin typeface="Myriad Pro"/>
              </a:rPr>
              <a:t>Application forms &amp;</a:t>
            </a:r>
            <a:r>
              <a:rPr lang="en-US" sz="4000" dirty="0" smtClean="0">
                <a:solidFill>
                  <a:schemeClr val="accent4">
                    <a:lumMod val="65000"/>
                    <a:lumOff val="35000"/>
                  </a:schemeClr>
                </a:solidFill>
                <a:latin typeface="Myriad Pro"/>
              </a:rPr>
              <a:t> fees (</a:t>
            </a:r>
            <a:r>
              <a:rPr lang="en-US" sz="4000" dirty="0" err="1" smtClean="0">
                <a:solidFill>
                  <a:schemeClr val="accent4">
                    <a:lumMod val="65000"/>
                    <a:lumOff val="35000"/>
                  </a:schemeClr>
                </a:solidFill>
                <a:latin typeface="Myriad Pro"/>
              </a:rPr>
              <a:t>CoR</a:t>
            </a:r>
            <a:r>
              <a:rPr lang="en-US" sz="4000" dirty="0" smtClean="0">
                <a:solidFill>
                  <a:schemeClr val="accent4">
                    <a:lumMod val="65000"/>
                    <a:lumOff val="35000"/>
                  </a:schemeClr>
                </a:solidFill>
                <a:latin typeface="Myriad Pro"/>
              </a:rPr>
              <a:t> 9.3, 9.6, &amp;12.1 processes are currently under </a:t>
            </a:r>
            <a:r>
              <a:rPr lang="en-US" sz="4000" smtClean="0">
                <a:solidFill>
                  <a:schemeClr val="accent4">
                    <a:lumMod val="65000"/>
                    <a:lumOff val="35000"/>
                  </a:schemeClr>
                </a:solidFill>
                <a:latin typeface="Myriad Pro"/>
              </a:rPr>
              <a:t>functionality developments)</a:t>
            </a:r>
            <a:endParaRPr lang="en-ZA" sz="4000" dirty="0">
              <a:solidFill>
                <a:schemeClr val="accent4">
                  <a:lumMod val="65000"/>
                  <a:lumOff val="35000"/>
                </a:schemeClr>
              </a:solidFill>
              <a:latin typeface="Myriad Pro"/>
            </a:endParaRPr>
          </a:p>
        </p:txBody>
      </p:sp>
      <p:sp>
        <p:nvSpPr>
          <p:cNvPr id="3" name="Content Placeholder 2"/>
          <p:cNvSpPr>
            <a:spLocks noGrp="1"/>
          </p:cNvSpPr>
          <p:nvPr>
            <p:ph idx="1"/>
          </p:nvPr>
        </p:nvSpPr>
        <p:spPr>
          <a:xfrm>
            <a:off x="863600" y="2082800"/>
            <a:ext cx="10690860" cy="7670800"/>
          </a:xfrm>
        </p:spPr>
        <p:txBody>
          <a:bodyPr/>
          <a:lstStyle/>
          <a:p>
            <a:pPr>
              <a:lnSpc>
                <a:spcPct val="150000"/>
              </a:lnSpc>
              <a:spcBef>
                <a:spcPts val="1800"/>
              </a:spcBef>
            </a:pPr>
            <a:r>
              <a:rPr lang="en-US" sz="1800" dirty="0" smtClean="0">
                <a:latin typeface="Myriad Pro"/>
              </a:rPr>
              <a:t>COR </a:t>
            </a:r>
            <a:r>
              <a:rPr lang="en-US" sz="1800" dirty="0">
                <a:latin typeface="Myriad Pro"/>
              </a:rPr>
              <a:t>9.1     Name reservations </a:t>
            </a:r>
            <a:r>
              <a:rPr lang="en-US" sz="1800" dirty="0" smtClean="0">
                <a:latin typeface="Myriad Pro"/>
              </a:rPr>
              <a:t>- </a:t>
            </a:r>
            <a:r>
              <a:rPr lang="en-US" sz="1800" dirty="0">
                <a:latin typeface="Myriad Pro"/>
              </a:rPr>
              <a:t>Manual  R75 /  Electronic R50</a:t>
            </a:r>
          </a:p>
          <a:p>
            <a:pPr>
              <a:lnSpc>
                <a:spcPct val="150000"/>
              </a:lnSpc>
              <a:spcBef>
                <a:spcPts val="1800"/>
              </a:spcBef>
            </a:pPr>
            <a:r>
              <a:rPr lang="en-US" sz="1800" dirty="0">
                <a:latin typeface="Myriad Pro"/>
              </a:rPr>
              <a:t>COR 9.2     Extension of reserved Name  </a:t>
            </a:r>
            <a:r>
              <a:rPr lang="en-US" sz="1800" dirty="0" smtClean="0">
                <a:latin typeface="Myriad Pro"/>
              </a:rPr>
              <a:t>- M-R50  </a:t>
            </a:r>
            <a:r>
              <a:rPr lang="en-US" sz="1800" dirty="0">
                <a:latin typeface="Myriad Pro"/>
              </a:rPr>
              <a:t>/  E-R30</a:t>
            </a:r>
          </a:p>
          <a:p>
            <a:pPr>
              <a:lnSpc>
                <a:spcPct val="150000"/>
              </a:lnSpc>
              <a:spcBef>
                <a:spcPts val="1800"/>
              </a:spcBef>
            </a:pPr>
            <a:r>
              <a:rPr lang="en-US" sz="1800" dirty="0">
                <a:latin typeface="Myriad Pro"/>
              </a:rPr>
              <a:t>COR 9.3     Notice requiring Further </a:t>
            </a:r>
            <a:r>
              <a:rPr lang="en-US" sz="1800" dirty="0" smtClean="0">
                <a:latin typeface="Myriad Pro"/>
              </a:rPr>
              <a:t>particulars -  </a:t>
            </a:r>
            <a:r>
              <a:rPr lang="en-US" sz="1800" dirty="0">
                <a:latin typeface="Myriad Pro"/>
              </a:rPr>
              <a:t>No fee</a:t>
            </a:r>
          </a:p>
          <a:p>
            <a:pPr>
              <a:lnSpc>
                <a:spcPct val="150000"/>
              </a:lnSpc>
              <a:spcBef>
                <a:spcPts val="1800"/>
              </a:spcBef>
            </a:pPr>
            <a:r>
              <a:rPr lang="en-US" sz="1800" dirty="0">
                <a:latin typeface="Myriad Pro"/>
              </a:rPr>
              <a:t>COR 9.4     Confirmation notice </a:t>
            </a:r>
            <a:r>
              <a:rPr lang="en-US" sz="1800" dirty="0" smtClean="0">
                <a:latin typeface="Myriad Pro"/>
              </a:rPr>
              <a:t>reservations - No </a:t>
            </a:r>
            <a:r>
              <a:rPr lang="en-US" sz="1800" dirty="0">
                <a:latin typeface="Myriad Pro"/>
              </a:rPr>
              <a:t>fee</a:t>
            </a:r>
          </a:p>
          <a:p>
            <a:pPr>
              <a:lnSpc>
                <a:spcPct val="150000"/>
              </a:lnSpc>
              <a:spcBef>
                <a:spcPts val="1800"/>
              </a:spcBef>
            </a:pPr>
            <a:r>
              <a:rPr lang="en-US" sz="1800" dirty="0">
                <a:latin typeface="Myriad Pro"/>
              </a:rPr>
              <a:t>COR 9.5     Notice of refusal-Name reservations/registrations</a:t>
            </a:r>
          </a:p>
          <a:p>
            <a:pPr>
              <a:lnSpc>
                <a:spcPct val="150000"/>
              </a:lnSpc>
              <a:spcBef>
                <a:spcPts val="1800"/>
              </a:spcBef>
            </a:pPr>
            <a:r>
              <a:rPr lang="en-US" sz="1800" dirty="0">
                <a:latin typeface="Myriad Pro"/>
              </a:rPr>
              <a:t>COR 9.6     Notice of potential contested </a:t>
            </a:r>
            <a:r>
              <a:rPr lang="en-US" sz="1800" dirty="0" smtClean="0">
                <a:latin typeface="Myriad Pro"/>
              </a:rPr>
              <a:t>name - No </a:t>
            </a:r>
            <a:r>
              <a:rPr lang="en-US" sz="1800" dirty="0">
                <a:latin typeface="Myriad Pro"/>
              </a:rPr>
              <a:t>fee</a:t>
            </a:r>
          </a:p>
          <a:p>
            <a:pPr>
              <a:lnSpc>
                <a:spcPct val="150000"/>
              </a:lnSpc>
              <a:spcBef>
                <a:spcPts val="1800"/>
              </a:spcBef>
            </a:pPr>
            <a:r>
              <a:rPr lang="en-US" sz="1800" dirty="0">
                <a:latin typeface="Myriad Pro"/>
              </a:rPr>
              <a:t>COR 10.1   Defensive name </a:t>
            </a:r>
            <a:r>
              <a:rPr lang="en-US" sz="1800" dirty="0" smtClean="0">
                <a:latin typeface="Myriad Pro"/>
              </a:rPr>
              <a:t>application - M-R250 </a:t>
            </a:r>
            <a:r>
              <a:rPr lang="en-US" sz="1800" dirty="0">
                <a:latin typeface="Myriad Pro"/>
              </a:rPr>
              <a:t>/ E R200</a:t>
            </a:r>
          </a:p>
          <a:p>
            <a:pPr>
              <a:lnSpc>
                <a:spcPct val="150000"/>
              </a:lnSpc>
              <a:spcBef>
                <a:spcPts val="1800"/>
              </a:spcBef>
            </a:pPr>
            <a:r>
              <a:rPr lang="en-US" sz="1800" dirty="0">
                <a:latin typeface="Myriad Pro"/>
              </a:rPr>
              <a:t>COR 10.2   Renewal of Defensive </a:t>
            </a:r>
            <a:r>
              <a:rPr lang="en-US" sz="1800" dirty="0" smtClean="0">
                <a:latin typeface="Myriad Pro"/>
              </a:rPr>
              <a:t>name - M-R50  </a:t>
            </a:r>
            <a:r>
              <a:rPr lang="en-US" sz="1800" dirty="0">
                <a:latin typeface="Myriad Pro"/>
              </a:rPr>
              <a:t>/  E-R30</a:t>
            </a:r>
          </a:p>
          <a:p>
            <a:pPr>
              <a:lnSpc>
                <a:spcPct val="150000"/>
              </a:lnSpc>
              <a:spcBef>
                <a:spcPts val="1800"/>
              </a:spcBef>
            </a:pPr>
            <a:r>
              <a:rPr lang="en-US" sz="1800" dirty="0" smtClean="0">
                <a:latin typeface="Myriad Pro"/>
              </a:rPr>
              <a:t>COR 11.1   Transfer of reserved name - M-R100 / E 75</a:t>
            </a:r>
          </a:p>
          <a:p>
            <a:pPr>
              <a:lnSpc>
                <a:spcPct val="150000"/>
              </a:lnSpc>
              <a:spcBef>
                <a:spcPts val="1800"/>
              </a:spcBef>
            </a:pPr>
            <a:r>
              <a:rPr lang="en-US" sz="1800" dirty="0" smtClean="0">
                <a:latin typeface="Myriad Pro"/>
              </a:rPr>
              <a:t>COR 9.7     Notice of potential offensive name - No fee</a:t>
            </a:r>
          </a:p>
          <a:p>
            <a:pPr>
              <a:lnSpc>
                <a:spcPct val="150000"/>
              </a:lnSpc>
              <a:spcBef>
                <a:spcPts val="1800"/>
              </a:spcBef>
            </a:pPr>
            <a:r>
              <a:rPr lang="en-US" sz="1800" dirty="0" smtClean="0">
                <a:latin typeface="Myriad Pro"/>
              </a:rPr>
              <a:t>COR 11.2   Notice refusing name transfer - No fee</a:t>
            </a:r>
          </a:p>
          <a:p>
            <a:pPr>
              <a:lnSpc>
                <a:spcPct val="150000"/>
              </a:lnSpc>
              <a:spcBef>
                <a:spcPts val="1800"/>
              </a:spcBef>
            </a:pPr>
            <a:r>
              <a:rPr lang="en-US" sz="1800" dirty="0" smtClean="0">
                <a:latin typeface="Myriad Pro"/>
              </a:rPr>
              <a:t>COR </a:t>
            </a:r>
            <a:r>
              <a:rPr lang="en-US" sz="1800" dirty="0">
                <a:latin typeface="Myriad Pro"/>
              </a:rPr>
              <a:t>12.1   Notice alleging Reservation system </a:t>
            </a:r>
            <a:r>
              <a:rPr lang="en-US" sz="1800" dirty="0" smtClean="0">
                <a:latin typeface="Myriad Pro"/>
              </a:rPr>
              <a:t>abuse - No </a:t>
            </a:r>
            <a:r>
              <a:rPr lang="en-US" sz="1800" dirty="0">
                <a:latin typeface="Myriad Pro"/>
              </a:rPr>
              <a:t>fee</a:t>
            </a:r>
          </a:p>
          <a:p>
            <a:pPr>
              <a:lnSpc>
                <a:spcPct val="80000"/>
              </a:lnSpc>
            </a:pPr>
            <a:endParaRPr lang="en-US" sz="3600" dirty="0"/>
          </a:p>
        </p:txBody>
      </p:sp>
    </p:spTree>
    <p:extLst>
      <p:ext uri="{BB962C8B-B14F-4D97-AF65-F5344CB8AC3E}">
        <p14:creationId xmlns:p14="http://schemas.microsoft.com/office/powerpoint/2010/main" val="229315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978" y="5791200"/>
            <a:ext cx="3725164" cy="2804830"/>
          </a:xfrm>
          <a:prstGeom prst="rect">
            <a:avLst/>
          </a:prstGeom>
        </p:spPr>
      </p:pic>
      <p:sp>
        <p:nvSpPr>
          <p:cNvPr id="2" name="Title 1"/>
          <p:cNvSpPr>
            <a:spLocks noGrp="1"/>
          </p:cNvSpPr>
          <p:nvPr>
            <p:ph type="title"/>
          </p:nvPr>
        </p:nvSpPr>
        <p:spPr>
          <a:xfrm>
            <a:off x="177800" y="-76200"/>
            <a:ext cx="12344400" cy="2159000"/>
          </a:xfrm>
        </p:spPr>
        <p:txBody>
          <a:bodyPr/>
          <a:lstStyle/>
          <a:p>
            <a:r>
              <a:rPr lang="en-US" sz="7200" dirty="0" smtClean="0">
                <a:solidFill>
                  <a:schemeClr val="accent4">
                    <a:lumMod val="65000"/>
                    <a:lumOff val="35000"/>
                  </a:schemeClr>
                </a:solidFill>
                <a:latin typeface="Myriad Pro"/>
              </a:rPr>
              <a:t>Defensive Name Guide </a:t>
            </a:r>
            <a:endParaRPr lang="en-ZA" sz="7200" dirty="0">
              <a:solidFill>
                <a:schemeClr val="accent4">
                  <a:lumMod val="65000"/>
                  <a:lumOff val="35000"/>
                </a:schemeClr>
              </a:solidFill>
              <a:latin typeface="Myriad Pro"/>
            </a:endParaRPr>
          </a:p>
        </p:txBody>
      </p:sp>
      <p:sp>
        <p:nvSpPr>
          <p:cNvPr id="3" name="Content Placeholder 2"/>
          <p:cNvSpPr>
            <a:spLocks noGrp="1"/>
          </p:cNvSpPr>
          <p:nvPr>
            <p:ph idx="1"/>
          </p:nvPr>
        </p:nvSpPr>
        <p:spPr>
          <a:xfrm>
            <a:off x="152400" y="1524000"/>
            <a:ext cx="11099800" cy="8382000"/>
          </a:xfrm>
        </p:spPr>
        <p:txBody>
          <a:bodyPr/>
          <a:lstStyle/>
          <a:p>
            <a:pPr>
              <a:lnSpc>
                <a:spcPct val="80000"/>
              </a:lnSpc>
            </a:pPr>
            <a:endParaRPr lang="en-US" sz="3600" dirty="0" smtClean="0"/>
          </a:p>
          <a:p>
            <a:pPr>
              <a:lnSpc>
                <a:spcPct val="80000"/>
              </a:lnSpc>
            </a:pPr>
            <a:r>
              <a:rPr lang="en-US" sz="2400" dirty="0" smtClean="0">
                <a:latin typeface="Myriad Pro"/>
              </a:rPr>
              <a:t>Defensive name can be transferred from one owner to the other.</a:t>
            </a:r>
          </a:p>
          <a:p>
            <a:pPr>
              <a:lnSpc>
                <a:spcPct val="80000"/>
              </a:lnSpc>
            </a:pPr>
            <a:r>
              <a:rPr lang="en-US" sz="2400" dirty="0" smtClean="0">
                <a:latin typeface="Myriad Pro"/>
              </a:rPr>
              <a:t>However it must be taken in cognizance the fact that transfer of a Defensive name must not be misconstrued to company name change but merely transferring of ownership.</a:t>
            </a:r>
          </a:p>
          <a:p>
            <a:pPr>
              <a:lnSpc>
                <a:spcPct val="80000"/>
              </a:lnSpc>
            </a:pPr>
            <a:r>
              <a:rPr lang="en-US" sz="2400" dirty="0" smtClean="0">
                <a:latin typeface="Myriad Pro"/>
              </a:rPr>
              <a:t>In case of transfer of the Defensive name, the same can only be filed manually (</a:t>
            </a:r>
            <a:r>
              <a:rPr lang="en-US" sz="2400" dirty="0" smtClean="0">
                <a:latin typeface="Myriad Pro"/>
                <a:hlinkClick r:id="rId3"/>
              </a:rPr>
              <a:t>namereservationsandregistrations@cipc.co.za</a:t>
            </a:r>
            <a:r>
              <a:rPr lang="en-US" sz="2400" dirty="0" smtClean="0">
                <a:latin typeface="Myriad Pro"/>
              </a:rPr>
              <a:t>) moreover accompanied by proof of interest from the person or entity to whom it will be transferred.</a:t>
            </a:r>
          </a:p>
          <a:p>
            <a:pPr>
              <a:lnSpc>
                <a:spcPct val="80000"/>
              </a:lnSpc>
            </a:pPr>
            <a:r>
              <a:rPr lang="en-US" sz="2400" dirty="0" smtClean="0">
                <a:latin typeface="Myriad Pro"/>
              </a:rPr>
              <a:t>In addition to the above a Defensive name can equally be terminated in order for the same name to used in the registration of the new company alternatively of course to effect company name change prior to its 2 years expiry period.</a:t>
            </a:r>
          </a:p>
          <a:p>
            <a:pPr>
              <a:lnSpc>
                <a:spcPct val="80000"/>
              </a:lnSpc>
            </a:pPr>
            <a:r>
              <a:rPr lang="en-US" sz="2400" dirty="0" smtClean="0">
                <a:latin typeface="Myriad Pro"/>
              </a:rPr>
              <a:t>For further ease of reference around the Defensive name, you  are advised to log into the link hereunder,</a:t>
            </a:r>
          </a:p>
          <a:p>
            <a:pPr>
              <a:lnSpc>
                <a:spcPct val="80000"/>
              </a:lnSpc>
            </a:pPr>
            <a:r>
              <a:rPr lang="en-ZA" sz="2400" dirty="0" smtClean="0"/>
              <a:t>(</a:t>
            </a:r>
            <a:r>
              <a:rPr lang="en-ZA" sz="2400" u="sng" dirty="0">
                <a:hlinkClick r:id="rId4"/>
              </a:rPr>
              <a:t>http://www.cipc.co.za/index.php/register-your-business/defensive-name</a:t>
            </a:r>
            <a:r>
              <a:rPr lang="en-ZA" sz="2400" u="sng" dirty="0" smtClean="0">
                <a:hlinkClick r:id="rId4"/>
              </a:rPr>
              <a:t>/</a:t>
            </a:r>
            <a:r>
              <a:rPr lang="en-ZA" sz="2400" dirty="0" smtClean="0"/>
              <a:t>)</a:t>
            </a:r>
            <a:endParaRPr lang="en-US" sz="2400" dirty="0"/>
          </a:p>
        </p:txBody>
      </p:sp>
    </p:spTree>
    <p:extLst>
      <p:ext uri="{BB962C8B-B14F-4D97-AF65-F5344CB8AC3E}">
        <p14:creationId xmlns:p14="http://schemas.microsoft.com/office/powerpoint/2010/main" val="50324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11099800" cy="1828800"/>
          </a:xfrm>
        </p:spPr>
        <p:txBody>
          <a:bodyPr/>
          <a:lstStyle/>
          <a:p>
            <a:r>
              <a:rPr lang="en-ZA" sz="7200" dirty="0" smtClean="0">
                <a:solidFill>
                  <a:schemeClr val="accent4">
                    <a:lumMod val="65000"/>
                    <a:lumOff val="35000"/>
                  </a:schemeClr>
                </a:solidFill>
                <a:latin typeface="Myriad Pro"/>
              </a:rPr>
              <a:t>QUESTIONS?</a:t>
            </a:r>
            <a:endParaRPr lang="en-ZA" sz="7200" dirty="0">
              <a:solidFill>
                <a:schemeClr val="accent4">
                  <a:lumMod val="65000"/>
                  <a:lumOff val="35000"/>
                </a:schemeClr>
              </a:solidFill>
              <a:latin typeface="Myriad Pro"/>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0375" y="3492500"/>
            <a:ext cx="3448050" cy="4000500"/>
          </a:xfrm>
        </p:spPr>
      </p:pic>
    </p:spTree>
    <p:extLst>
      <p:ext uri="{BB962C8B-B14F-4D97-AF65-F5344CB8AC3E}">
        <p14:creationId xmlns:p14="http://schemas.microsoft.com/office/powerpoint/2010/main" val="4048194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1086</TotalTime>
  <Words>622</Words>
  <Application>Microsoft Office PowerPoint</Application>
  <PresentationFormat>Custom</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Roman</vt:lpstr>
      <vt:lpstr>Helvetica Light</vt:lpstr>
      <vt:lpstr>Myriad Pro</vt:lpstr>
      <vt:lpstr>Office Theme</vt:lpstr>
      <vt:lpstr>PowerPoint Presentation</vt:lpstr>
      <vt:lpstr>Name Reservations Considerations</vt:lpstr>
      <vt:lpstr>Transferability of the reserved names</vt:lpstr>
      <vt:lpstr>Requirements for applications</vt:lpstr>
      <vt:lpstr>Validity of the Reserved Name</vt:lpstr>
      <vt:lpstr>Application forms &amp; fees (CoR 9.3, 9.6, &amp;12.1 processes are currently under functionality developments)</vt:lpstr>
      <vt:lpstr>Defensive Name Guide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Karin Coode</dc:creator>
  <cp:lastModifiedBy>Magda Swemmer</cp:lastModifiedBy>
  <cp:revision>75</cp:revision>
  <cp:lastPrinted>2015-08-12T07:04:00Z</cp:lastPrinted>
  <dcterms:created xsi:type="dcterms:W3CDTF">2014-07-02T12:09:04Z</dcterms:created>
  <dcterms:modified xsi:type="dcterms:W3CDTF">2016-04-18T11:34:08Z</dcterms:modified>
</cp:coreProperties>
</file>