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264" r:id="rId2"/>
    <p:sldId id="257" r:id="rId3"/>
    <p:sldId id="265" r:id="rId4"/>
    <p:sldId id="283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80" r:id="rId19"/>
    <p:sldId id="281" r:id="rId20"/>
    <p:sldId id="282" r:id="rId21"/>
  </p:sldIdLst>
  <p:sldSz cx="13004800" cy="9753600"/>
  <p:notesSz cx="6797675" cy="987425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3" autoAdjust="0"/>
  </p:normalViewPr>
  <p:slideViewPr>
    <p:cSldViewPr>
      <p:cViewPr varScale="1">
        <p:scale>
          <a:sx n="52" d="100"/>
          <a:sy n="52" d="100"/>
        </p:scale>
        <p:origin x="1446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072" y="-10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9E01A-7612-5549-89D9-6906BFD9CC46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39EF-4080-9A41-94C9-F5A9C769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8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smtClean="0">
                <a:sym typeface="Avenir Roman" charset="0"/>
              </a:rPr>
              <a:t>Second level</a:t>
            </a:r>
          </a:p>
          <a:p>
            <a:pPr lvl="2"/>
            <a:r>
              <a:rPr lang="en-US" smtClean="0">
                <a:sym typeface="Avenir Roman" charset="0"/>
              </a:rPr>
              <a:t>Third level</a:t>
            </a:r>
          </a:p>
          <a:p>
            <a:pPr lvl="3"/>
            <a:r>
              <a:rPr lang="en-US" smtClean="0">
                <a:sym typeface="Avenir Roman" charset="0"/>
              </a:rPr>
              <a:t>Fourth level</a:t>
            </a:r>
          </a:p>
          <a:p>
            <a:pPr lvl="4"/>
            <a:r>
              <a:rPr lang="en-US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05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92100"/>
            <a:ext cx="2819400" cy="834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92100"/>
            <a:ext cx="8305800" cy="8343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85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2349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0600" y="2349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4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5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8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0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owerpoint template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"/>
          <a:stretch>
            <a:fillRect/>
          </a:stretch>
        </p:blipFill>
        <p:spPr bwMode="auto">
          <a:xfrm>
            <a:off x="-15875" y="-9525"/>
            <a:ext cx="13003213" cy="97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266700" y="2921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44500" y="2349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Helvetica Light" charset="0"/>
              </a:rPr>
              <a:t>Second level</a:t>
            </a:r>
          </a:p>
          <a:p>
            <a:pPr lvl="2"/>
            <a:r>
              <a:rPr lang="en-US" dirty="0" smtClean="0">
                <a:sym typeface="Helvetica Light" charset="0"/>
              </a:rPr>
              <a:t>Third level</a:t>
            </a:r>
          </a:p>
          <a:p>
            <a:pPr lvl="3"/>
            <a:r>
              <a:rPr lang="en-US" dirty="0" smtClean="0">
                <a:sym typeface="Helvetica Light" charset="0"/>
              </a:rPr>
              <a:t>Fourth level</a:t>
            </a:r>
          </a:p>
          <a:p>
            <a:pPr lvl="4"/>
            <a:r>
              <a:rPr lang="en-US" dirty="0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nualck2@cipc.co.z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pc.co.z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servicesck2@cipc.co.z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nualcor39@cipc.co.z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pc.co.z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servicescor39@cipc.co.z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314325" y="-228600"/>
            <a:ext cx="13319125" cy="9982200"/>
          </a:xfrm>
        </p:spPr>
      </p:pic>
      <p:sp>
        <p:nvSpPr>
          <p:cNvPr id="5" name="TextBox 4"/>
          <p:cNvSpPr txBox="1"/>
          <p:nvPr/>
        </p:nvSpPr>
        <p:spPr>
          <a:xfrm>
            <a:off x="2844800" y="1100078"/>
            <a:ext cx="9829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CHANGE OF COMPANY DIRECTORS AND </a:t>
            </a:r>
          </a:p>
          <a:p>
            <a:pPr algn="r"/>
            <a:r>
              <a:rPr lang="en-US" sz="70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CC MEMBERS</a:t>
            </a:r>
          </a:p>
          <a:p>
            <a:endParaRPr lang="en-US" dirty="0" smtClean="0">
              <a:solidFill>
                <a:schemeClr val="accent4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/>
            <a:r>
              <a:rPr lang="en-US" sz="35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Presented by </a:t>
            </a:r>
            <a:r>
              <a:rPr lang="en-US" sz="3500" dirty="0" err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Mashudu</a:t>
            </a:r>
            <a:r>
              <a:rPr lang="en-US" sz="35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 Thomas Lebete</a:t>
            </a:r>
          </a:p>
          <a:p>
            <a:pPr algn="r"/>
            <a:endParaRPr lang="en-US" sz="3500" dirty="0">
              <a:solidFill>
                <a:schemeClr val="accent4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77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2407900" cy="1828800"/>
          </a:xfrm>
        </p:spPr>
        <p:txBody>
          <a:bodyPr/>
          <a:lstStyle/>
          <a:p>
            <a:r>
              <a:rPr lang="en-US" sz="66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Disqualification of a director</a:t>
            </a:r>
            <a:endParaRPr lang="en-ZA" sz="66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1099800" cy="65659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A court must make an order declaring a person to be a disqualified director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A person may be disqualified on the grounds of misconduct involving dishonesty, or has been convicted in any court of law for theft or fraud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A disqualified person must not be appointed or elected as a director of a company, or consent to be appointed or elected as a director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887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2573000" cy="1828800"/>
          </a:xfrm>
        </p:spPr>
        <p:txBody>
          <a:bodyPr/>
          <a:lstStyle/>
          <a:p>
            <a:r>
              <a:rPr lang="en-US" sz="72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Disqualification of a director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1099800" cy="6946900"/>
          </a:xfrm>
        </p:spPr>
        <p:txBody>
          <a:bodyPr/>
          <a:lstStyle/>
          <a:p>
            <a:r>
              <a:rPr lang="en-ZA" dirty="0" smtClean="0"/>
              <a:t>4. The company must not knowingly permit ineligible or 	a disqualified person to serve or act as a director</a:t>
            </a:r>
          </a:p>
          <a:p>
            <a:r>
              <a:rPr lang="en-ZA" dirty="0" smtClean="0"/>
              <a:t>5. Disqualification is valid for not less than 5 years after 	the date of removal from the office, and the court 	may lift that disqualification if the person is fully 	rehabilitated, or even extend disqualification by not 	more than 5 years, if the court is satisfied that an 	extension is necessary to protect the public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280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2738100" cy="1828800"/>
          </a:xfrm>
        </p:spPr>
        <p:txBody>
          <a:bodyPr/>
          <a:lstStyle/>
          <a:p>
            <a:r>
              <a:rPr lang="en-ZA" sz="7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CC members (CK2)</a:t>
            </a:r>
            <a:endParaRPr lang="en-ZA" sz="72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28800"/>
            <a:ext cx="11823700" cy="7239000"/>
          </a:xfrm>
        </p:spPr>
        <p:txBody>
          <a:bodyPr/>
          <a:lstStyle/>
          <a:p>
            <a:pPr lvl="0"/>
            <a:endParaRPr lang="en-US" sz="2800" dirty="0" smtClean="0">
              <a:latin typeface="Myriad Pro"/>
              <a:cs typeface="Myriad Pro"/>
            </a:endParaRPr>
          </a:p>
          <a:p>
            <a:pPr lvl="0"/>
            <a:r>
              <a:rPr lang="en-US" sz="2800" dirty="0" smtClean="0">
                <a:latin typeface="Myriad Pro"/>
                <a:cs typeface="Myriad Pro"/>
              </a:rPr>
              <a:t>Customers may chose to transact either </a:t>
            </a:r>
            <a:r>
              <a:rPr lang="en-US" sz="2800" b="1" i="1" dirty="0" smtClean="0">
                <a:latin typeface="Myriad Pro"/>
                <a:cs typeface="Myriad Pro"/>
              </a:rPr>
              <a:t>manually or through e-services</a:t>
            </a:r>
            <a:r>
              <a:rPr lang="en-US" sz="2800" dirty="0" smtClean="0">
                <a:latin typeface="Myriad Pro"/>
                <a:cs typeface="Myriad Pro"/>
              </a:rPr>
              <a:t> </a:t>
            </a:r>
          </a:p>
          <a:p>
            <a:pPr lvl="0"/>
            <a:r>
              <a:rPr lang="en-US" sz="2800" b="1" dirty="0" smtClean="0">
                <a:latin typeface="Myriad Pro"/>
                <a:cs typeface="Myriad Pro"/>
              </a:rPr>
              <a:t>By manual transaction the customer must: </a:t>
            </a: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 Complete a manual CK2 application (Form available on website)</a:t>
            </a: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 Attach supporting documents</a:t>
            </a: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 Scan the documents and e-mail them to  </a:t>
            </a:r>
            <a:r>
              <a:rPr lang="en-US" sz="2800" dirty="0" smtClean="0">
                <a:latin typeface="Myriad Pro"/>
                <a:cs typeface="Myriad Pro"/>
                <a:hlinkClick r:id="rId2"/>
              </a:rPr>
              <a:t>manualck2@cipc.co.za</a:t>
            </a:r>
            <a:endParaRPr lang="en-US" sz="2800" dirty="0" smtClean="0">
              <a:latin typeface="Myriad Pro"/>
              <a:cs typeface="Myriad Pro"/>
            </a:endParaRP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Once the process has been completed, CIPC will send the certificate or query to the e-mail address linked to the customer code used for the application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767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2573000" cy="1752600"/>
          </a:xfrm>
        </p:spPr>
        <p:txBody>
          <a:bodyPr/>
          <a:lstStyle/>
          <a:p>
            <a:r>
              <a:rPr lang="en-ZA" sz="72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CC members (CK2)</a:t>
            </a:r>
            <a:endParaRPr lang="en-ZA" sz="7200" b="1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349500"/>
            <a:ext cx="12573000" cy="74041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transacting through e-services, the customer must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Visit CIPC website,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www.cipc.co.za</a:t>
            </a:r>
            <a:r>
              <a:rPr lang="en-US" dirty="0" smtClean="0">
                <a:solidFill>
                  <a:schemeClr val="tx1"/>
                </a:solidFill>
              </a:rPr>
              <a:t>, and click on “On-line transacting”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Click on CC member changes (CK2)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Click on customer login and insert login details</a:t>
            </a: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If details are correct, select continue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181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92100"/>
            <a:ext cx="12484100" cy="1308100"/>
          </a:xfrm>
        </p:spPr>
        <p:txBody>
          <a:bodyPr/>
          <a:lstStyle/>
          <a:p>
            <a:r>
              <a:rPr lang="en-ZA" sz="66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CC members (CK2)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133600"/>
            <a:ext cx="12306300" cy="72390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Complete registration number of the CC, complete the required fields and click on Submit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CIPC will send an electronic CK2 to your e-mail address that must be printed and signed by </a:t>
            </a:r>
            <a:r>
              <a:rPr lang="en-US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all members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The signed form and the supporting documents must be scanned and e-mailed to </a:t>
            </a: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  <a:hlinkClick r:id="rId2"/>
              </a:rPr>
              <a:t>eservicesck2@cipc.co.za</a:t>
            </a:r>
            <a:endParaRPr lang="en-US" dirty="0" smtClean="0">
              <a:solidFill>
                <a:srgbClr val="000000">
                  <a:lumMod val="65000"/>
                  <a:lumOff val="35000"/>
                </a:srgbClr>
              </a:solidFill>
              <a:latin typeface="Myriad Pro"/>
              <a:cs typeface="Myriad Pro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Application must be in </a:t>
            </a:r>
            <a:r>
              <a:rPr lang="en-US" b="1" i="1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pdf</a:t>
            </a: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 or </a:t>
            </a:r>
            <a:r>
              <a:rPr lang="en-US" b="1" i="1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tiff</a:t>
            </a: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yriad Pro"/>
                <a:cs typeface="Myriad Pro"/>
              </a:rPr>
              <a:t> format and scanned as one attachment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685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12649200" cy="1905000"/>
          </a:xfrm>
        </p:spPr>
        <p:txBody>
          <a:bodyPr/>
          <a:lstStyle/>
          <a:p>
            <a:r>
              <a:rPr lang="en-ZA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Supporting documents for</a:t>
            </a:r>
            <a:br>
              <a:rPr lang="en-ZA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en-ZA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</a:t>
            </a:r>
            <a:r>
              <a:rPr lang="en-ZA" sz="6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of CC members (CK2)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60" y="2209800"/>
            <a:ext cx="12639040" cy="7391400"/>
          </a:xfrm>
        </p:spPr>
        <p:txBody>
          <a:bodyPr/>
          <a:lstStyle/>
          <a:p>
            <a:pPr lvl="0"/>
            <a:r>
              <a:rPr lang="en-US" b="1" dirty="0" smtClean="0">
                <a:latin typeface="Myriad Pro"/>
              </a:rPr>
              <a:t>Both manual and e-services transactions</a:t>
            </a: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/>
              </a:rPr>
              <a:t> Notice of the meeting</a:t>
            </a: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/>
              </a:rPr>
              <a:t> Round robin resolution or minutes of the meeting signed by all members</a:t>
            </a:r>
          </a:p>
          <a:p>
            <a:pPr marL="514350" lvl="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"/>
              </a:rPr>
              <a:t> Certified ID copies </a:t>
            </a:r>
          </a:p>
          <a:p>
            <a:pPr lvl="0"/>
            <a:r>
              <a:rPr lang="en-US" dirty="0" smtClean="0">
                <a:latin typeface="Myriad Pro"/>
              </a:rPr>
              <a:t>Once the process has been completed, CIPC will send the certificate or query document to the e-mail address linked to customer code used for that transaction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9890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2103100" cy="1828800"/>
          </a:xfrm>
        </p:spPr>
        <p:txBody>
          <a:bodyPr/>
          <a:lstStyle/>
          <a:p>
            <a:r>
              <a:rPr lang="en-ZA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deceased member</a:t>
            </a:r>
            <a:endParaRPr lang="en-ZA" sz="60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>
                <a:latin typeface="Myriad Pro"/>
              </a:rPr>
              <a:t>Customer must submit CK2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>
                <a:latin typeface="Myriad Pro"/>
              </a:rPr>
              <a:t>Executorship letter from the Master of the High </a:t>
            </a:r>
            <a:r>
              <a:rPr lang="en-ZA" dirty="0">
                <a:latin typeface="Myriad Pro"/>
              </a:rPr>
              <a:t>C</a:t>
            </a:r>
            <a:r>
              <a:rPr lang="en-ZA" dirty="0" smtClean="0">
                <a:latin typeface="Myriad Pro"/>
              </a:rPr>
              <a:t>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>
                <a:latin typeface="Myriad Pro"/>
              </a:rPr>
              <a:t>Certified ID copy of the executor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>
                <a:latin typeface="Myriad Pro"/>
              </a:rPr>
              <a:t>The Executor must sign on behalf of the deceased</a:t>
            </a:r>
            <a:endParaRPr lang="en-ZA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998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12496800" cy="1752600"/>
          </a:xfrm>
        </p:spPr>
        <p:txBody>
          <a:bodyPr/>
          <a:lstStyle/>
          <a:p>
            <a:r>
              <a:rPr lang="en-ZA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Appointment of a Trust as a member of a CC</a:t>
            </a:r>
            <a:endParaRPr lang="en-ZA" sz="60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349500"/>
            <a:ext cx="12496800" cy="7099300"/>
          </a:xfrm>
        </p:spPr>
        <p:txBody>
          <a:bodyPr/>
          <a:lstStyle/>
          <a:p>
            <a:pPr marL="457200" indent="-4572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ZA" sz="3200" dirty="0" smtClean="0"/>
              <a:t>When a Trust is appointed as a member of the CC, the CK2 application has to be completed </a:t>
            </a:r>
            <a:r>
              <a:rPr lang="en-ZA" sz="3200" b="1" dirty="0" smtClean="0"/>
              <a:t>manually.</a:t>
            </a:r>
          </a:p>
          <a:p>
            <a:pPr marL="457200" indent="-457200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ZA" sz="3200" dirty="0" smtClean="0"/>
              <a:t>Supporting documents required:</a:t>
            </a:r>
          </a:p>
          <a:p>
            <a:pPr marL="514350" indent="-160338">
              <a:spcBef>
                <a:spcPts val="3600"/>
              </a:spcBef>
              <a:buFont typeface="Courier New" panose="02070309020205020404" pitchFamily="49" charset="0"/>
              <a:buChar char="o"/>
            </a:pPr>
            <a:r>
              <a:rPr lang="en-ZA" sz="3200" dirty="0" smtClean="0"/>
              <a:t> </a:t>
            </a:r>
            <a:r>
              <a:rPr lang="en-ZA" sz="3200" b="1" dirty="0" smtClean="0"/>
              <a:t>Letter by a trustee stating the following:</a:t>
            </a:r>
          </a:p>
          <a:p>
            <a:pPr marL="1349375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ZA" sz="3200" dirty="0" smtClean="0"/>
              <a:t>The name, registration number and address of the trust</a:t>
            </a:r>
          </a:p>
          <a:p>
            <a:pPr marL="1349375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ZA" sz="3200" dirty="0" smtClean="0"/>
              <a:t>The names of all the trustees of the trust</a:t>
            </a:r>
          </a:p>
          <a:p>
            <a:pPr marL="1349375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ZA" sz="3200" dirty="0" smtClean="0"/>
              <a:t>The number of beneficiaries of the trust, and particulars of all the beneficiaries named in the trust deed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713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2407900" cy="1752600"/>
          </a:xfrm>
        </p:spPr>
        <p:txBody>
          <a:bodyPr/>
          <a:lstStyle/>
          <a:p>
            <a:r>
              <a:rPr lang="en-ZA" sz="72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Appointment of a </a:t>
            </a:r>
            <a:r>
              <a:rPr lang="en-ZA" sz="7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Trust </a:t>
            </a:r>
            <a:r>
              <a:rPr lang="en-ZA" sz="72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as a member of a CC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2230100" cy="70993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/>
              <a:t>A certified copy of the letter of authority issued to the trustee/s of the trust by the Master of the High </a:t>
            </a:r>
            <a:r>
              <a:rPr lang="en-ZA" dirty="0"/>
              <a:t>C</a:t>
            </a:r>
            <a:r>
              <a:rPr lang="en-ZA" dirty="0" smtClean="0"/>
              <a:t>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/>
              <a:t>In case of multiple trustees, an originally signed power of attorney by each of the trustees appointing one of them as representative of the trustee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dirty="0" smtClean="0"/>
              <a:t>A certified copy of the section in the trust deed identifying the beneficiaries of the trust </a:t>
            </a:r>
            <a:r>
              <a:rPr lang="en-ZA" b="1" i="1" dirty="0" smtClean="0"/>
              <a:t>(beneficiaries may not exceed 10)</a:t>
            </a:r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61677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92100"/>
            <a:ext cx="12649200" cy="1460500"/>
          </a:xfrm>
        </p:spPr>
        <p:txBody>
          <a:bodyPr/>
          <a:lstStyle/>
          <a:p>
            <a:r>
              <a:rPr lang="en-ZA" sz="7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CoR39 &amp; CK2 </a:t>
            </a:r>
            <a:br>
              <a:rPr lang="en-ZA" sz="7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</a:br>
            <a:r>
              <a:rPr lang="en-ZA" sz="72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processing times</a:t>
            </a:r>
            <a:endParaRPr lang="en-ZA" sz="72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2153900" cy="69469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b="1" dirty="0" smtClean="0"/>
              <a:t>Manual applications</a:t>
            </a:r>
          </a:p>
          <a:p>
            <a:r>
              <a:rPr lang="en-ZA" dirty="0" smtClean="0"/>
              <a:t>	30 business days for both CoR39 and CK2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ZA" b="1" dirty="0" smtClean="0"/>
              <a:t>E-services applications – no urgent processing</a:t>
            </a:r>
          </a:p>
          <a:p>
            <a:r>
              <a:rPr lang="en-ZA" dirty="0" smtClean="0"/>
              <a:t>	5 business days for </a:t>
            </a:r>
            <a:r>
              <a:rPr lang="en-ZA" dirty="0"/>
              <a:t>both CoR39 and CK2 </a:t>
            </a:r>
            <a:endParaRPr lang="en-ZA" dirty="0" smtClean="0"/>
          </a:p>
          <a:p>
            <a:r>
              <a:rPr lang="en-ZA" b="1" dirty="0" smtClean="0"/>
              <a:t>Customers are encouraged to transact via e-services since this is a much quicker and convenient </a:t>
            </a:r>
            <a:r>
              <a:rPr lang="en-ZA" b="1" smtClean="0"/>
              <a:t>process that </a:t>
            </a:r>
            <a:r>
              <a:rPr lang="en-ZA" b="1" dirty="0" smtClean="0"/>
              <a:t>also eliminate </a:t>
            </a:r>
            <a:r>
              <a:rPr lang="en-ZA" b="1" smtClean="0"/>
              <a:t>spelling errors.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89172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12407900" cy="17526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company directors</a:t>
            </a:r>
            <a:endParaRPr lang="en-US" sz="60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44500" y="2349500"/>
            <a:ext cx="12230100" cy="68707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Customers may chose to transact either </a:t>
            </a:r>
            <a:r>
              <a:rPr lang="en-US" sz="2800" b="1" i="1" dirty="0" smtClean="0">
                <a:latin typeface="Myriad Pro"/>
                <a:cs typeface="Myriad Pro"/>
              </a:rPr>
              <a:t>manually or through e-services</a:t>
            </a:r>
            <a:r>
              <a:rPr lang="en-US" sz="2800" dirty="0" smtClean="0">
                <a:latin typeface="Myriad Pro"/>
                <a:cs typeface="Myriad Pro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Step by step guide of electronic transactions available on website by clicking on Access/How to – step by step guides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>
                <a:latin typeface="Myriad Pro"/>
                <a:cs typeface="Myriad Pro"/>
              </a:rPr>
              <a:t>Manual Transaction </a:t>
            </a: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 Complete manual CoR39 application </a:t>
            </a: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 Attach supporting documents</a:t>
            </a: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 Scan the documents and e-mail them to  </a:t>
            </a:r>
            <a:r>
              <a:rPr lang="en-US" sz="2800" dirty="0" smtClean="0">
                <a:latin typeface="Myriad Pro"/>
                <a:cs typeface="Myriad Pro"/>
                <a:hlinkClick r:id="rId2"/>
              </a:rPr>
              <a:t>manualcor39@cipc.co.za</a:t>
            </a:r>
            <a:endParaRPr lang="en-US" sz="2800" dirty="0" smtClean="0">
              <a:latin typeface="Myriad Pro"/>
              <a:cs typeface="Myriad Pro"/>
            </a:endParaRPr>
          </a:p>
          <a:p>
            <a:pPr marL="514350" indent="-5143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Myriad Pro"/>
                <a:cs typeface="Myriad Pro"/>
              </a:rPr>
              <a:t>Once the process has been completed, CIPC will send the certificate or query to the e-mail address linked to the customer code used for the application</a:t>
            </a:r>
          </a:p>
          <a:p>
            <a:pPr marL="514350" indent="-514350">
              <a:buAutoNum type="alphaLcParenBoth"/>
            </a:pP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01227" y="-4792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  <a:endParaRPr lang="en-Z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sz="9600" dirty="0" smtClean="0"/>
          </a:p>
          <a:p>
            <a:r>
              <a:rPr lang="en-ZA" sz="9600" b="1" dirty="0" smtClean="0"/>
              <a:t>QUESTIONS…?</a:t>
            </a:r>
            <a:endParaRPr lang="en-ZA" sz="9600" b="1" dirty="0"/>
          </a:p>
        </p:txBody>
      </p:sp>
    </p:spTree>
    <p:extLst>
      <p:ext uri="{BB962C8B-B14F-4D97-AF65-F5344CB8AC3E}">
        <p14:creationId xmlns:p14="http://schemas.microsoft.com/office/powerpoint/2010/main" val="35667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66700" y="292100"/>
            <a:ext cx="11874500" cy="1460500"/>
          </a:xfrm>
        </p:spPr>
        <p:txBody>
          <a:bodyPr/>
          <a:lstStyle/>
          <a:p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company directors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90576" y="2286000"/>
            <a:ext cx="12382500" cy="70993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600" b="1" dirty="0" smtClean="0">
                <a:latin typeface="Myriad Pro"/>
                <a:cs typeface="Myriad Pro"/>
              </a:rPr>
              <a:t>Transaction via E-Services</a:t>
            </a:r>
            <a:endParaRPr lang="en-US" sz="3600" b="1" dirty="0">
              <a:latin typeface="Myriad Pro"/>
              <a:cs typeface="Myriad Pro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Visit the CIPC website, </a:t>
            </a:r>
            <a:r>
              <a:rPr lang="en-US" dirty="0" smtClean="0">
                <a:hlinkClick r:id="rId2"/>
              </a:rPr>
              <a:t>www.cipc.co.za</a:t>
            </a:r>
            <a:r>
              <a:rPr lang="en-US" dirty="0" smtClean="0"/>
              <a:t>, and click on          		“On-line transacting”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Click on company director changes (CoR39)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Click on customer login and insert login details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Select amend company director details</a:t>
            </a:r>
          </a:p>
          <a:p>
            <a:pPr marL="514350" indent="-514350">
              <a:buAutoNum type="alphaLcParenBoth"/>
            </a:pPr>
            <a:endParaRPr lang="en-US" dirty="0" smtClean="0"/>
          </a:p>
          <a:p>
            <a:pPr marL="514350" indent="-514350">
              <a:buAutoNum type="alphaL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66700" y="292100"/>
            <a:ext cx="11874500" cy="1460500"/>
          </a:xfrm>
        </p:spPr>
        <p:txBody>
          <a:bodyPr/>
          <a:lstStyle/>
          <a:p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company directors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600" y="2209800"/>
            <a:ext cx="8735599" cy="71755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6807200" y="3733800"/>
            <a:ext cx="1219200" cy="16764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715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504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66699" y="292100"/>
            <a:ext cx="12103099" cy="15367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Change of company directors</a:t>
            </a:r>
            <a:endParaRPr lang="en-US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50874" y="2276475"/>
            <a:ext cx="11718925" cy="72485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Complete the registration number of the company, and all the required fields and click on Submit.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CIPC will send an electronic CoR39 to your e-mail address (the e-mail address registered on the customer code).  Print the document and at least one director must 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T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he signed form and the supporting documents must be scanned and e-mailed to 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  <a:hlinkClick r:id="rId2"/>
              </a:rPr>
              <a:t>eservicescor39@cipc.co.za</a:t>
            </a:r>
            <a:endParaRPr lang="en-US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Myriad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Important:  application must be in </a:t>
            </a:r>
            <a:r>
              <a:rPr lang="en-US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pdf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 or </a:t>
            </a:r>
            <a:r>
              <a:rPr lang="en-US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tiff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rPr>
              <a:t> format and only scanned as one attachment</a:t>
            </a:r>
            <a:endParaRPr lang="en-US" sz="3500" dirty="0">
              <a:solidFill>
                <a:schemeClr val="tx1">
                  <a:lumMod val="85000"/>
                  <a:lumOff val="15000"/>
                </a:schemeClr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823351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-152400"/>
            <a:ext cx="12573000" cy="21590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Supporting documents required:  Change </a:t>
            </a:r>
            <a:r>
              <a:rPr lang="en-US" sz="60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of company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2153900" cy="7175500"/>
          </a:xfrm>
        </p:spPr>
        <p:txBody>
          <a:bodyPr/>
          <a:lstStyle/>
          <a:p>
            <a:r>
              <a:rPr lang="en-US" dirty="0" smtClean="0"/>
              <a:t>Required for both manual and e-services transactions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Notice of the meeting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Round robin resolution or minutes of the meeting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 smtClean="0"/>
              <a:t> Certified ID copies (death certificate)</a:t>
            </a:r>
          </a:p>
          <a:p>
            <a:r>
              <a:rPr lang="en-US" dirty="0" smtClean="0"/>
              <a:t>Once the process has been completed, CIPC will send the certificate or query document to the e-mail address linked to customer code used for that transaction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2484100" cy="1752600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Removal of directors</a:t>
            </a:r>
            <a:endParaRPr lang="en-US" sz="60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2306300" cy="7175500"/>
          </a:xfrm>
        </p:spPr>
        <p:txBody>
          <a:bodyPr/>
          <a:lstStyle/>
          <a:p>
            <a:r>
              <a:rPr lang="en-US" dirty="0" smtClean="0"/>
              <a:t>There is a difference between resignation of a director and the removal of a director.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In terms of section 71 (1), a director may be removed by an ordinary resolution adopted at a shareholders meeting by persons entitled to vote in an election of directors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The director concerned must be given a notice of the meeting and the resolution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Affected director must be afforded a reasonable opportunity to make a presentation in person, or through representative, to the meeting, before the resolution is put to a vote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1099800" cy="1828800"/>
          </a:xfrm>
        </p:spPr>
        <p:txBody>
          <a:bodyPr/>
          <a:lstStyle/>
          <a:p>
            <a:r>
              <a:rPr lang="en-US" sz="72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Removal of directors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349500"/>
            <a:ext cx="11099800" cy="7175500"/>
          </a:xfrm>
        </p:spPr>
        <p:txBody>
          <a:bodyPr/>
          <a:lstStyle/>
          <a:p>
            <a:r>
              <a:rPr lang="en-ZA" b="1" dirty="0" smtClean="0"/>
              <a:t>CIPC required the following supporting documents</a:t>
            </a:r>
          </a:p>
          <a:p>
            <a:pPr marL="723900" indent="-2794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A proof that a notice was sent to the director concerned</a:t>
            </a:r>
          </a:p>
          <a:p>
            <a:pPr marL="723900" indent="-2794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 Attendance register</a:t>
            </a:r>
          </a:p>
          <a:p>
            <a:pPr marL="723900" indent="-2794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 Certified copy of the share register</a:t>
            </a:r>
          </a:p>
          <a:p>
            <a:r>
              <a:rPr lang="en-ZA" dirty="0" smtClean="0"/>
              <a:t>4. When a director is removed by the board on the grounds of being eligible or disqualified, or due to incapacity or neglect</a:t>
            </a:r>
            <a:r>
              <a:rPr lang="en-ZA" dirty="0"/>
              <a:t>, </a:t>
            </a:r>
            <a:r>
              <a:rPr lang="en-ZA" dirty="0" smtClean="0"/>
              <a:t>the </a:t>
            </a:r>
            <a:r>
              <a:rPr lang="en-ZA" dirty="0"/>
              <a:t>company must have more than 2 directors</a:t>
            </a:r>
          </a:p>
          <a:p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60022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11099800" cy="1752600"/>
          </a:xfrm>
        </p:spPr>
        <p:txBody>
          <a:bodyPr/>
          <a:lstStyle/>
          <a:p>
            <a:r>
              <a:rPr lang="en-US" sz="6600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Removal of directors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2286000"/>
            <a:ext cx="11887200" cy="6565900"/>
          </a:xfrm>
        </p:spPr>
        <p:txBody>
          <a:bodyPr/>
          <a:lstStyle/>
          <a:p>
            <a:r>
              <a:rPr lang="en-ZA" dirty="0" smtClean="0"/>
              <a:t>5. Point 4 above is not applicable if the company has fewer than 3 directors, and sec 71(8) applies whereby any director or shareholder of the company may apply to the Companies Tribunal to make a determination</a:t>
            </a:r>
          </a:p>
          <a:p>
            <a:r>
              <a:rPr lang="en-ZA" dirty="0" smtClean="0"/>
              <a:t>A court order is required for disqualification and rehabilitation of a director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9191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895</Words>
  <Application>Microsoft Office PowerPoint</Application>
  <PresentationFormat>Custom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Roman</vt:lpstr>
      <vt:lpstr>Courier New</vt:lpstr>
      <vt:lpstr>Helvetica Light</vt:lpstr>
      <vt:lpstr>Myriad Pro</vt:lpstr>
      <vt:lpstr>Wingdings</vt:lpstr>
      <vt:lpstr>Office Theme</vt:lpstr>
      <vt:lpstr>PowerPoint Presentation</vt:lpstr>
      <vt:lpstr>Change of company directors</vt:lpstr>
      <vt:lpstr>Change of company directors</vt:lpstr>
      <vt:lpstr>Change of company directors</vt:lpstr>
      <vt:lpstr>Change of company directors</vt:lpstr>
      <vt:lpstr>Supporting documents required:  Change of company directors</vt:lpstr>
      <vt:lpstr>Removal of directors</vt:lpstr>
      <vt:lpstr>Removal of directors</vt:lpstr>
      <vt:lpstr>Removal of directors</vt:lpstr>
      <vt:lpstr>Disqualification of a director</vt:lpstr>
      <vt:lpstr>Disqualification of a director</vt:lpstr>
      <vt:lpstr>Change of CC members (CK2)</vt:lpstr>
      <vt:lpstr>Change of CC members (CK2)</vt:lpstr>
      <vt:lpstr>Change of CC members (CK2)</vt:lpstr>
      <vt:lpstr>Supporting documents for Change of CC members (CK2)</vt:lpstr>
      <vt:lpstr>Change of deceased member</vt:lpstr>
      <vt:lpstr>Appointment of a Trust as a member of a CC</vt:lpstr>
      <vt:lpstr>Appointment of a Trust as a member of a CC</vt:lpstr>
      <vt:lpstr>CoR39 &amp; CK2  processing times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</dc:title>
  <dc:creator>Karin Coode</dc:creator>
  <cp:lastModifiedBy>Thomas Lebete</cp:lastModifiedBy>
  <cp:revision>60</cp:revision>
  <cp:lastPrinted>2015-10-07T11:29:00Z</cp:lastPrinted>
  <dcterms:created xsi:type="dcterms:W3CDTF">2014-07-02T12:09:04Z</dcterms:created>
  <dcterms:modified xsi:type="dcterms:W3CDTF">2016-05-05T06:38:54Z</dcterms:modified>
</cp:coreProperties>
</file>