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64" r:id="rId2"/>
    <p:sldId id="295" r:id="rId3"/>
    <p:sldId id="296" r:id="rId4"/>
    <p:sldId id="297" r:id="rId5"/>
    <p:sldId id="298" r:id="rId6"/>
    <p:sldId id="299" r:id="rId7"/>
    <p:sldId id="300" r:id="rId8"/>
    <p:sldId id="274" r:id="rId9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3" autoAdjust="0"/>
  </p:normalViewPr>
  <p:slideViewPr>
    <p:cSldViewPr>
      <p:cViewPr varScale="1">
        <p:scale>
          <a:sx n="59" d="100"/>
          <a:sy n="59" d="100"/>
        </p:scale>
        <p:origin x="1402" y="6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0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9E01A-7612-5549-89D9-6906BFD9CC46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39EF-4080-9A41-94C9-F5A9C769F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smtClean="0">
                <a:sym typeface="Avenir Roman" charset="0"/>
              </a:rPr>
              <a:t>Second level</a:t>
            </a:r>
          </a:p>
          <a:p>
            <a:pPr lvl="2"/>
            <a:r>
              <a:rPr lang="en-US" smtClean="0">
                <a:sym typeface="Avenir Roman" charset="0"/>
              </a:rPr>
              <a:t>Third level</a:t>
            </a:r>
          </a:p>
          <a:p>
            <a:pPr lvl="3"/>
            <a:r>
              <a:rPr lang="en-US" smtClean="0">
                <a:sym typeface="Avenir Roman" charset="0"/>
              </a:rPr>
              <a:t>Fourth level</a:t>
            </a:r>
          </a:p>
          <a:p>
            <a:pPr lvl="4"/>
            <a:r>
              <a:rPr lang="en-US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05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92100"/>
            <a:ext cx="2819400" cy="834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292100"/>
            <a:ext cx="8305800" cy="834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85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349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0600" y="2349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55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80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0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owerpoint template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>
            <a:fillRect/>
          </a:stretch>
        </p:blipFill>
        <p:spPr bwMode="auto">
          <a:xfrm>
            <a:off x="-15875" y="-9525"/>
            <a:ext cx="13003213" cy="97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/>
          </p:cNvSpPr>
          <p:nvPr>
            <p:ph type="title"/>
          </p:nvPr>
        </p:nvSpPr>
        <p:spPr bwMode="auto">
          <a:xfrm>
            <a:off x="266700" y="2921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444500" y="2349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pc.co.za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314325" y="-228600"/>
            <a:ext cx="13319125" cy="9982200"/>
          </a:xfrm>
        </p:spPr>
      </p:pic>
      <p:sp>
        <p:nvSpPr>
          <p:cNvPr id="5" name="TextBox 4"/>
          <p:cNvSpPr txBox="1"/>
          <p:nvPr/>
        </p:nvSpPr>
        <p:spPr>
          <a:xfrm>
            <a:off x="2844800" y="1100078"/>
            <a:ext cx="982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    FINANCE DIVISION                         Revenue Management</a:t>
            </a:r>
          </a:p>
          <a:p>
            <a:pPr algn="r"/>
            <a:endParaRPr lang="en-US" sz="7000" b="1" dirty="0">
              <a:solidFill>
                <a:schemeClr val="accent4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/>
            <a:endParaRPr lang="en-US" sz="3500" dirty="0">
              <a:solidFill>
                <a:schemeClr val="accent4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/>
            <a:endParaRPr lang="en-US" sz="3500" dirty="0" smtClean="0">
              <a:solidFill>
                <a:schemeClr val="accent4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/>
            <a:r>
              <a:rPr lang="en-US" sz="35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Presenter: Louie Muller</a:t>
            </a:r>
          </a:p>
          <a:p>
            <a:pPr algn="r"/>
            <a:r>
              <a:rPr lang="en-US" sz="35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Date:28 January 2016</a:t>
            </a:r>
            <a:endParaRPr lang="en-US" sz="3500" dirty="0">
              <a:solidFill>
                <a:schemeClr val="accent4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772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21062" y="1475545"/>
            <a:ext cx="8953305" cy="109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313"/>
              </a:spcAft>
              <a:buNone/>
            </a:pPr>
            <a:endParaRPr lang="en-US" sz="2363" b="1" u="sng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313"/>
              </a:spcAft>
              <a:buNone/>
            </a:pPr>
            <a:endParaRPr lang="en-ZA" sz="2363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185" y="1875693"/>
            <a:ext cx="12404578" cy="68695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838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38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38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5133" indent="-375133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CIPC operates on a pre-paid basis for this, customers need to first register with CIPC by providing relevant information i.e. name, address etc. before any CIPC service can be used.</a:t>
            </a:r>
          </a:p>
          <a:p>
            <a:pPr algn="l">
              <a:lnSpc>
                <a:spcPct val="150000"/>
              </a:lnSpc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The registration is to be done only electronically via the CIPC website.</a:t>
            </a:r>
          </a:p>
          <a:p>
            <a:pPr marL="375133" indent="-375133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Upon completion of registration the customer creates a  code as identification of the customer’s account (or virtual bank account) to be used at CIPC, which is created within the CIPC system at the same time as the </a:t>
            </a:r>
            <a:r>
              <a:rPr lang="en-GB" sz="2400" dirty="0">
                <a:latin typeface="Arial Narrow" panose="020B0606020202030204" pitchFamily="34" charset="0"/>
              </a:rPr>
              <a:t>password</a:t>
            </a:r>
            <a:r>
              <a:rPr lang="en-GB" sz="2000" dirty="0">
                <a:latin typeface="Arial Narrow" panose="020B0606020202030204" pitchFamily="34" charset="0"/>
              </a:rPr>
              <a:t>.</a:t>
            </a:r>
            <a:endParaRPr lang="en-ZA" sz="2000" dirty="0">
              <a:latin typeface="Arial Narrow" panose="020B0606020202030204" pitchFamily="34" charset="0"/>
            </a:endParaRPr>
          </a:p>
          <a:p>
            <a:pPr algn="l">
              <a:defRPr/>
            </a:pPr>
            <a:endParaRPr lang="en-ZA" sz="2000" dirty="0"/>
          </a:p>
          <a:p>
            <a:pPr algn="l">
              <a:defRPr/>
            </a:pPr>
            <a:endParaRPr lang="en-ZA" sz="2000" dirty="0"/>
          </a:p>
          <a:p>
            <a:pPr>
              <a:defRPr/>
            </a:pPr>
            <a:endParaRPr lang="en-ZA" sz="2000" dirty="0"/>
          </a:p>
          <a:p>
            <a:pPr marL="225080" indent="-225080">
              <a:buFont typeface="Arial" panose="020B0604020202020204" pitchFamily="34" charset="0"/>
              <a:buChar char="•"/>
              <a:defRPr/>
            </a:pPr>
            <a:endParaRPr lang="en-ZA" sz="1800" dirty="0"/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2"/>
          <p:cNvSpPr txBox="1">
            <a:spLocks/>
          </p:cNvSpPr>
          <p:nvPr/>
        </p:nvSpPr>
        <p:spPr bwMode="auto">
          <a:xfrm>
            <a:off x="400148" y="575212"/>
            <a:ext cx="11054080" cy="10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7000" dirty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sym typeface="Arial" pitchFamily="34" charset="0"/>
              </a:rPr>
              <a:t>Customer </a:t>
            </a:r>
            <a:r>
              <a:rPr lang="en-US" sz="7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sym typeface="Arial" pitchFamily="34" charset="0"/>
              </a:rPr>
              <a:t>Registration</a:t>
            </a:r>
            <a:r>
              <a:rPr lang="en-US" sz="7000" b="1" dirty="0" smtClean="0">
                <a:latin typeface="Myriad Pro"/>
              </a:rPr>
              <a:t> </a:t>
            </a:r>
            <a:r>
              <a:rPr lang="en-US" altLang="en-US" sz="7000" b="1" dirty="0" smtClean="0">
                <a:latin typeface="Myriad Pro"/>
                <a:cs typeface="Times New Roman" panose="02020603050405020304" pitchFamily="18" charset="0"/>
              </a:rPr>
              <a:t> </a:t>
            </a:r>
            <a:endParaRPr lang="en-US" altLang="en-US" sz="7000" b="1" dirty="0">
              <a:latin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0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500184" y="1000369"/>
            <a:ext cx="8953305" cy="109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313"/>
              </a:spcAft>
              <a:buNone/>
            </a:pPr>
            <a:endParaRPr lang="en-US" sz="2363" b="1" u="sng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313"/>
              </a:spcAft>
              <a:buNone/>
            </a:pPr>
            <a:endParaRPr lang="en-ZA" sz="2363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129" y="2075766"/>
            <a:ext cx="12540046" cy="9337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5133" indent="-375133">
              <a:buFont typeface="Arial" panose="020B0604020202020204" pitchFamily="34" charset="0"/>
              <a:buChar char="•"/>
              <a:defRPr/>
            </a:pPr>
            <a:endParaRPr lang="en-GB" sz="2297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The </a:t>
            </a:r>
            <a:r>
              <a:rPr lang="en-GB" sz="2400" dirty="0">
                <a:latin typeface="Arial Narrow" panose="020B0606020202030204" pitchFamily="34" charset="0"/>
              </a:rPr>
              <a:t>prospective customer must deposit funds, into CIPC’s bank account, either through EFT, cash deposit at the bank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All ABSA deposits made into CIPC’s bank account, will reflect in the customer’s virtual account with in 1 hour, however  </a:t>
            </a:r>
            <a:r>
              <a:rPr lang="en-GB" sz="2400" dirty="0">
                <a:latin typeface="Arial Narrow" panose="020B0606020202030204" pitchFamily="34" charset="0"/>
              </a:rPr>
              <a:t>transactions form other financial institutions  will only be processed with  </a:t>
            </a:r>
            <a:r>
              <a:rPr lang="en-GB" sz="2400" dirty="0">
                <a:latin typeface="Arial Narrow" panose="020B0606020202030204" pitchFamily="34" charset="0"/>
              </a:rPr>
              <a:t>24 </a:t>
            </a:r>
            <a:r>
              <a:rPr lang="en-GB" sz="2400" dirty="0" smtClean="0">
                <a:latin typeface="Arial Narrow" panose="020B0606020202030204" pitchFamily="34" charset="0"/>
              </a:rPr>
              <a:t>hours.</a:t>
            </a: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The reference number to be used with deposits should be the customer code that was create by the </a:t>
            </a:r>
            <a:r>
              <a:rPr lang="en-GB" sz="2400" dirty="0" smtClean="0">
                <a:latin typeface="Arial Narrow" panose="020B0606020202030204" pitchFamily="34" charset="0"/>
              </a:rPr>
              <a:t>customer.( Customer Login )</a:t>
            </a:r>
            <a:endParaRPr lang="en-GB" sz="2400" dirty="0"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Arial Narrow" panose="020B0606020202030204" pitchFamily="34" charset="0"/>
              </a:rPr>
              <a:t>The </a:t>
            </a:r>
            <a:r>
              <a:rPr lang="en-GB" sz="2400" dirty="0">
                <a:latin typeface="Arial Narrow" panose="020B0606020202030204" pitchFamily="34" charset="0"/>
              </a:rPr>
              <a:t>funds must be sufficient to accommodate all transactions required as per CIPC’s fee structure.</a:t>
            </a:r>
          </a:p>
          <a:p>
            <a:pPr algn="l">
              <a:defRPr/>
            </a:pPr>
            <a:endParaRPr lang="en-ZA" sz="2400" b="1" dirty="0" smtClean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latin typeface="Arial Narrow" panose="020B0606020202030204" pitchFamily="34" charset="0"/>
              </a:rPr>
              <a:t>Cheques </a:t>
            </a:r>
            <a:r>
              <a:rPr lang="en-ZA" sz="2400" dirty="0">
                <a:latin typeface="Arial Narrow" panose="020B0606020202030204" pitchFamily="34" charset="0"/>
              </a:rPr>
              <a:t>as payment method has been </a:t>
            </a:r>
            <a:r>
              <a:rPr lang="en-ZA" sz="2400" dirty="0" smtClean="0">
                <a:latin typeface="Arial Narrow" panose="020B0606020202030204" pitchFamily="34" charset="0"/>
              </a:rPr>
              <a:t>discontinued.</a:t>
            </a: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latin typeface="Arial Narrow" panose="020B0606020202030204" pitchFamily="34" charset="0"/>
              </a:rPr>
              <a:t>Some customers continue using ‘CHEQUES” as a form of  payment.(CIPC will place such deposits on hold for a period of (60) business days</a:t>
            </a: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latin typeface="Arial Narrow" panose="020B0606020202030204" pitchFamily="34" charset="0"/>
              </a:rPr>
              <a:t>Customers are advised to deposit only the amount required for the transaction(s) with CIPC, into their customer account.</a:t>
            </a: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225080" indent="-225080">
              <a:buFont typeface="Arial" panose="020B0604020202020204" pitchFamily="34" charset="0"/>
              <a:buChar char="•"/>
              <a:defRPr/>
            </a:pPr>
            <a:endParaRPr lang="en-ZA" sz="4726" dirty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en-ZA" sz="4726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2"/>
          <p:cNvSpPr txBox="1">
            <a:spLocks/>
          </p:cNvSpPr>
          <p:nvPr/>
        </p:nvSpPr>
        <p:spPr bwMode="auto">
          <a:xfrm>
            <a:off x="350129" y="475175"/>
            <a:ext cx="11054080" cy="10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4201" b="1" dirty="0"/>
              <a:t>                    </a:t>
            </a:r>
            <a:r>
              <a:rPr lang="en-US" sz="7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sym typeface="Arial" pitchFamily="34" charset="0"/>
              </a:rPr>
              <a:t>Banking / Deposits </a:t>
            </a:r>
            <a:endParaRPr lang="en-ZA" sz="7000" b="1" dirty="0"/>
          </a:p>
        </p:txBody>
      </p:sp>
    </p:spTree>
    <p:extLst>
      <p:ext uri="{BB962C8B-B14F-4D97-AF65-F5344CB8AC3E}">
        <p14:creationId xmlns:p14="http://schemas.microsoft.com/office/powerpoint/2010/main" val="24806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100406" y="556320"/>
            <a:ext cx="8903286" cy="22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ZA" sz="4201" dirty="0"/>
              <a:t> </a:t>
            </a:r>
            <a:r>
              <a:rPr lang="en-US" sz="7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sym typeface="Arial" pitchFamily="34" charset="0"/>
              </a:rPr>
              <a:t>Deposit Errors</a:t>
            </a:r>
            <a:r>
              <a:rPr lang="en-ZA" sz="7000" b="1" dirty="0" smtClean="0"/>
              <a:t> </a:t>
            </a:r>
            <a:endParaRPr lang="en-ZA" sz="7000" b="1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ZA" sz="4201" dirty="0"/>
          </a:p>
          <a:p>
            <a:pPr>
              <a:spcBef>
                <a:spcPct val="0"/>
              </a:spcBef>
              <a:buFontTx/>
              <a:buNone/>
            </a:pPr>
            <a:endParaRPr lang="en-ZA" sz="2626" b="1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184" y="2175803"/>
            <a:ext cx="10904025" cy="22740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4726" dirty="0"/>
          </a:p>
          <a:p>
            <a:pPr marL="375133" indent="-375133">
              <a:buFont typeface="Arial" panose="020B0604020202020204" pitchFamily="34" charset="0"/>
              <a:buChar char="•"/>
              <a:defRPr/>
            </a:pPr>
            <a:endParaRPr lang="en-GB" sz="4726" dirty="0"/>
          </a:p>
          <a:p>
            <a:pPr marL="375133" indent="-375133">
              <a:buFont typeface="Arial" panose="020B0604020202020204" pitchFamily="34" charset="0"/>
              <a:buChar char="•"/>
              <a:defRPr/>
            </a:pPr>
            <a:endParaRPr lang="en-GB" sz="4726" dirty="0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1100406" y="5677096"/>
            <a:ext cx="8503138" cy="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62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sz="26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300480" y="6877539"/>
            <a:ext cx="9803618" cy="4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2363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184" y="1938216"/>
            <a:ext cx="12204505" cy="10187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GB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GB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75133" indent="-375133" algn="l">
              <a:spcBef>
                <a:spcPts val="78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00212" algn="l"/>
              </a:tabLst>
              <a:defRPr/>
            </a:pPr>
            <a:r>
              <a:rPr lang="en-ZA" sz="2400" dirty="0">
                <a:latin typeface="Arial Narrow" panose="020B0606020202030204" pitchFamily="34" charset="0"/>
              </a:rPr>
              <a:t>Many  </a:t>
            </a:r>
            <a:r>
              <a:rPr lang="en-ZA" sz="2400" dirty="0" smtClean="0">
                <a:latin typeface="Arial Narrow" panose="020B0606020202030204" pitchFamily="34" charset="0"/>
              </a:rPr>
              <a:t>customer  </a:t>
            </a:r>
            <a:r>
              <a:rPr lang="en-ZA" sz="2400" dirty="0">
                <a:latin typeface="Arial Narrow" panose="020B0606020202030204" pitchFamily="34" charset="0"/>
              </a:rPr>
              <a:t>have multiple accounts  — for example, they may have Companies accounts, Annual Return accounts, IP accounts. </a:t>
            </a:r>
            <a:r>
              <a:rPr lang="en-ZA" sz="2400" dirty="0">
                <a:latin typeface="Arial Narrow" panose="020B0606020202030204" pitchFamily="34" charset="0"/>
              </a:rPr>
              <a:t>(</a:t>
            </a:r>
            <a:r>
              <a:rPr lang="en-GB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 of funds  from one customer account to another)</a:t>
            </a:r>
            <a:endParaRPr lang="en-ZA" sz="2400" dirty="0">
              <a:latin typeface="Arial Narrow" panose="020B0606020202030204" pitchFamily="34" charset="0"/>
            </a:endParaRPr>
          </a:p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lvl="0" algn="l"/>
            <a:r>
              <a:rPr lang="en-ZA" sz="2400" dirty="0">
                <a:latin typeface="Arial Narrow" panose="020B0606020202030204" pitchFamily="34" charset="0"/>
              </a:rPr>
              <a:t>•   The customer keys in the incorrectly deposit  referencing. E.g. Peter1,Peterl and </a:t>
            </a:r>
            <a:r>
              <a:rPr lang="en-ZA" sz="2400" dirty="0" err="1">
                <a:latin typeface="Arial Narrow" panose="020B0606020202030204" pitchFamily="34" charset="0"/>
              </a:rPr>
              <a:t>PeterI</a:t>
            </a:r>
            <a:r>
              <a:rPr lang="en-ZA" sz="2400" dirty="0">
                <a:latin typeface="Arial Narrow" panose="020B0606020202030204" pitchFamily="34" charset="0"/>
              </a:rPr>
              <a:t> (capital </a:t>
            </a:r>
            <a:r>
              <a:rPr lang="en-ZA" sz="2400" dirty="0" err="1">
                <a:latin typeface="Arial Narrow" panose="020B0606020202030204" pitchFamily="34" charset="0"/>
              </a:rPr>
              <a:t>i</a:t>
            </a:r>
            <a:r>
              <a:rPr lang="en-ZA" sz="2400" dirty="0">
                <a:latin typeface="Arial Narrow" panose="020B0606020202030204" pitchFamily="34" charset="0"/>
              </a:rPr>
              <a:t>)</a:t>
            </a:r>
          </a:p>
          <a:p>
            <a:pPr algn="l"/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spcBef>
                <a:spcPts val="78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</a:rPr>
              <a:t>Intermediaries make it a habit of requesting their customers to make direct deposits to CIPC utilizing their own personal referencing convention when making deposits.</a:t>
            </a:r>
          </a:p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</a:pPr>
            <a:r>
              <a:rPr lang="en-ZA" sz="2400" dirty="0">
                <a:latin typeface="Arial Narrow" panose="020B0606020202030204" pitchFamily="34" charset="0"/>
              </a:rPr>
              <a:t>As a result of  payments being misallocated or unallocated  the customer is being  penalised or charged a penalty fee  for late submission on Annual Returns </a:t>
            </a:r>
            <a:endParaRPr lang="en-ZA" sz="2400" dirty="0" smtClean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Proof of payments for deposits not reflected on the relevant customer code, should be forwarded to the Revenue Management unit by logging the enquiry on the CIPC  website.</a:t>
            </a:r>
          </a:p>
          <a:p>
            <a:pPr algn="l"/>
            <a:endParaRPr lang="en-ZA" sz="2400" dirty="0">
              <a:latin typeface="Arial Narrow" panose="020B0606020202030204" pitchFamily="34" charset="0"/>
            </a:endParaRPr>
          </a:p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GB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spcBef>
                <a:spcPts val="78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00212" algn="l"/>
              </a:tabLst>
              <a:defRPr/>
            </a:pPr>
            <a:endParaRPr lang="en-GB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159" indent="-450159" algn="l">
              <a:spcBef>
                <a:spcPts val="788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endParaRPr lang="en-GB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GB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159" indent="-450159" algn="l">
              <a:spcBef>
                <a:spcPts val="788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endParaRPr lang="en-GB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ts val="788"/>
              </a:spcBef>
              <a:spcAft>
                <a:spcPts val="0"/>
              </a:spcAft>
              <a:tabLst>
                <a:tab pos="600212" algn="l"/>
              </a:tabLst>
              <a:defRPr/>
            </a:pPr>
            <a:endParaRPr lang="en-ZA" sz="24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1100406" y="576097"/>
            <a:ext cx="9450392" cy="15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7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sym typeface="Arial" pitchFamily="34" charset="0"/>
              </a:rPr>
              <a:t>Credit Notes </a:t>
            </a:r>
            <a:endParaRPr lang="en-ZA" sz="7000" b="1" dirty="0">
              <a:latin typeface="Myriad Pro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ZA" sz="2626" b="1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44" y="2149733"/>
            <a:ext cx="10904025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endParaRPr lang="en-GB" sz="2000" dirty="0">
              <a:latin typeface="Arial Narrow" panose="020B0606020202030204" pitchFamily="34" charset="0"/>
            </a:endParaRPr>
          </a:p>
          <a:p>
            <a:pPr algn="l">
              <a:defRPr/>
            </a:pPr>
            <a:endParaRPr lang="en-GB" sz="20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A credit note will be issued for any faulty transaction processed by CIPC which resulted in the customer’s account being debited.</a:t>
            </a:r>
          </a:p>
          <a:p>
            <a:pPr algn="l">
              <a:defRPr/>
            </a:pPr>
            <a:endParaRPr lang="en-GB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A credit note will </a:t>
            </a:r>
            <a:r>
              <a:rPr lang="en-GB" sz="24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not be issued </a:t>
            </a: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for faulty transactions caused by the customer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revenue unit will process the credit note within 24 hours of receipt and funds will be immediately available in the customer’s account</a:t>
            </a:r>
            <a:r>
              <a:rPr lang="en-GB" sz="2400" dirty="0">
                <a:latin typeface="Arial Narrow" panose="020B0606020202030204" pitchFamily="34" charset="0"/>
              </a:rPr>
              <a:t>.</a:t>
            </a: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ZA" sz="2000" dirty="0">
              <a:latin typeface="Arial Narrow" panose="020B0606020202030204" pitchFamily="34" charset="0"/>
            </a:endParaRPr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1100406" y="5677096"/>
            <a:ext cx="8503138" cy="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62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sz="26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1300480" y="6877539"/>
            <a:ext cx="9803618" cy="4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236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4451642" y="573904"/>
            <a:ext cx="4715053" cy="22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7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sym typeface="Arial" pitchFamily="34" charset="0"/>
              </a:rPr>
              <a:t>Refunds</a:t>
            </a:r>
            <a:endParaRPr lang="en-GB" sz="7000" b="1" dirty="0">
              <a:latin typeface="Myriad Pro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ZA" sz="4201" b="1" dirty="0"/>
          </a:p>
          <a:p>
            <a:pPr>
              <a:spcBef>
                <a:spcPct val="0"/>
              </a:spcBef>
              <a:buFontTx/>
              <a:buNone/>
            </a:pPr>
            <a:endParaRPr lang="en-ZA" sz="2626" b="1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258" y="3076135"/>
            <a:ext cx="1170432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Refund to customers will be processed upon written instruction from the customer. </a:t>
            </a: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The customer should have an available balance equal to the amount requested or more; the requested amount will be refunded and will not include any interest. </a:t>
            </a: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Arial Narrow" panose="020B0606020202030204" pitchFamily="34" charset="0"/>
              </a:rPr>
              <a:t>No </a:t>
            </a:r>
            <a:r>
              <a:rPr lang="en-GB" sz="2400" dirty="0">
                <a:latin typeface="Arial Narrow" panose="020B0606020202030204" pitchFamily="34" charset="0"/>
              </a:rPr>
              <a:t>refunds will be done in cash. Refunds will only be done through </a:t>
            </a:r>
            <a:r>
              <a:rPr lang="en-GB" sz="2400" dirty="0">
                <a:latin typeface="Arial Narrow" panose="020B0606020202030204" pitchFamily="34" charset="0"/>
              </a:rPr>
              <a:t>EFT process</a:t>
            </a:r>
            <a:r>
              <a:rPr lang="en-GB" sz="24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 Narrow" panose="020B0606020202030204" pitchFamily="34" charset="0"/>
              </a:rPr>
              <a:t>Refunds will be processed </a:t>
            </a:r>
            <a:r>
              <a:rPr lang="en-ZA" sz="2400" dirty="0" smtClean="0">
                <a:latin typeface="Arial Narrow" panose="020B0606020202030204" pitchFamily="34" charset="0"/>
              </a:rPr>
              <a:t>upon </a:t>
            </a:r>
            <a:r>
              <a:rPr lang="en-ZA" sz="2400" dirty="0">
                <a:latin typeface="Arial Narrow" panose="020B0606020202030204" pitchFamily="34" charset="0"/>
              </a:rPr>
              <a:t>receipt of a request for refund providing all the required documentation is submitted.</a:t>
            </a:r>
            <a:endParaRPr lang="en-GB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 Narrow" panose="020B0606020202030204" pitchFamily="34" charset="0"/>
            </a:endParaRPr>
          </a:p>
          <a:p>
            <a:pPr marL="375133" indent="-375133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 Narrow" panose="020B0606020202030204" pitchFamily="34" charset="0"/>
              </a:rPr>
              <a:t>The turn around time </a:t>
            </a:r>
            <a:r>
              <a:rPr lang="en-GB" sz="2400" dirty="0">
                <a:latin typeface="Arial Narrow" panose="020B0606020202030204" pitchFamily="34" charset="0"/>
              </a:rPr>
              <a:t>on refunding  approximately 10 </a:t>
            </a:r>
            <a:r>
              <a:rPr lang="en-GB" sz="2400" dirty="0">
                <a:latin typeface="Arial Narrow" panose="020B0606020202030204" pitchFamily="34" charset="0"/>
              </a:rPr>
              <a:t>working days</a:t>
            </a:r>
            <a:r>
              <a:rPr lang="en-GB" sz="2400" dirty="0">
                <a:latin typeface="Arial Narrow" panose="020B0606020202030204" pitchFamily="34" charset="0"/>
              </a:rPr>
              <a:t>.</a:t>
            </a:r>
            <a:endParaRPr lang="en-GB" sz="2400" dirty="0"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 Narrow" panose="020B0606020202030204" pitchFamily="34" charset="0"/>
            </a:endParaRPr>
          </a:p>
          <a:p>
            <a:pPr algn="l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1100406" y="5677096"/>
            <a:ext cx="8503138" cy="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62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sz="26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1300480" y="6877539"/>
            <a:ext cx="9803618" cy="4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236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1605856" y="492753"/>
            <a:ext cx="9798353" cy="15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7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sym typeface="Arial" pitchFamily="34" charset="0"/>
              </a:rPr>
              <a:t>Customer Enquiries</a:t>
            </a:r>
            <a:endParaRPr lang="en-ZA" sz="7000" dirty="0">
              <a:latin typeface="Myriad Pro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ZA" sz="2626" b="1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0812" y="1350499"/>
            <a:ext cx="8002954" cy="22740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4726" dirty="0"/>
          </a:p>
          <a:p>
            <a:pPr marL="375133" indent="-375133">
              <a:buFont typeface="Arial" panose="020B0604020202020204" pitchFamily="34" charset="0"/>
              <a:buChar char="•"/>
              <a:defRPr/>
            </a:pPr>
            <a:endParaRPr lang="en-GB" sz="4726" dirty="0"/>
          </a:p>
          <a:p>
            <a:pPr marL="375133" indent="-375133">
              <a:buFont typeface="Arial" panose="020B0604020202020204" pitchFamily="34" charset="0"/>
              <a:buChar char="•"/>
              <a:defRPr/>
            </a:pPr>
            <a:endParaRPr lang="en-GB" sz="4726" dirty="0"/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1100406" y="5677096"/>
            <a:ext cx="8503138" cy="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62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sz="26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1300480" y="6877539"/>
            <a:ext cx="9803618" cy="4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2363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369" y="2782278"/>
            <a:ext cx="1120413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logging the ticket, kindly attach proof of deposit and indicate your customer code. 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service delivery standard for enquiries is 10 working days</a:t>
            </a:r>
            <a:r>
              <a:rPr lang="en-US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spcAft>
                <a:spcPts val="0"/>
              </a:spcAft>
              <a:defRPr/>
            </a:pP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defRPr/>
            </a:pP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enquiries (bottom left) on the CIPC website at </a:t>
            </a:r>
            <a:r>
              <a:rPr lang="en-US" sz="2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www.cipc.co.za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with your customer code and password 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do not have a customer code, click on the link in order to register a customer code 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Carefully complete the required fields and select the correct category for your specific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enquiry/query 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the correct category which is Finance / Allocation of Deposit. 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 the type of enquiry on subject line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a clear narrative of the enquiry and if possible support such by attachments 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complete select Submit Message 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159" indent="-450159" algn="l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00212" algn="l"/>
              </a:tabLst>
              <a:defRPr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ticket reference number will be automatically generated by the system that must be used to follow up if required.</a:t>
            </a:r>
            <a:endParaRPr lang="en-ZA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37704" y="23589"/>
            <a:ext cx="11099800" cy="2159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  <a:sym typeface="Arial" pitchFamily="34" charset="0"/>
              </a:rPr>
              <a:t>Questions?</a:t>
            </a:r>
            <a:endParaRPr 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50874" y="2276475"/>
            <a:ext cx="11718925" cy="671512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GB" sz="3600" dirty="0" smtClean="0">
                <a:latin typeface="Arial Narrow" panose="020B0606020202030204" pitchFamily="34" charset="0"/>
              </a:rPr>
              <a:t>    </a:t>
            </a:r>
          </a:p>
          <a:p>
            <a:pPr>
              <a:spcBef>
                <a:spcPts val="600"/>
              </a:spcBef>
              <a:defRPr/>
            </a:pPr>
            <a:endParaRPr lang="en-GB" sz="36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GB" sz="3600" dirty="0" smtClean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GB" sz="3600" dirty="0">
              <a:latin typeface="Arial Narrow" panose="020B060602020203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GB" sz="8000" dirty="0" smtClean="0">
                <a:latin typeface="+mj-lt"/>
              </a:rPr>
              <a:t>THANK YOU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5291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574</Words>
  <Application>Microsoft Office PowerPoint</Application>
  <PresentationFormat>Custom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Avenir Roman</vt:lpstr>
      <vt:lpstr>Calibri</vt:lpstr>
      <vt:lpstr>Helvetica Light</vt:lpstr>
      <vt:lpstr>Myriad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</dc:title>
  <dc:creator>Karin Coode</dc:creator>
  <cp:lastModifiedBy>Louie Muller</cp:lastModifiedBy>
  <cp:revision>21</cp:revision>
  <dcterms:created xsi:type="dcterms:W3CDTF">2014-07-02T12:09:04Z</dcterms:created>
  <dcterms:modified xsi:type="dcterms:W3CDTF">2016-01-26T07:42:33Z</dcterms:modified>
</cp:coreProperties>
</file>