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51" r:id="rId1"/>
  </p:sldMasterIdLst>
  <p:notesMasterIdLst>
    <p:notesMasterId r:id="rId10"/>
  </p:notesMasterIdLst>
  <p:handoutMasterIdLst>
    <p:handoutMasterId r:id="rId11"/>
  </p:handoutMasterIdLst>
  <p:sldIdLst>
    <p:sldId id="264" r:id="rId2"/>
    <p:sldId id="265" r:id="rId3"/>
    <p:sldId id="270" r:id="rId4"/>
    <p:sldId id="271" r:id="rId5"/>
    <p:sldId id="272" r:id="rId6"/>
    <p:sldId id="269" r:id="rId7"/>
    <p:sldId id="267" r:id="rId8"/>
    <p:sldId id="268" r:id="rId9"/>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9144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13" autoAdjust="0"/>
  </p:normalViewPr>
  <p:slideViewPr>
    <p:cSldViewPr>
      <p:cViewPr varScale="1">
        <p:scale>
          <a:sx n="75" d="100"/>
          <a:sy n="75" d="100"/>
        </p:scale>
        <p:origin x="1644" y="10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07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19E01A-7612-5549-89D9-6906BFD9CC46}" type="datetimeFigureOut">
              <a:rPr lang="en-US" smtClean="0"/>
              <a:pPr/>
              <a:t>4/18/2016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2C39EF-4080-9A41-94C9-F5A9C769F0FC}" type="slidenum">
              <a:rPr lang="en-US" smtClean="0"/>
              <a:pPr/>
              <a:t>‹#›</a:t>
            </a:fld>
            <a:endParaRPr lang="en-US"/>
          </a:p>
        </p:txBody>
      </p:sp>
    </p:spTree>
    <p:extLst>
      <p:ext uri="{BB962C8B-B14F-4D97-AF65-F5344CB8AC3E}">
        <p14:creationId xmlns:p14="http://schemas.microsoft.com/office/powerpoint/2010/main" val="58840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Avenir Roman" charset="0"/>
              </a:rPr>
              <a:t>Click to edit Master text styles</a:t>
            </a:r>
          </a:p>
          <a:p>
            <a:pPr lvl="1"/>
            <a:r>
              <a:rPr lang="en-US" smtClean="0">
                <a:sym typeface="Avenir Roman" charset="0"/>
              </a:rPr>
              <a:t>Second level</a:t>
            </a:r>
          </a:p>
          <a:p>
            <a:pPr lvl="2"/>
            <a:r>
              <a:rPr lang="en-US" smtClean="0">
                <a:sym typeface="Avenir Roman" charset="0"/>
              </a:rPr>
              <a:t>Third level</a:t>
            </a:r>
          </a:p>
          <a:p>
            <a:pPr lvl="3"/>
            <a:r>
              <a:rPr lang="en-US" smtClean="0">
                <a:sym typeface="Avenir Roman" charset="0"/>
              </a:rPr>
              <a:t>Fourth level</a:t>
            </a:r>
          </a:p>
          <a:p>
            <a:pPr lvl="4"/>
            <a:r>
              <a:rPr lang="en-US" smtClean="0">
                <a:sym typeface="Avenir Roman" charset="0"/>
              </a:rPr>
              <a:t>Fifth level</a:t>
            </a:r>
          </a:p>
        </p:txBody>
      </p:sp>
    </p:spTree>
    <p:extLst>
      <p:ext uri="{BB962C8B-B14F-4D97-AF65-F5344CB8AC3E}">
        <p14:creationId xmlns:p14="http://schemas.microsoft.com/office/powerpoint/2010/main" val="3024057605"/>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6290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5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92100"/>
            <a:ext cx="2819400" cy="834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92100"/>
            <a:ext cx="8305800" cy="834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14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58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385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0600" y="2349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14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05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381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5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480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0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4097" name="Picture 1" descr="powerpoint template3.jpg"/>
          <p:cNvPicPr>
            <a:picLocks noChangeAspect="1"/>
          </p:cNvPicPr>
          <p:nvPr userDrawn="1"/>
        </p:nvPicPr>
        <p:blipFill>
          <a:blip r:embed="rId14">
            <a:extLst>
              <a:ext uri="{28A0092B-C50C-407E-A947-70E740481C1C}">
                <a14:useLocalDpi xmlns:a14="http://schemas.microsoft.com/office/drawing/2010/main" val="0"/>
              </a:ext>
            </a:extLst>
          </a:blip>
          <a:srcRect b="2130"/>
          <a:stretch>
            <a:fillRect/>
          </a:stretch>
        </p:blipFill>
        <p:spPr bwMode="auto">
          <a:xfrm>
            <a:off x="-15875" y="-9525"/>
            <a:ext cx="13003213" cy="977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p:cNvSpPr>
          <p:nvPr>
            <p:ph type="title"/>
          </p:nvPr>
        </p:nvSpPr>
        <p:spPr bwMode="auto">
          <a:xfrm>
            <a:off x="266700" y="2921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dirty="0" smtClean="0">
                <a:sym typeface="Helvetica Light" charset="0"/>
              </a:rPr>
              <a:t>Click to edit Master title style</a:t>
            </a:r>
          </a:p>
        </p:txBody>
      </p:sp>
      <p:sp>
        <p:nvSpPr>
          <p:cNvPr id="4099" name="Rectangle 3"/>
          <p:cNvSpPr>
            <a:spLocks noGrp="1"/>
          </p:cNvSpPr>
          <p:nvPr>
            <p:ph type="body" idx="1"/>
          </p:nvPr>
        </p:nvSpPr>
        <p:spPr bwMode="auto">
          <a:xfrm>
            <a:off x="444500" y="2349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dirty="0" smtClean="0">
                <a:sym typeface="Helvetica Light" charset="0"/>
              </a:rPr>
              <a:t>Click to edit Master text styles</a:t>
            </a:r>
          </a:p>
          <a:p>
            <a:pPr lvl="1"/>
            <a:r>
              <a:rPr lang="en-US" dirty="0" smtClean="0">
                <a:sym typeface="Helvetica Light" charset="0"/>
              </a:rPr>
              <a:t>Second level</a:t>
            </a:r>
          </a:p>
          <a:p>
            <a:pPr lvl="2"/>
            <a:r>
              <a:rPr lang="en-US" dirty="0" smtClean="0">
                <a:sym typeface="Helvetica Light" charset="0"/>
              </a:rPr>
              <a:t>Third level</a:t>
            </a:r>
          </a:p>
          <a:p>
            <a:pPr lvl="3"/>
            <a:r>
              <a:rPr lang="en-US" dirty="0" smtClean="0">
                <a:sym typeface="Helvetica Light" charset="0"/>
              </a:rPr>
              <a:t>Fourth level</a:t>
            </a:r>
          </a:p>
          <a:p>
            <a:pPr lvl="4"/>
            <a:r>
              <a:rPr lang="en-US" dirty="0"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84200" rtl="0" fontAlgn="base" hangingPunct="0">
        <a:spcBef>
          <a:spcPct val="0"/>
        </a:spcBef>
        <a:spcAft>
          <a:spcPct val="0"/>
        </a:spcAft>
        <a:defRPr sz="7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fontAlgn="base" hangingPunct="0">
        <a:spcBef>
          <a:spcPts val="4200"/>
        </a:spcBef>
        <a:spcAft>
          <a:spcPct val="0"/>
        </a:spcAft>
        <a:defRPr sz="3500">
          <a:solidFill>
            <a:srgbClr val="000000"/>
          </a:solidFill>
          <a:latin typeface="+mn-lt"/>
          <a:ea typeface="+mn-ea"/>
          <a:cs typeface="+mn-cs"/>
          <a:sym typeface="Helvetica Light" charset="0"/>
        </a:defRPr>
      </a:lvl1pPr>
      <a:lvl2pPr marL="228600" algn="l" defTabSz="584200" rtl="0" fontAlgn="base" hangingPunct="0">
        <a:spcBef>
          <a:spcPts val="4200"/>
        </a:spcBef>
        <a:spcAft>
          <a:spcPct val="0"/>
        </a:spcAft>
        <a:defRPr sz="3500">
          <a:solidFill>
            <a:srgbClr val="000000"/>
          </a:solidFill>
          <a:latin typeface="+mn-lt"/>
          <a:ea typeface="+mn-ea"/>
          <a:cs typeface="+mn-cs"/>
          <a:sym typeface="Helvetica Light" charset="0"/>
        </a:defRPr>
      </a:lvl2pPr>
      <a:lvl3pPr marL="457200" algn="l" defTabSz="584200" rtl="0" fontAlgn="base" hangingPunct="0">
        <a:spcBef>
          <a:spcPts val="4200"/>
        </a:spcBef>
        <a:spcAft>
          <a:spcPct val="0"/>
        </a:spcAft>
        <a:defRPr sz="3500">
          <a:solidFill>
            <a:srgbClr val="000000"/>
          </a:solidFill>
          <a:latin typeface="+mn-lt"/>
          <a:ea typeface="+mn-ea"/>
          <a:cs typeface="+mn-cs"/>
          <a:sym typeface="Helvetica Light" charset="0"/>
        </a:defRPr>
      </a:lvl3pPr>
      <a:lvl4pPr marL="685800" algn="l" defTabSz="584200" rtl="0" fontAlgn="base" hangingPunct="0">
        <a:spcBef>
          <a:spcPts val="4200"/>
        </a:spcBef>
        <a:spcAft>
          <a:spcPct val="0"/>
        </a:spcAft>
        <a:defRPr sz="3500">
          <a:solidFill>
            <a:srgbClr val="000000"/>
          </a:solidFill>
          <a:latin typeface="+mn-lt"/>
          <a:ea typeface="+mn-ea"/>
          <a:cs typeface="+mn-cs"/>
          <a:sym typeface="Helvetica Light" charset="0"/>
        </a:defRPr>
      </a:lvl4pPr>
      <a:lvl5pPr marL="914400" algn="l" defTabSz="584200" rtl="0" fontAlgn="base" hangingPunct="0">
        <a:spcBef>
          <a:spcPts val="4200"/>
        </a:spcBef>
        <a:spcAft>
          <a:spcPct val="0"/>
        </a:spcAft>
        <a:defRPr sz="3500">
          <a:solidFill>
            <a:srgbClr val="000000"/>
          </a:solidFill>
          <a:latin typeface="+mn-lt"/>
          <a:ea typeface="+mn-ea"/>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mn-ea"/>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mn-ea"/>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mn-ea"/>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2.jpg"/>
          <p:cNvPicPr>
            <a:picLocks noGrp="1" noChangeAspect="1"/>
          </p:cNvPicPr>
          <p:nvPr>
            <p:ph idx="4294967295"/>
          </p:nvPr>
        </p:nvPicPr>
        <p:blipFill>
          <a:blip r:embed="rId2"/>
          <a:stretch>
            <a:fillRect/>
          </a:stretch>
        </p:blipFill>
        <p:spPr>
          <a:xfrm>
            <a:off x="-314325" y="-228600"/>
            <a:ext cx="13319125" cy="9982200"/>
          </a:xfrm>
        </p:spPr>
      </p:pic>
      <p:sp>
        <p:nvSpPr>
          <p:cNvPr id="5" name="TextBox 4"/>
          <p:cNvSpPr txBox="1"/>
          <p:nvPr/>
        </p:nvSpPr>
        <p:spPr>
          <a:xfrm>
            <a:off x="2844800" y="1100078"/>
            <a:ext cx="9829800" cy="4955203"/>
          </a:xfrm>
          <a:prstGeom prst="rect">
            <a:avLst/>
          </a:prstGeom>
          <a:noFill/>
        </p:spPr>
        <p:txBody>
          <a:bodyPr wrap="square" rtlCol="0">
            <a:spAutoFit/>
          </a:bodyPr>
          <a:lstStyle/>
          <a:p>
            <a:pPr algn="r"/>
            <a:r>
              <a:rPr lang="en-US" sz="7000" b="1" dirty="0" smtClean="0">
                <a:solidFill>
                  <a:schemeClr val="accent4">
                    <a:lumMod val="65000"/>
                    <a:lumOff val="35000"/>
                  </a:schemeClr>
                </a:solidFill>
                <a:latin typeface="Myriad Pro"/>
                <a:cs typeface="Myriad Pro"/>
              </a:rPr>
              <a:t>Company MOI Amendments</a:t>
            </a:r>
          </a:p>
          <a:p>
            <a:pPr algn="r"/>
            <a:r>
              <a:rPr lang="en-US" sz="7000" b="1" dirty="0" smtClean="0">
                <a:solidFill>
                  <a:schemeClr val="accent4">
                    <a:lumMod val="65000"/>
                    <a:lumOff val="35000"/>
                  </a:schemeClr>
                </a:solidFill>
                <a:latin typeface="Myriad Pro"/>
                <a:cs typeface="Myriad Pro"/>
              </a:rPr>
              <a:t>SHARES</a:t>
            </a:r>
          </a:p>
          <a:p>
            <a:endParaRPr lang="en-US" dirty="0" smtClean="0">
              <a:solidFill>
                <a:schemeClr val="accent4">
                  <a:lumMod val="65000"/>
                  <a:lumOff val="35000"/>
                </a:schemeClr>
              </a:solidFill>
              <a:latin typeface="Myriad Pro"/>
              <a:cs typeface="Myriad Pro"/>
            </a:endParaRPr>
          </a:p>
          <a:p>
            <a:pPr algn="r"/>
            <a:r>
              <a:rPr lang="en-US" sz="3500" dirty="0" smtClean="0">
                <a:solidFill>
                  <a:schemeClr val="accent4">
                    <a:lumMod val="65000"/>
                    <a:lumOff val="35000"/>
                  </a:schemeClr>
                </a:solidFill>
                <a:latin typeface="Myriad Pro"/>
                <a:cs typeface="Myriad Pro"/>
              </a:rPr>
              <a:t>Lucinda Steenkamp</a:t>
            </a:r>
          </a:p>
          <a:p>
            <a:pPr algn="r"/>
            <a:endParaRPr lang="en-US" sz="3500" dirty="0">
              <a:solidFill>
                <a:schemeClr val="accent4">
                  <a:lumMod val="65000"/>
                  <a:lumOff val="35000"/>
                </a:schemeClr>
              </a:solidFill>
              <a:latin typeface="Myriad Pro"/>
              <a:cs typeface="Myriad Pro"/>
            </a:endParaRPr>
          </a:p>
        </p:txBody>
      </p:sp>
    </p:spTree>
    <p:extLst>
      <p:ext uri="{BB962C8B-B14F-4D97-AF65-F5344CB8AC3E}">
        <p14:creationId xmlns:p14="http://schemas.microsoft.com/office/powerpoint/2010/main" val="217726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66700" y="292100"/>
            <a:ext cx="12284372" cy="1416348"/>
          </a:xfrm>
        </p:spPr>
        <p:txBody>
          <a:bodyPr/>
          <a:lstStyle/>
          <a:p>
            <a:r>
              <a:rPr lang="en-US" sz="7200" b="1" dirty="0" smtClean="0">
                <a:solidFill>
                  <a:schemeClr val="accent4">
                    <a:lumMod val="65000"/>
                    <a:lumOff val="35000"/>
                  </a:schemeClr>
                </a:solidFill>
                <a:latin typeface="Myriad Pro"/>
                <a:cs typeface="Myriad Pro"/>
              </a:rPr>
              <a:t>Types of Amendments</a:t>
            </a:r>
            <a:endParaRPr lang="en-US" dirty="0"/>
          </a:p>
        </p:txBody>
      </p:sp>
      <p:sp>
        <p:nvSpPr>
          <p:cNvPr id="15" name="Content Placeholder 14"/>
          <p:cNvSpPr>
            <a:spLocks noGrp="1"/>
          </p:cNvSpPr>
          <p:nvPr>
            <p:ph idx="1"/>
          </p:nvPr>
        </p:nvSpPr>
        <p:spPr/>
        <p:txBody>
          <a:bodyPr/>
          <a:lstStyle/>
          <a:p>
            <a:pPr algn="just" eaLnBrk="1" hangingPunct="1">
              <a:spcBef>
                <a:spcPct val="0"/>
              </a:spcBef>
              <a:buFontTx/>
              <a:buNone/>
            </a:pPr>
            <a:r>
              <a:rPr lang="en-US" sz="3600" b="1" dirty="0">
                <a:latin typeface="Arial" panose="020B0604020202020204" pitchFamily="34" charset="0"/>
              </a:rPr>
              <a:t>Amendment of </a:t>
            </a:r>
            <a:r>
              <a:rPr lang="en-US" sz="3600" b="1" dirty="0" smtClean="0">
                <a:latin typeface="Arial" panose="020B0604020202020204" pitchFamily="34" charset="0"/>
              </a:rPr>
              <a:t>MOI of a company include </a:t>
            </a:r>
            <a:r>
              <a:rPr lang="en-US" sz="3600" b="1" dirty="0">
                <a:latin typeface="Arial" panose="020B0604020202020204" pitchFamily="34" charset="0"/>
              </a:rPr>
              <a:t>the following</a:t>
            </a:r>
            <a:r>
              <a:rPr lang="en-US" sz="3600" dirty="0">
                <a:latin typeface="Arial" panose="020B0604020202020204" pitchFamily="34" charset="0"/>
              </a:rPr>
              <a:t>: </a:t>
            </a:r>
            <a:r>
              <a:rPr lang="en-US" sz="3600" b="1" dirty="0">
                <a:latin typeface="Arial" panose="020B0604020202020204" pitchFamily="34" charset="0"/>
              </a:rPr>
              <a:t>(Sect 16)</a:t>
            </a:r>
          </a:p>
          <a:p>
            <a:pPr algn="just" eaLnBrk="1" hangingPunct="1">
              <a:spcBef>
                <a:spcPct val="0"/>
              </a:spcBef>
              <a:buFontTx/>
              <a:buNone/>
            </a:pPr>
            <a:endParaRPr lang="en-US" sz="3600" b="1" dirty="0">
              <a:latin typeface="Arial" panose="020B0604020202020204" pitchFamily="34" charset="0"/>
            </a:endParaRPr>
          </a:p>
          <a:p>
            <a:pPr algn="just" eaLnBrk="1" hangingPunct="1">
              <a:spcBef>
                <a:spcPct val="0"/>
              </a:spcBef>
              <a:buFontTx/>
              <a:buNone/>
            </a:pPr>
            <a:r>
              <a:rPr lang="en-US" sz="3200" dirty="0">
                <a:latin typeface="Arial" panose="020B0604020202020204" pitchFamily="34" charset="0"/>
              </a:rPr>
              <a:t>Amending the MOI (full MOI adoption / only certain sections) </a:t>
            </a:r>
          </a:p>
          <a:p>
            <a:pPr algn="just" eaLnBrk="1" hangingPunct="1">
              <a:spcBef>
                <a:spcPct val="0"/>
              </a:spcBef>
              <a:buFontTx/>
              <a:buNone/>
            </a:pPr>
            <a:r>
              <a:rPr lang="en-US" sz="3200" dirty="0">
                <a:latin typeface="Arial" panose="020B0604020202020204" pitchFamily="34" charset="0"/>
              </a:rPr>
              <a:t>Name changes</a:t>
            </a:r>
          </a:p>
          <a:p>
            <a:pPr algn="just" eaLnBrk="1" hangingPunct="1">
              <a:spcBef>
                <a:spcPct val="0"/>
              </a:spcBef>
              <a:buFontTx/>
              <a:buNone/>
            </a:pPr>
            <a:r>
              <a:rPr lang="en-US" sz="3200" dirty="0">
                <a:latin typeface="Arial" panose="020B0604020202020204" pitchFamily="34" charset="0"/>
              </a:rPr>
              <a:t>Amendment of main business (pre-existing companies)</a:t>
            </a:r>
          </a:p>
          <a:p>
            <a:pPr algn="just" eaLnBrk="1" hangingPunct="1">
              <a:spcBef>
                <a:spcPct val="0"/>
              </a:spcBef>
              <a:buFontTx/>
              <a:buNone/>
            </a:pPr>
            <a:r>
              <a:rPr lang="en-US" sz="3200" dirty="0">
                <a:latin typeface="Arial" panose="020B0604020202020204" pitchFamily="34" charset="0"/>
              </a:rPr>
              <a:t>Removal of shortened / translated names</a:t>
            </a:r>
          </a:p>
          <a:p>
            <a:pPr algn="just" eaLnBrk="1" hangingPunct="1">
              <a:spcBef>
                <a:spcPct val="0"/>
              </a:spcBef>
              <a:buFontTx/>
              <a:buNone/>
            </a:pPr>
            <a:r>
              <a:rPr lang="en-US" sz="3200" dirty="0">
                <a:latin typeface="Arial" panose="020B0604020202020204" pitchFamily="34" charset="0"/>
              </a:rPr>
              <a:t>Company type changes</a:t>
            </a:r>
          </a:p>
          <a:p>
            <a:pPr algn="just" eaLnBrk="1" hangingPunct="1">
              <a:spcBef>
                <a:spcPct val="0"/>
              </a:spcBef>
              <a:buFontTx/>
              <a:buNone/>
            </a:pPr>
            <a:r>
              <a:rPr lang="en-US" sz="3200" b="1" dirty="0">
                <a:latin typeface="Arial" panose="020B0604020202020204" pitchFamily="34" charset="0"/>
              </a:rPr>
              <a:t>Increase / decrease in share capital</a:t>
            </a:r>
          </a:p>
          <a:p>
            <a:pPr algn="just" eaLnBrk="1" hangingPunct="1">
              <a:spcBef>
                <a:spcPct val="0"/>
              </a:spcBef>
              <a:buFontTx/>
              <a:buNone/>
            </a:pPr>
            <a:r>
              <a:rPr lang="en-US" sz="3200" dirty="0">
                <a:latin typeface="Arial" panose="020B0604020202020204" pitchFamily="34" charset="0"/>
              </a:rPr>
              <a:t>Add/remove ring fencing conditions (RF)</a:t>
            </a:r>
          </a:p>
          <a:p>
            <a:pPr algn="just" eaLnBrk="1" hangingPunct="1">
              <a:spcBef>
                <a:spcPct val="0"/>
              </a:spcBef>
              <a:buFontTx/>
              <a:buNone/>
            </a:pPr>
            <a:r>
              <a:rPr lang="en-US" sz="3200" b="1" dirty="0">
                <a:latin typeface="Arial" panose="020B0604020202020204" pitchFamily="34" charset="0"/>
              </a:rPr>
              <a:t>Conversion of par value shares to no par value shares</a:t>
            </a:r>
          </a:p>
          <a:p>
            <a:pPr algn="just" eaLnBrk="1" hangingPunct="1">
              <a:spcBef>
                <a:spcPct val="0"/>
              </a:spcBef>
              <a:buFontTx/>
              <a:buNone/>
            </a:pPr>
            <a:r>
              <a:rPr lang="en-US" sz="3600" b="1" dirty="0">
                <a:latin typeface="Arial" panose="020B0604020202020204" pitchFamily="34" charset="0"/>
              </a:rPr>
              <a:t>	 </a:t>
            </a:r>
          </a:p>
        </p:txBody>
      </p:sp>
    </p:spTree>
    <p:extLst>
      <p:ext uri="{BB962C8B-B14F-4D97-AF65-F5344CB8AC3E}">
        <p14:creationId xmlns:p14="http://schemas.microsoft.com/office/powerpoint/2010/main" val="304616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099800" cy="1560364"/>
          </a:xfrm>
        </p:spPr>
        <p:txBody>
          <a:bodyPr/>
          <a:lstStyle/>
          <a:p>
            <a:r>
              <a:rPr lang="en-US" b="1" dirty="0" smtClean="0">
                <a:solidFill>
                  <a:schemeClr val="accent4">
                    <a:lumMod val="65000"/>
                    <a:lumOff val="35000"/>
                  </a:schemeClr>
                </a:solidFill>
                <a:latin typeface="Myriad Pro"/>
                <a:cs typeface="Myriad Pro"/>
              </a:rPr>
              <a:t>Shares</a:t>
            </a:r>
            <a:endParaRPr lang="en-ZA" dirty="0"/>
          </a:p>
        </p:txBody>
      </p:sp>
      <p:sp>
        <p:nvSpPr>
          <p:cNvPr id="3" name="Content Placeholder 2"/>
          <p:cNvSpPr>
            <a:spLocks noGrp="1"/>
          </p:cNvSpPr>
          <p:nvPr>
            <p:ph idx="1"/>
          </p:nvPr>
        </p:nvSpPr>
        <p:spPr>
          <a:xfrm>
            <a:off x="444500" y="2349500"/>
            <a:ext cx="11099800" cy="7404100"/>
          </a:xfrm>
        </p:spPr>
        <p:txBody>
          <a:bodyPr/>
          <a:lstStyle/>
          <a:p>
            <a:pPr eaLnBrk="1" hangingPunct="1"/>
            <a:r>
              <a:rPr lang="en-US" sz="3200" dirty="0"/>
              <a:t>Probably one of the biggest changes of the Companies Act relates to a company’s share structure and capital.  </a:t>
            </a:r>
          </a:p>
          <a:p>
            <a:pPr algn="just" eaLnBrk="1" hangingPunct="1"/>
            <a:r>
              <a:rPr lang="en-US" sz="3200" dirty="0" smtClean="0"/>
              <a:t>In </a:t>
            </a:r>
            <a:r>
              <a:rPr lang="en-US" sz="3200" dirty="0"/>
              <a:t>terms of the new Companies Act, the elimination of the traditional concepts of nominal or par value shares was introduced subject to Schedule 5, Item 6.</a:t>
            </a:r>
          </a:p>
          <a:p>
            <a:pPr algn="just" eaLnBrk="1" hangingPunct="1"/>
            <a:r>
              <a:rPr lang="en-US" sz="3200" dirty="0" smtClean="0"/>
              <a:t>No </a:t>
            </a:r>
            <a:r>
              <a:rPr lang="en-US" sz="3200" dirty="0"/>
              <a:t>company may create new par value shares, or increase existing par value shares except for Banks as defined in the Banks Act</a:t>
            </a:r>
            <a:r>
              <a:rPr lang="en-US" sz="3200" dirty="0" smtClean="0"/>
              <a:t>.</a:t>
            </a:r>
          </a:p>
          <a:p>
            <a:pPr algn="just" eaLnBrk="1" hangingPunct="1"/>
            <a:r>
              <a:rPr lang="en-US" sz="3200" dirty="0" smtClean="0"/>
              <a:t>Existing par value shares may be re-classified. Par value shares may however not be sub-divided, as this inadvertently leads to an increase which is not allowed by the Act</a:t>
            </a:r>
            <a:endParaRPr lang="en-US" sz="3200" dirty="0"/>
          </a:p>
          <a:p>
            <a:pPr algn="just" eaLnBrk="1" hangingPunct="1"/>
            <a:endParaRPr lang="en-ZA" sz="3200" dirty="0"/>
          </a:p>
        </p:txBody>
      </p:sp>
    </p:spTree>
    <p:extLst>
      <p:ext uri="{BB962C8B-B14F-4D97-AF65-F5344CB8AC3E}">
        <p14:creationId xmlns:p14="http://schemas.microsoft.com/office/powerpoint/2010/main" val="2209817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2428388" cy="1416348"/>
          </a:xfrm>
        </p:spPr>
        <p:txBody>
          <a:bodyPr/>
          <a:lstStyle/>
          <a:p>
            <a:r>
              <a:rPr lang="en-US" b="1" dirty="0">
                <a:solidFill>
                  <a:schemeClr val="accent4">
                    <a:lumMod val="65000"/>
                    <a:lumOff val="35000"/>
                  </a:schemeClr>
                </a:solidFill>
                <a:latin typeface="Myriad Pro"/>
                <a:cs typeface="Myriad Pro"/>
              </a:rPr>
              <a:t>Shares</a:t>
            </a:r>
            <a:endParaRPr lang="en-ZA" dirty="0"/>
          </a:p>
        </p:txBody>
      </p:sp>
      <p:sp>
        <p:nvSpPr>
          <p:cNvPr id="3" name="Content Placeholder 2"/>
          <p:cNvSpPr>
            <a:spLocks noGrp="1"/>
          </p:cNvSpPr>
          <p:nvPr>
            <p:ph idx="1"/>
          </p:nvPr>
        </p:nvSpPr>
        <p:spPr>
          <a:xfrm>
            <a:off x="453728" y="2349500"/>
            <a:ext cx="11090572" cy="6415732"/>
          </a:xfrm>
        </p:spPr>
        <p:txBody>
          <a:bodyPr/>
          <a:lstStyle/>
          <a:p>
            <a:pPr algn="just" eaLnBrk="1" hangingPunct="1">
              <a:buFont typeface="Arial" panose="020B0604020202020204" pitchFamily="34" charset="0"/>
              <a:buChar char="•"/>
            </a:pPr>
            <a:r>
              <a:rPr lang="en-US" sz="3200" dirty="0"/>
              <a:t>Companies cannot have par value and no par value shares of the same class (sect 36 (1)(b) ), which requires a clear distinction between the classes of shares</a:t>
            </a:r>
            <a:r>
              <a:rPr lang="en-US" sz="3200" dirty="0" smtClean="0"/>
              <a:t>.</a:t>
            </a:r>
          </a:p>
          <a:p>
            <a:pPr algn="just" eaLnBrk="1" hangingPunct="1">
              <a:buFont typeface="Arial" panose="020B0604020202020204" pitchFamily="34" charset="0"/>
              <a:buChar char="•"/>
            </a:pPr>
            <a:r>
              <a:rPr lang="en-US" sz="3200" dirty="0" smtClean="0"/>
              <a:t>Example: 1000 ordinary par value shares of R1 each</a:t>
            </a:r>
          </a:p>
          <a:p>
            <a:pPr algn="just" eaLnBrk="1" hangingPunct="1"/>
            <a:r>
              <a:rPr lang="en-US" sz="3200" dirty="0" smtClean="0"/>
              <a:t>                 1000 ordinary </a:t>
            </a:r>
            <a:r>
              <a:rPr lang="en-US" sz="3200" u="sng" dirty="0" smtClean="0"/>
              <a:t>Class A</a:t>
            </a:r>
            <a:r>
              <a:rPr lang="en-US" sz="3200" dirty="0" smtClean="0"/>
              <a:t> no par value shares</a:t>
            </a:r>
          </a:p>
          <a:p>
            <a:pPr algn="just" hangingPunct="1"/>
            <a:r>
              <a:rPr lang="en-US" sz="3200" dirty="0"/>
              <a:t>In order to increase the number of par value shares, companies must first convert the shares to that of no par value and then increase, OR in the alternative create a new class of no par value shares. </a:t>
            </a:r>
          </a:p>
          <a:p>
            <a:pPr algn="just" eaLnBrk="1" hangingPunct="1"/>
            <a:endParaRPr lang="en-US" sz="3200" dirty="0" smtClean="0"/>
          </a:p>
          <a:p>
            <a:pPr algn="just" eaLnBrk="1" hangingPunct="1"/>
            <a:endParaRPr lang="en-ZA" sz="3600" dirty="0"/>
          </a:p>
          <a:p>
            <a:endParaRPr lang="en-ZA" dirty="0"/>
          </a:p>
        </p:txBody>
      </p:sp>
    </p:spTree>
    <p:extLst>
      <p:ext uri="{BB962C8B-B14F-4D97-AF65-F5344CB8AC3E}">
        <p14:creationId xmlns:p14="http://schemas.microsoft.com/office/powerpoint/2010/main" val="423864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2212364" cy="1488356"/>
          </a:xfrm>
        </p:spPr>
        <p:txBody>
          <a:bodyPr/>
          <a:lstStyle/>
          <a:p>
            <a:r>
              <a:rPr lang="en-US" b="1" dirty="0">
                <a:solidFill>
                  <a:schemeClr val="accent4">
                    <a:lumMod val="65000"/>
                    <a:lumOff val="35000"/>
                  </a:schemeClr>
                </a:solidFill>
                <a:latin typeface="Myriad Pro"/>
                <a:cs typeface="Myriad Pro"/>
              </a:rPr>
              <a:t>Shares</a:t>
            </a:r>
            <a:endParaRPr lang="en-ZA" dirty="0"/>
          </a:p>
        </p:txBody>
      </p:sp>
      <p:sp>
        <p:nvSpPr>
          <p:cNvPr id="3" name="Content Placeholder 2"/>
          <p:cNvSpPr>
            <a:spLocks noGrp="1"/>
          </p:cNvSpPr>
          <p:nvPr>
            <p:ph idx="1"/>
          </p:nvPr>
        </p:nvSpPr>
        <p:spPr>
          <a:xfrm>
            <a:off x="444500" y="2716560"/>
            <a:ext cx="11099800" cy="5919440"/>
          </a:xfrm>
        </p:spPr>
        <p:txBody>
          <a:bodyPr/>
          <a:lstStyle/>
          <a:p>
            <a:pPr hangingPunct="1"/>
            <a:r>
              <a:rPr lang="en-US" sz="3200" dirty="0"/>
              <a:t>Adoption of a new MOI does not negate the automatic conversion of par value shares, to shares with no par value. Separate process required.  </a:t>
            </a:r>
          </a:p>
          <a:p>
            <a:pPr eaLnBrk="1" hangingPunct="1"/>
            <a:r>
              <a:rPr lang="en-US" sz="3200" dirty="0" smtClean="0"/>
              <a:t>Report </a:t>
            </a:r>
            <a:r>
              <a:rPr lang="en-US" sz="3200" dirty="0"/>
              <a:t>as set out in Regulation 31(7) is necessary for the conversion </a:t>
            </a:r>
            <a:r>
              <a:rPr lang="en-US" sz="3200" dirty="0" smtClean="0"/>
              <a:t>of par value shares to no par value shares. (Lodged with par value conversion application)</a:t>
            </a:r>
            <a:endParaRPr lang="en-US" sz="3200" dirty="0"/>
          </a:p>
          <a:p>
            <a:pPr eaLnBrk="1" hangingPunct="1"/>
            <a:r>
              <a:rPr lang="en-US" sz="3200" b="1" dirty="0" smtClean="0"/>
              <a:t>The </a:t>
            </a:r>
            <a:r>
              <a:rPr lang="en-US" sz="3200" b="1" dirty="0"/>
              <a:t>report as required in terms of Regulation 31(7) must also be filed with SARS with regards to possible capital gains tax implications, due to the conversion</a:t>
            </a:r>
            <a:r>
              <a:rPr lang="en-US" sz="3200" b="1" dirty="0" smtClean="0"/>
              <a:t>.</a:t>
            </a:r>
          </a:p>
          <a:p>
            <a:pPr eaLnBrk="1" hangingPunct="1"/>
            <a:endParaRPr lang="en-US" sz="3200" b="1" dirty="0"/>
          </a:p>
        </p:txBody>
      </p:sp>
    </p:spTree>
    <p:extLst>
      <p:ext uri="{BB962C8B-B14F-4D97-AF65-F5344CB8AC3E}">
        <p14:creationId xmlns:p14="http://schemas.microsoft.com/office/powerpoint/2010/main" val="131406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099800" cy="1488356"/>
          </a:xfrm>
        </p:spPr>
        <p:txBody>
          <a:bodyPr/>
          <a:lstStyle/>
          <a:p>
            <a:r>
              <a:rPr lang="en-US" b="1" dirty="0">
                <a:solidFill>
                  <a:schemeClr val="accent4">
                    <a:lumMod val="65000"/>
                    <a:lumOff val="35000"/>
                  </a:schemeClr>
                </a:solidFill>
                <a:latin typeface="Myriad Pro"/>
                <a:cs typeface="Myriad Pro"/>
              </a:rPr>
              <a:t>Shares</a:t>
            </a:r>
            <a:endParaRPr lang="en-ZA" dirty="0"/>
          </a:p>
        </p:txBody>
      </p:sp>
      <p:sp>
        <p:nvSpPr>
          <p:cNvPr id="3" name="Content Placeholder 2"/>
          <p:cNvSpPr>
            <a:spLocks noGrp="1"/>
          </p:cNvSpPr>
          <p:nvPr>
            <p:ph idx="1"/>
          </p:nvPr>
        </p:nvSpPr>
        <p:spPr/>
        <p:txBody>
          <a:bodyPr/>
          <a:lstStyle/>
          <a:p>
            <a:r>
              <a:rPr lang="en-ZA" sz="3200" dirty="0"/>
              <a:t>CIPC does not keep any record of shareholders or shareholding percentages. Companies must keep their own records (</a:t>
            </a:r>
            <a:r>
              <a:rPr lang="en-ZA" sz="3200" dirty="0" err="1"/>
              <a:t>Reg</a:t>
            </a:r>
            <a:r>
              <a:rPr lang="en-ZA" sz="3200" dirty="0"/>
              <a:t> 32 of the Companies Act Regulations</a:t>
            </a:r>
            <a:r>
              <a:rPr lang="en-ZA" sz="3200" dirty="0" smtClean="0"/>
              <a:t>)</a:t>
            </a:r>
          </a:p>
          <a:p>
            <a:r>
              <a:rPr lang="en-ZA" sz="3200" dirty="0" smtClean="0"/>
              <a:t>Share certificates are therefore only issued by the company itself and cannot be obtained from CIPC</a:t>
            </a:r>
          </a:p>
          <a:p>
            <a:r>
              <a:rPr lang="en-ZA" sz="3200" dirty="0" smtClean="0"/>
              <a:t>The new Companies Act also abolished the necessity to lodge any issue (allotment) of authorized shares (previous CM15) with CIPC. Companies must keep their own records. Important to note is that companies cannot issue more shares than that which is authorized.</a:t>
            </a:r>
            <a:endParaRPr lang="en-ZA" sz="3200" dirty="0"/>
          </a:p>
        </p:txBody>
      </p:sp>
    </p:spTree>
    <p:extLst>
      <p:ext uri="{BB962C8B-B14F-4D97-AF65-F5344CB8AC3E}">
        <p14:creationId xmlns:p14="http://schemas.microsoft.com/office/powerpoint/2010/main" val="182351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1996340" cy="1344340"/>
          </a:xfrm>
        </p:spPr>
        <p:txBody>
          <a:bodyPr/>
          <a:lstStyle/>
          <a:p>
            <a:r>
              <a:rPr lang="en-US" sz="7200" b="1" dirty="0" smtClean="0">
                <a:solidFill>
                  <a:schemeClr val="accent4">
                    <a:lumMod val="65000"/>
                    <a:lumOff val="35000"/>
                  </a:schemeClr>
                </a:solidFill>
                <a:latin typeface="Myriad Pro"/>
                <a:cs typeface="Myriad Pro"/>
              </a:rPr>
              <a:t/>
            </a:r>
            <a:br>
              <a:rPr lang="en-US" sz="7200" b="1" dirty="0" smtClean="0">
                <a:solidFill>
                  <a:schemeClr val="accent4">
                    <a:lumMod val="65000"/>
                    <a:lumOff val="35000"/>
                  </a:schemeClr>
                </a:solidFill>
                <a:latin typeface="Myriad Pro"/>
                <a:cs typeface="Myriad Pro"/>
              </a:rPr>
            </a:br>
            <a:r>
              <a:rPr lang="en-US" sz="7200" b="1" dirty="0" smtClean="0">
                <a:solidFill>
                  <a:schemeClr val="accent4">
                    <a:lumMod val="65000"/>
                    <a:lumOff val="35000"/>
                  </a:schemeClr>
                </a:solidFill>
                <a:latin typeface="Myriad Pro"/>
                <a:cs typeface="Myriad Pro"/>
              </a:rPr>
              <a:t>Shares</a:t>
            </a:r>
            <a:r>
              <a:rPr lang="en-US" sz="7200" b="1" dirty="0">
                <a:latin typeface="Arial" panose="020B0604020202020204" pitchFamily="34" charset="0"/>
                <a:cs typeface="Arial" panose="020B0604020202020204" pitchFamily="34" charset="0"/>
              </a:rPr>
              <a:t/>
            </a:r>
            <a:br>
              <a:rPr lang="en-US" sz="7200"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eaLnBrk="1" hangingPunct="1">
              <a:spcBef>
                <a:spcPct val="0"/>
              </a:spcBef>
            </a:pPr>
            <a:endParaRPr lang="en-US" sz="2400" dirty="0">
              <a:latin typeface="Arial" panose="020B0604020202020204" pitchFamily="34" charset="0"/>
              <a:cs typeface="Arial" panose="020B0604020202020204" pitchFamily="34" charset="0"/>
            </a:endParaRPr>
          </a:p>
          <a:p>
            <a:pPr eaLnBrk="1" hangingPunct="1">
              <a:spcBef>
                <a:spcPct val="0"/>
              </a:spcBef>
            </a:pPr>
            <a:endParaRPr lang="en-US" sz="2400" dirty="0">
              <a:latin typeface="Arial" panose="020B0604020202020204" pitchFamily="34" charset="0"/>
              <a:cs typeface="Arial" panose="020B0604020202020204" pitchFamily="34" charset="0"/>
            </a:endParaRPr>
          </a:p>
          <a:p>
            <a:pPr eaLnBrk="1" hangingPunct="1">
              <a:spcBef>
                <a:spcPct val="0"/>
              </a:spcBef>
            </a:pPr>
            <a:r>
              <a:rPr lang="en-US" sz="24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Each profit company is registered on the CIPC database independently, with its own name and registration number. (No ref to holding company or subsidiaries)</a:t>
            </a:r>
          </a:p>
          <a:p>
            <a:pPr eaLnBrk="1" hangingPunct="1">
              <a:spcBef>
                <a:spcPct val="0"/>
              </a:spcBef>
            </a:pPr>
            <a:endParaRPr lang="en-US" sz="3200" dirty="0">
              <a:latin typeface="Arial" panose="020B0604020202020204" pitchFamily="34" charset="0"/>
              <a:cs typeface="Arial" panose="020B0604020202020204" pitchFamily="34" charset="0"/>
            </a:endParaRPr>
          </a:p>
          <a:p>
            <a:pPr eaLnBrk="1" hangingPunct="1">
              <a:spcBef>
                <a:spcPct val="0"/>
              </a:spcBef>
            </a:pPr>
            <a:r>
              <a:rPr lang="en-US" sz="3200" dirty="0" smtClean="0">
                <a:latin typeface="Arial" panose="020B0604020202020204" pitchFamily="34" charset="0"/>
                <a:cs typeface="Arial" panose="020B0604020202020204" pitchFamily="34" charset="0"/>
              </a:rPr>
              <a:t>Arrangements with regards to rights, privileges, </a:t>
            </a:r>
            <a:r>
              <a:rPr lang="en-US" sz="3200" dirty="0" err="1" smtClean="0">
                <a:latin typeface="Arial" panose="020B0604020202020204" pitchFamily="34" charset="0"/>
                <a:cs typeface="Arial" panose="020B0604020202020204" pitchFamily="34" charset="0"/>
              </a:rPr>
              <a:t>etc</a:t>
            </a:r>
            <a:r>
              <a:rPr lang="en-US" sz="3200" dirty="0" smtClean="0">
                <a:latin typeface="Arial" panose="020B0604020202020204" pitchFamily="34" charset="0"/>
                <a:cs typeface="Arial" panose="020B0604020202020204" pitchFamily="34" charset="0"/>
              </a:rPr>
              <a:t> of holding companies and subsidiaries must be dealt with by each company internally.</a:t>
            </a:r>
          </a:p>
          <a:p>
            <a:pPr eaLnBrk="1" hangingPunct="1">
              <a:spcBef>
                <a:spcPct val="0"/>
              </a:spcBef>
            </a:pPr>
            <a:endParaRPr lang="en-US" sz="3200" dirty="0">
              <a:latin typeface="Arial" panose="020B0604020202020204" pitchFamily="34" charset="0"/>
              <a:cs typeface="Arial" panose="020B0604020202020204" pitchFamily="34" charset="0"/>
            </a:endParaRPr>
          </a:p>
          <a:p>
            <a:pPr eaLnBrk="1" hangingPunct="1">
              <a:spcBef>
                <a:spcPct val="0"/>
              </a:spcBef>
            </a:pPr>
            <a:r>
              <a:rPr lang="en-US" sz="3200" dirty="0" smtClean="0">
                <a:latin typeface="Arial" panose="020B0604020202020204" pitchFamily="34" charset="0"/>
                <a:cs typeface="Arial" panose="020B0604020202020204" pitchFamily="34" charset="0"/>
              </a:rPr>
              <a:t>Being a holding company means that the particular company is the holder of the majority shares (51%) of the voting interests in another company (the subsidiary).  </a:t>
            </a:r>
            <a:endParaRPr lang="en-US" sz="3200" dirty="0">
              <a:latin typeface="Arial" panose="020B0604020202020204" pitchFamily="34" charset="0"/>
            </a:endParaRPr>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92100"/>
            <a:ext cx="12356380" cy="1416348"/>
          </a:xfrm>
        </p:spPr>
        <p:txBody>
          <a:bodyPr/>
          <a:lstStyle/>
          <a:p>
            <a:r>
              <a:rPr lang="en-US" b="1" dirty="0" smtClean="0">
                <a:solidFill>
                  <a:schemeClr val="accent4">
                    <a:lumMod val="65000"/>
                    <a:lumOff val="35000"/>
                  </a:schemeClr>
                </a:solidFill>
                <a:latin typeface="Myriad Pro"/>
                <a:cs typeface="Myriad Pro"/>
              </a:rPr>
              <a:t>Questions?</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375" y="3492500"/>
            <a:ext cx="3448050" cy="4000500"/>
          </a:xfrm>
        </p:spPr>
      </p:pic>
    </p:spTree>
    <p:extLst>
      <p:ext uri="{BB962C8B-B14F-4D97-AF65-F5344CB8AC3E}">
        <p14:creationId xmlns:p14="http://schemas.microsoft.com/office/powerpoint/2010/main" val="1126228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543</Words>
  <Application>Microsoft Office PowerPoint</Application>
  <PresentationFormat>Custom</PresentationFormat>
  <Paragraphs>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Roman</vt:lpstr>
      <vt:lpstr>Helvetica Light</vt:lpstr>
      <vt:lpstr>Myriad Pro</vt:lpstr>
      <vt:lpstr>Office Theme</vt:lpstr>
      <vt:lpstr>PowerPoint Presentation</vt:lpstr>
      <vt:lpstr>Types of Amendments</vt:lpstr>
      <vt:lpstr>Shares</vt:lpstr>
      <vt:lpstr>Shares</vt:lpstr>
      <vt:lpstr>Shares</vt:lpstr>
      <vt:lpstr>Shares</vt:lpstr>
      <vt:lpstr> Shares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Karin Coode</dc:creator>
  <cp:lastModifiedBy>Magda Swemmer</cp:lastModifiedBy>
  <cp:revision>24</cp:revision>
  <dcterms:created xsi:type="dcterms:W3CDTF">2014-07-02T12:09:04Z</dcterms:created>
  <dcterms:modified xsi:type="dcterms:W3CDTF">2016-04-18T11:03:07Z</dcterms:modified>
</cp:coreProperties>
</file>