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25" r:id="rId2"/>
    <p:sldId id="313" r:id="rId3"/>
    <p:sldId id="405" r:id="rId4"/>
    <p:sldId id="395" r:id="rId5"/>
    <p:sldId id="406" r:id="rId6"/>
    <p:sldId id="407" r:id="rId7"/>
    <p:sldId id="402" r:id="rId8"/>
    <p:sldId id="403" r:id="rId9"/>
    <p:sldId id="404" r:id="rId10"/>
    <p:sldId id="397" r:id="rId11"/>
    <p:sldId id="399" r:id="rId12"/>
    <p:sldId id="398" r:id="rId13"/>
    <p:sldId id="408" r:id="rId14"/>
    <p:sldId id="389" r:id="rId15"/>
    <p:sldId id="394" r:id="rId16"/>
    <p:sldId id="312" r:id="rId17"/>
    <p:sldId id="380" r:id="rId18"/>
    <p:sldId id="262" r:id="rId19"/>
  </p:sldIdLst>
  <p:sldSz cx="10688638" cy="7562850"/>
  <p:notesSz cx="9928225" cy="6797675"/>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CCFF99"/>
    <a:srgbClr val="CCFFCC"/>
    <a:srgbClr val="B7FFB7"/>
    <a:srgbClr val="99FF99"/>
    <a:srgbClr val="F0F5E7"/>
    <a:srgbClr val="009999"/>
    <a:srgbClr val="66CCFF"/>
    <a:srgbClr val="99FF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snapToGrid="0" snapToObjects="1">
      <p:cViewPr varScale="1">
        <p:scale>
          <a:sx n="62" d="100"/>
          <a:sy n="62" d="100"/>
        </p:scale>
        <p:origin x="832" y="28"/>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41065"/>
          </a:xfrm>
          <a:prstGeom prst="rect">
            <a:avLst/>
          </a:prstGeom>
        </p:spPr>
        <p:txBody>
          <a:bodyPr vert="horz" lIns="93324" tIns="46662" rIns="93324" bIns="46662" rtlCol="0"/>
          <a:lstStyle>
            <a:lvl1pPr algn="l">
              <a:defRPr sz="1200"/>
            </a:lvl1pPr>
          </a:lstStyle>
          <a:p>
            <a:endParaRPr lang="en-ZA" dirty="0"/>
          </a:p>
        </p:txBody>
      </p:sp>
      <p:sp>
        <p:nvSpPr>
          <p:cNvPr id="3" name="Date Placeholder 2"/>
          <p:cNvSpPr>
            <a:spLocks noGrp="1"/>
          </p:cNvSpPr>
          <p:nvPr>
            <p:ph type="dt" sz="quarter" idx="1"/>
          </p:nvPr>
        </p:nvSpPr>
        <p:spPr>
          <a:xfrm>
            <a:off x="5623700" y="0"/>
            <a:ext cx="4302230" cy="341065"/>
          </a:xfrm>
          <a:prstGeom prst="rect">
            <a:avLst/>
          </a:prstGeom>
        </p:spPr>
        <p:txBody>
          <a:bodyPr vert="horz" lIns="93324" tIns="46662" rIns="93324" bIns="46662" rtlCol="0"/>
          <a:lstStyle>
            <a:lvl1pPr algn="r">
              <a:defRPr sz="1200"/>
            </a:lvl1pPr>
          </a:lstStyle>
          <a:p>
            <a:fld id="{34EF6DF4-AF7D-4DF2-BDAF-8A0D5619AD39}" type="datetimeFigureOut">
              <a:rPr lang="en-ZA" smtClean="0"/>
              <a:t>24-03-2022</a:t>
            </a:fld>
            <a:endParaRPr lang="en-ZA" dirty="0"/>
          </a:p>
        </p:txBody>
      </p:sp>
      <p:sp>
        <p:nvSpPr>
          <p:cNvPr id="4" name="Footer Placeholder 3"/>
          <p:cNvSpPr>
            <a:spLocks noGrp="1"/>
          </p:cNvSpPr>
          <p:nvPr>
            <p:ph type="ftr" sz="quarter" idx="2"/>
          </p:nvPr>
        </p:nvSpPr>
        <p:spPr>
          <a:xfrm>
            <a:off x="2" y="6456613"/>
            <a:ext cx="4302230" cy="341064"/>
          </a:xfrm>
          <a:prstGeom prst="rect">
            <a:avLst/>
          </a:prstGeom>
        </p:spPr>
        <p:txBody>
          <a:bodyPr vert="horz" lIns="93324" tIns="46662" rIns="93324" bIns="46662"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3700" y="6456613"/>
            <a:ext cx="4302230" cy="341064"/>
          </a:xfrm>
          <a:prstGeom prst="rect">
            <a:avLst/>
          </a:prstGeom>
        </p:spPr>
        <p:txBody>
          <a:bodyPr vert="horz" lIns="93324" tIns="46662" rIns="93324" bIns="46662" rtlCol="0" anchor="b"/>
          <a:lstStyle>
            <a:lvl1pPr algn="r">
              <a:defRPr sz="1200"/>
            </a:lvl1pPr>
          </a:lstStyle>
          <a:p>
            <a:fld id="{DE2B59F0-6551-4D57-87C7-DFB3390D0802}" type="slidenum">
              <a:rPr lang="en-ZA" smtClean="0"/>
              <a:t>‹#›</a:t>
            </a:fld>
            <a:endParaRPr lang="en-ZA" dirty="0"/>
          </a:p>
        </p:txBody>
      </p:sp>
    </p:spTree>
    <p:extLst>
      <p:ext uri="{BB962C8B-B14F-4D97-AF65-F5344CB8AC3E}">
        <p14:creationId xmlns:p14="http://schemas.microsoft.com/office/powerpoint/2010/main" val="129563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082" cy="3408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23900" y="1"/>
            <a:ext cx="4302082" cy="340811"/>
          </a:xfrm>
          <a:prstGeom prst="rect">
            <a:avLst/>
          </a:prstGeom>
        </p:spPr>
        <p:txBody>
          <a:bodyPr vert="horz" lIns="91440" tIns="45720" rIns="91440" bIns="45720" rtlCol="0"/>
          <a:lstStyle>
            <a:lvl1pPr algn="r">
              <a:defRPr sz="1200"/>
            </a:lvl1pPr>
          </a:lstStyle>
          <a:p>
            <a:fld id="{4DAA2FFB-E504-4629-B332-0BF301D68EC7}" type="datetimeFigureOut">
              <a:rPr lang="en-ZA" smtClean="0"/>
              <a:t>24-03-2022</a:t>
            </a:fld>
            <a:endParaRPr lang="en-ZA" dirty="0"/>
          </a:p>
        </p:txBody>
      </p:sp>
      <p:sp>
        <p:nvSpPr>
          <p:cNvPr id="4" name="Slide Image Placeholder 3"/>
          <p:cNvSpPr>
            <a:spLocks noGrp="1" noRot="1" noChangeAspect="1"/>
          </p:cNvSpPr>
          <p:nvPr>
            <p:ph type="sldImg" idx="2"/>
          </p:nvPr>
        </p:nvSpPr>
        <p:spPr>
          <a:xfrm>
            <a:off x="3343275" y="849313"/>
            <a:ext cx="3241675" cy="22939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1926" y="3271323"/>
            <a:ext cx="7944375" cy="267664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456865"/>
            <a:ext cx="4302082" cy="340811"/>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23900" y="6456865"/>
            <a:ext cx="4302082" cy="340811"/>
          </a:xfrm>
          <a:prstGeom prst="rect">
            <a:avLst/>
          </a:prstGeom>
        </p:spPr>
        <p:txBody>
          <a:bodyPr vert="horz" lIns="91440" tIns="45720" rIns="91440" bIns="45720" rtlCol="0" anchor="b"/>
          <a:lstStyle>
            <a:lvl1pPr algn="r">
              <a:defRPr sz="1200"/>
            </a:lvl1pPr>
          </a:lstStyle>
          <a:p>
            <a:fld id="{67C0C122-62DC-4E7D-8FC1-69746590F72F}" type="slidenum">
              <a:rPr lang="en-ZA" smtClean="0"/>
              <a:t>‹#›</a:t>
            </a:fld>
            <a:endParaRPr lang="en-ZA" dirty="0"/>
          </a:p>
        </p:txBody>
      </p:sp>
    </p:spTree>
    <p:extLst>
      <p:ext uri="{BB962C8B-B14F-4D97-AF65-F5344CB8AC3E}">
        <p14:creationId xmlns:p14="http://schemas.microsoft.com/office/powerpoint/2010/main" val="250290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C0C122-62DC-4E7D-8FC1-69746590F72F}" type="slidenum">
              <a:rPr lang="en-ZA" smtClean="0"/>
              <a:t>16</a:t>
            </a:fld>
            <a:endParaRPr lang="en-ZA" dirty="0"/>
          </a:p>
        </p:txBody>
      </p:sp>
    </p:spTree>
    <p:extLst>
      <p:ext uri="{BB962C8B-B14F-4D97-AF65-F5344CB8AC3E}">
        <p14:creationId xmlns:p14="http://schemas.microsoft.com/office/powerpoint/2010/main" val="368278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smtClean="0"/>
              <a:t>Click to edit Master title style</a:t>
            </a:r>
            <a:endParaRPr lang="en-US" dirty="0"/>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3300A-6631-7448-BC89-159AC4B40E6D}" type="datetimeFigureOut">
              <a:rPr lang="en-US" smtClean="0"/>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B0D3300A-6631-7448-BC89-159AC4B40E6D}" type="datetimeFigureOut">
              <a:rPr lang="en-US" smtClean="0"/>
              <a:t>3/24/2022</a:t>
            </a:fld>
            <a:endParaRPr lang="en-US" dirty="0"/>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t>‹#›</a:t>
            </a:fld>
            <a:endParaRPr lang="en-US" dirty="0"/>
          </a:p>
        </p:txBody>
      </p:sp>
    </p:spTree>
    <p:extLst>
      <p:ext uri="{BB962C8B-B14F-4D97-AF65-F5344CB8AC3E}">
        <p14:creationId xmlns:p14="http://schemas.microsoft.com/office/powerpoint/2010/main"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XBRL@cipc.co.za"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cipc.co.za/" TargetMode="External"/><Relationship Id="rId7" Type="http://schemas.openxmlformats.org/officeDocument/2006/relationships/hyperlink" Target="mailto:Cooperativesonline@cipc.co.z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Co-op3an4@cipc.co.za" TargetMode="External"/><Relationship Id="rId5" Type="http://schemas.openxmlformats.org/officeDocument/2006/relationships/hyperlink" Target="mailto:Co-op6@cipc.co.za" TargetMode="External"/><Relationship Id="rId4" Type="http://schemas.openxmlformats.org/officeDocument/2006/relationships/hyperlink" Target="mailto:Co-op2@cipc.co.z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elearning@cipc.co.z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758" y="236305"/>
            <a:ext cx="6400800" cy="6996702"/>
          </a:xfrm>
        </p:spPr>
        <p:txBody>
          <a:bodyPr/>
          <a:lstStyle/>
          <a:p>
            <a:pPr algn="ctr">
              <a:lnSpc>
                <a:spcPts val="3000"/>
              </a:lnSpc>
            </a:pPr>
            <a:r>
              <a:rPr lang="en-ZA" sz="2600" dirty="0" smtClean="0"/>
              <a:t>CO-OPERATIVE</a:t>
            </a:r>
            <a:r>
              <a:rPr lang="en-US" sz="2600" dirty="0" smtClean="0"/>
              <a:t/>
            </a:r>
            <a:br>
              <a:rPr lang="en-US" sz="2600" dirty="0" smtClean="0"/>
            </a:br>
            <a:r>
              <a:rPr lang="en-US" sz="2600" dirty="0"/>
              <a:t/>
            </a:r>
            <a:br>
              <a:rPr lang="en-US" sz="2600" dirty="0"/>
            </a:br>
            <a:r>
              <a:rPr lang="en-ZA" sz="2600" dirty="0" smtClean="0"/>
              <a:t>annual returns </a:t>
            </a:r>
            <a:br>
              <a:rPr lang="en-ZA" sz="2600" dirty="0" smtClean="0"/>
            </a:br>
            <a:r>
              <a:rPr lang="en-ZA" sz="2600" dirty="0" smtClean="0"/>
              <a:t>&amp; </a:t>
            </a:r>
            <a:br>
              <a:rPr lang="en-ZA" sz="2600" dirty="0" smtClean="0"/>
            </a:br>
            <a:r>
              <a:rPr lang="en-ZA" sz="2600" dirty="0" err="1" smtClean="0"/>
              <a:t>xbrl</a:t>
            </a:r>
            <a:r>
              <a:rPr lang="en-ZA" sz="1800" dirty="0" smtClean="0"/>
              <a:t/>
            </a:r>
            <a:br>
              <a:rPr lang="en-ZA" sz="1800" dirty="0" smtClean="0"/>
            </a:br>
            <a:r>
              <a:rPr lang="en-ZA" sz="1800" dirty="0" smtClean="0"/>
              <a:t/>
            </a:r>
            <a:br>
              <a:rPr lang="en-ZA" sz="1800" dirty="0" smtClean="0"/>
            </a:br>
            <a:r>
              <a:rPr lang="en-ZA" sz="1800" dirty="0" smtClean="0"/>
              <a:t/>
            </a:r>
            <a:br>
              <a:rPr lang="en-ZA" sz="1800" dirty="0" smtClean="0"/>
            </a:br>
            <a:r>
              <a:rPr lang="en-ZA" sz="1800" dirty="0"/>
              <a:t/>
            </a:r>
            <a:br>
              <a:rPr lang="en-ZA" sz="1800" dirty="0"/>
            </a:br>
            <a:r>
              <a:rPr lang="en-ZA" sz="1800" dirty="0" smtClean="0"/>
              <a:t>date:  MARCH 2022</a:t>
            </a:r>
            <a:r>
              <a:rPr lang="en-US" sz="2800" dirty="0" smtClean="0"/>
              <a:t/>
            </a:r>
            <a:br>
              <a:rPr lang="en-US" sz="2800" dirty="0" smtClean="0"/>
            </a:b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19" y="121920"/>
            <a:ext cx="2304256" cy="2060416"/>
          </a:xfrm>
          <a:prstGeom prst="rect">
            <a:avLst/>
          </a:prstGeom>
        </p:spPr>
      </p:pic>
    </p:spTree>
    <p:extLst>
      <p:ext uri="{BB962C8B-B14F-4D97-AF65-F5344CB8AC3E}">
        <p14:creationId xmlns:p14="http://schemas.microsoft.com/office/powerpoint/2010/main" val="253267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8" y="197791"/>
            <a:ext cx="9046029" cy="770337"/>
          </a:xfrm>
        </p:spPr>
        <p:txBody>
          <a:bodyPr/>
          <a:lstStyle/>
          <a:p>
            <a:pPr algn="ctr"/>
            <a:r>
              <a:rPr lang="en-ZA" dirty="0" smtClean="0"/>
              <a:t>Record </a:t>
            </a:r>
            <a:r>
              <a:rPr lang="en-ZA" dirty="0"/>
              <a:t>Keeping</a:t>
            </a:r>
          </a:p>
        </p:txBody>
      </p:sp>
      <p:sp>
        <p:nvSpPr>
          <p:cNvPr id="3" name="Content Placeholder 2"/>
          <p:cNvSpPr>
            <a:spLocks noGrp="1"/>
          </p:cNvSpPr>
          <p:nvPr>
            <p:ph idx="1"/>
          </p:nvPr>
        </p:nvSpPr>
        <p:spPr>
          <a:xfrm>
            <a:off x="421239" y="1219200"/>
            <a:ext cx="9698805" cy="6008913"/>
          </a:xfrm>
        </p:spPr>
        <p:txBody>
          <a:bodyPr>
            <a:noAutofit/>
          </a:bodyPr>
          <a:lstStyle/>
          <a:p>
            <a:pPr algn="just">
              <a:lnSpc>
                <a:spcPct val="125000"/>
              </a:lnSpc>
              <a:spcBef>
                <a:spcPts val="0"/>
              </a:spcBef>
            </a:pPr>
            <a:r>
              <a:rPr lang="en-ZA" sz="1800" b="1" dirty="0" smtClean="0">
                <a:solidFill>
                  <a:srgbClr val="008080"/>
                </a:solidFill>
              </a:rPr>
              <a:t>A co-op must keep the following Records at its office</a:t>
            </a:r>
            <a:r>
              <a:rPr lang="en-ZA" sz="1800" dirty="0" smtClean="0">
                <a:solidFill>
                  <a:schemeClr val="tx1">
                    <a:lumMod val="75000"/>
                    <a:lumOff val="25000"/>
                  </a:schemeClr>
                </a:solidFill>
              </a:rPr>
              <a:t>:</a:t>
            </a:r>
          </a:p>
          <a:p>
            <a:pPr lvl="1" algn="just">
              <a:lnSpc>
                <a:spcPct val="125000"/>
              </a:lnSpc>
              <a:spcBef>
                <a:spcPts val="0"/>
              </a:spcBef>
              <a:buFont typeface="Courier New" panose="02070309020205020404" pitchFamily="49" charset="0"/>
              <a:buChar char="o"/>
            </a:pPr>
            <a:r>
              <a:rPr lang="en-ZA" sz="1800" dirty="0" smtClean="0">
                <a:solidFill>
                  <a:schemeClr val="tx1">
                    <a:lumMod val="75000"/>
                    <a:lumOff val="25000"/>
                  </a:schemeClr>
                </a:solidFill>
              </a:rPr>
              <a:t>Accounting Records, which </a:t>
            </a:r>
            <a:r>
              <a:rPr lang="en-ZA" sz="1800" dirty="0">
                <a:solidFill>
                  <a:schemeClr val="tx1">
                    <a:lumMod val="75000"/>
                    <a:lumOff val="25000"/>
                  </a:schemeClr>
                </a:solidFill>
              </a:rPr>
              <a:t>must include all business transactions with members and non-members</a:t>
            </a:r>
            <a:r>
              <a:rPr lang="en-ZA" sz="1800" dirty="0" smtClean="0">
                <a:solidFill>
                  <a:schemeClr val="tx1">
                    <a:lumMod val="75000"/>
                    <a:lumOff val="25000"/>
                  </a:schemeClr>
                </a:solidFill>
              </a:rPr>
              <a:t>.</a:t>
            </a:r>
          </a:p>
          <a:p>
            <a:pPr lvl="1" algn="just">
              <a:lnSpc>
                <a:spcPct val="125000"/>
              </a:lnSpc>
              <a:spcBef>
                <a:spcPts val="0"/>
              </a:spcBef>
              <a:buFont typeface="Courier New" panose="02070309020205020404" pitchFamily="49" charset="0"/>
              <a:buChar char="o"/>
            </a:pPr>
            <a:r>
              <a:rPr lang="en-ZA" sz="1800" dirty="0" smtClean="0">
                <a:solidFill>
                  <a:schemeClr val="tx1">
                    <a:lumMod val="75000"/>
                    <a:lumOff val="25000"/>
                  </a:schemeClr>
                </a:solidFill>
              </a:rPr>
              <a:t>Constitution and rules and amendments thereto</a:t>
            </a:r>
          </a:p>
          <a:p>
            <a:pPr lvl="1" algn="just">
              <a:lnSpc>
                <a:spcPct val="125000"/>
              </a:lnSpc>
              <a:spcBef>
                <a:spcPts val="0"/>
              </a:spcBef>
              <a:buFont typeface="Courier New" panose="02070309020205020404" pitchFamily="49" charset="0"/>
              <a:buChar char="o"/>
            </a:pPr>
            <a:r>
              <a:rPr lang="en-ZA" sz="1800" dirty="0" smtClean="0">
                <a:solidFill>
                  <a:schemeClr val="tx1">
                    <a:lumMod val="75000"/>
                    <a:lumOff val="25000"/>
                  </a:schemeClr>
                </a:solidFill>
              </a:rPr>
              <a:t>Minutes of General Meetings and Directors Meetings</a:t>
            </a:r>
          </a:p>
          <a:p>
            <a:pPr lvl="1" algn="just">
              <a:lnSpc>
                <a:spcPct val="125000"/>
              </a:lnSpc>
              <a:spcBef>
                <a:spcPts val="0"/>
              </a:spcBef>
              <a:buFont typeface="Courier New" panose="02070309020205020404" pitchFamily="49" charset="0"/>
              <a:buChar char="o"/>
            </a:pPr>
            <a:r>
              <a:rPr lang="en-ZA" sz="1800" dirty="0" smtClean="0">
                <a:solidFill>
                  <a:schemeClr val="tx1">
                    <a:lumMod val="75000"/>
                    <a:lumOff val="25000"/>
                  </a:schemeClr>
                </a:solidFill>
              </a:rPr>
              <a:t>If the co-op has a Supervisory Committee, keep Minutes of Meetings</a:t>
            </a:r>
          </a:p>
          <a:p>
            <a:pPr lvl="1" algn="just">
              <a:lnSpc>
                <a:spcPct val="125000"/>
              </a:lnSpc>
              <a:spcBef>
                <a:spcPts val="0"/>
              </a:spcBef>
              <a:buFont typeface="Courier New" panose="02070309020205020404" pitchFamily="49" charset="0"/>
              <a:buChar char="o"/>
            </a:pPr>
            <a:r>
              <a:rPr lang="en-ZA" sz="1800" dirty="0" smtClean="0">
                <a:solidFill>
                  <a:schemeClr val="tx1">
                    <a:lumMod val="75000"/>
                    <a:lumOff val="25000"/>
                  </a:schemeClr>
                </a:solidFill>
              </a:rPr>
              <a:t>List of Members</a:t>
            </a:r>
          </a:p>
          <a:p>
            <a:pPr lvl="1" algn="just">
              <a:lnSpc>
                <a:spcPct val="125000"/>
              </a:lnSpc>
              <a:spcBef>
                <a:spcPts val="0"/>
              </a:spcBef>
              <a:buFont typeface="Courier New" panose="02070309020205020404" pitchFamily="49" charset="0"/>
              <a:buChar char="o"/>
            </a:pPr>
            <a:r>
              <a:rPr lang="en-ZA" sz="1800" dirty="0" smtClean="0">
                <a:solidFill>
                  <a:schemeClr val="tx1">
                    <a:lumMod val="75000"/>
                    <a:lumOff val="25000"/>
                  </a:schemeClr>
                </a:solidFill>
              </a:rPr>
              <a:t>Register of Directors</a:t>
            </a:r>
          </a:p>
          <a:p>
            <a:pPr lvl="1" algn="just">
              <a:lnSpc>
                <a:spcPct val="125000"/>
              </a:lnSpc>
              <a:spcBef>
                <a:spcPts val="0"/>
              </a:spcBef>
              <a:buFont typeface="Courier New" panose="02070309020205020404" pitchFamily="49" charset="0"/>
              <a:buChar char="o"/>
            </a:pPr>
            <a:r>
              <a:rPr lang="en-ZA" sz="1800" dirty="0" smtClean="0">
                <a:solidFill>
                  <a:schemeClr val="tx1">
                    <a:lumMod val="75000"/>
                    <a:lumOff val="25000"/>
                  </a:schemeClr>
                </a:solidFill>
              </a:rPr>
              <a:t>Register of Directors’ and Employees’ Interest in contracts or undertakings</a:t>
            </a:r>
          </a:p>
          <a:p>
            <a:pPr marL="0" indent="0" algn="just">
              <a:lnSpc>
                <a:spcPct val="125000"/>
              </a:lnSpc>
              <a:spcBef>
                <a:spcPts val="0"/>
              </a:spcBef>
              <a:buNone/>
            </a:pPr>
            <a:endParaRPr lang="en-ZA" sz="1800" b="1" dirty="0" smtClean="0">
              <a:solidFill>
                <a:srgbClr val="008080"/>
              </a:solidFill>
            </a:endParaRPr>
          </a:p>
          <a:p>
            <a:pPr algn="just">
              <a:lnSpc>
                <a:spcPct val="125000"/>
              </a:lnSpc>
              <a:spcBef>
                <a:spcPts val="0"/>
              </a:spcBef>
            </a:pPr>
            <a:r>
              <a:rPr lang="en-ZA" sz="1800" b="1" dirty="0" smtClean="0">
                <a:solidFill>
                  <a:srgbClr val="008080"/>
                </a:solidFill>
              </a:rPr>
              <a:t>Accounting </a:t>
            </a:r>
            <a:r>
              <a:rPr lang="en-ZA" sz="1800" b="1" dirty="0">
                <a:solidFill>
                  <a:srgbClr val="008080"/>
                </a:solidFill>
              </a:rPr>
              <a:t>Records </a:t>
            </a:r>
            <a:r>
              <a:rPr lang="en-ZA" sz="1800" b="1" dirty="0" smtClean="0">
                <a:solidFill>
                  <a:srgbClr val="008080"/>
                </a:solidFill>
              </a:rPr>
              <a:t>and Financial </a:t>
            </a:r>
            <a:r>
              <a:rPr lang="en-ZA" sz="1800" b="1" dirty="0">
                <a:solidFill>
                  <a:srgbClr val="008080"/>
                </a:solidFill>
              </a:rPr>
              <a:t>Statements </a:t>
            </a:r>
            <a:r>
              <a:rPr lang="en-ZA" sz="1800" dirty="0">
                <a:solidFill>
                  <a:schemeClr val="tx1">
                    <a:lumMod val="75000"/>
                    <a:lumOff val="25000"/>
                  </a:schemeClr>
                </a:solidFill>
              </a:rPr>
              <a:t>must be kept for 5 years or a longer period determined by the Minister. </a:t>
            </a:r>
            <a:endParaRPr lang="en-ZA" sz="1800" dirty="0" smtClean="0">
              <a:solidFill>
                <a:schemeClr val="tx1">
                  <a:lumMod val="75000"/>
                  <a:lumOff val="25000"/>
                </a:schemeClr>
              </a:solidFill>
            </a:endParaRPr>
          </a:p>
          <a:p>
            <a:pPr>
              <a:lnSpc>
                <a:spcPct val="125000"/>
              </a:lnSpc>
              <a:spcBef>
                <a:spcPts val="0"/>
              </a:spcBef>
            </a:pPr>
            <a:endParaRPr lang="en-ZA" sz="1800" dirty="0">
              <a:solidFill>
                <a:schemeClr val="tx1">
                  <a:lumMod val="75000"/>
                  <a:lumOff val="25000"/>
                </a:schemeClr>
              </a:solidFill>
            </a:endParaRPr>
          </a:p>
          <a:p>
            <a:pPr algn="just">
              <a:lnSpc>
                <a:spcPct val="125000"/>
              </a:lnSpc>
              <a:spcBef>
                <a:spcPts val="0"/>
              </a:spcBef>
            </a:pPr>
            <a:r>
              <a:rPr lang="en-ZA" sz="1800" dirty="0" smtClean="0">
                <a:solidFill>
                  <a:schemeClr val="tx1">
                    <a:lumMod val="75000"/>
                    <a:lumOff val="25000"/>
                  </a:schemeClr>
                </a:solidFill>
              </a:rPr>
              <a:t>A </a:t>
            </a:r>
            <a:r>
              <a:rPr lang="en-ZA" sz="1800" dirty="0">
                <a:solidFill>
                  <a:schemeClr val="tx1">
                    <a:lumMod val="75000"/>
                    <a:lumOff val="25000"/>
                  </a:schemeClr>
                </a:solidFill>
              </a:rPr>
              <a:t>co-op or director who fails to comply with record keeping requirements, is guilty of an offence</a:t>
            </a:r>
            <a:r>
              <a:rPr lang="en-ZA" sz="2400" dirty="0">
                <a:solidFill>
                  <a:schemeClr val="tx1">
                    <a:lumMod val="75000"/>
                    <a:lumOff val="25000"/>
                  </a:schemeClr>
                </a:solidFill>
              </a:rPr>
              <a:t>.</a:t>
            </a:r>
          </a:p>
        </p:txBody>
      </p:sp>
    </p:spTree>
    <p:extLst>
      <p:ext uri="{BB962C8B-B14F-4D97-AF65-F5344CB8AC3E}">
        <p14:creationId xmlns:p14="http://schemas.microsoft.com/office/powerpoint/2010/main" val="215305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58" y="267129"/>
            <a:ext cx="10356350" cy="701000"/>
          </a:xfrm>
        </p:spPr>
        <p:txBody>
          <a:bodyPr>
            <a:normAutofit/>
          </a:bodyPr>
          <a:lstStyle/>
          <a:p>
            <a:pPr algn="ctr"/>
            <a:r>
              <a:rPr lang="en-ZA" sz="2200" dirty="0" smtClean="0"/>
              <a:t>annual submissions: Documentation requirements </a:t>
            </a:r>
            <a:endParaRPr lang="en-ZA" sz="2200" dirty="0"/>
          </a:p>
        </p:txBody>
      </p:sp>
      <p:sp>
        <p:nvSpPr>
          <p:cNvPr id="3" name="Content Placeholder 2"/>
          <p:cNvSpPr>
            <a:spLocks noGrp="1"/>
          </p:cNvSpPr>
          <p:nvPr>
            <p:ph idx="1"/>
          </p:nvPr>
        </p:nvSpPr>
        <p:spPr>
          <a:xfrm>
            <a:off x="215757" y="1078787"/>
            <a:ext cx="10274158" cy="6105784"/>
          </a:xfrm>
        </p:spPr>
        <p:txBody>
          <a:bodyPr>
            <a:noAutofit/>
          </a:bodyPr>
          <a:lstStyle/>
          <a:p>
            <a:pPr marL="0" indent="0" algn="just">
              <a:lnSpc>
                <a:spcPct val="150000"/>
              </a:lnSpc>
              <a:spcBef>
                <a:spcPts val="1800"/>
              </a:spcBef>
              <a:spcAft>
                <a:spcPts val="1800"/>
              </a:spcAft>
              <a:buNone/>
            </a:pPr>
            <a:endParaRPr lang="en-ZA" sz="2000" dirty="0" smtClean="0">
              <a:solidFill>
                <a:schemeClr val="tx1">
                  <a:lumMod val="75000"/>
                  <a:lumOff val="25000"/>
                </a:schemeClr>
              </a:solidFill>
            </a:endParaRPr>
          </a:p>
          <a:p>
            <a:pPr marL="0" indent="0" algn="just">
              <a:lnSpc>
                <a:spcPct val="150000"/>
              </a:lnSpc>
              <a:spcBef>
                <a:spcPts val="1800"/>
              </a:spcBef>
              <a:spcAft>
                <a:spcPts val="1800"/>
              </a:spcAft>
              <a:buNone/>
            </a:pPr>
            <a:endParaRPr lang="en-ZA" sz="2000" dirty="0" smtClean="0">
              <a:solidFill>
                <a:schemeClr val="tx1">
                  <a:lumMod val="75000"/>
                  <a:lumOff val="25000"/>
                </a:schemeClr>
              </a:solidFill>
            </a:endParaRPr>
          </a:p>
          <a:p>
            <a:pPr marL="0" lvl="0" indent="0" defTabSz="914400">
              <a:spcBef>
                <a:spcPts val="0"/>
              </a:spcBef>
              <a:buClrTx/>
              <a:buNone/>
              <a:defRPr/>
            </a:pPr>
            <a:endParaRPr lang="en-ZA" sz="2200" b="1" u="sng" dirty="0" smtClean="0"/>
          </a:p>
          <a:p>
            <a:pPr marL="0" indent="0" algn="just">
              <a:lnSpc>
                <a:spcPct val="150000"/>
              </a:lnSpc>
              <a:spcBef>
                <a:spcPts val="0"/>
              </a:spcBef>
              <a:buNone/>
            </a:pPr>
            <a:endParaRPr lang="en-ZA" sz="2200" b="1" u="sng" dirty="0" smtClean="0"/>
          </a:p>
          <a:p>
            <a:pPr marL="0" indent="0" algn="just">
              <a:lnSpc>
                <a:spcPct val="150000"/>
              </a:lnSpc>
              <a:spcBef>
                <a:spcPts val="0"/>
              </a:spcBef>
              <a:buNone/>
            </a:pPr>
            <a:r>
              <a:rPr lang="en-ZA" sz="2200" dirty="0" smtClean="0"/>
              <a:t>	</a:t>
            </a:r>
          </a:p>
          <a:p>
            <a:pPr marL="457200" indent="-457200" algn="just">
              <a:lnSpc>
                <a:spcPct val="150000"/>
              </a:lnSpc>
              <a:spcBef>
                <a:spcPts val="0"/>
              </a:spcBef>
              <a:buFont typeface="Arial" panose="020B0604020202020204" pitchFamily="34" charset="0"/>
              <a:buChar char="•"/>
            </a:pPr>
            <a:endParaRPr lang="en-ZA" sz="2400" dirty="0"/>
          </a:p>
        </p:txBody>
      </p:sp>
      <p:graphicFrame>
        <p:nvGraphicFramePr>
          <p:cNvPr id="5" name="Table 4"/>
          <p:cNvGraphicFramePr>
            <a:graphicFrameLocks noGrp="1"/>
          </p:cNvGraphicFramePr>
          <p:nvPr>
            <p:extLst>
              <p:ext uri="{D42A27DB-BD31-4B8C-83A1-F6EECF244321}">
                <p14:modId xmlns:p14="http://schemas.microsoft.com/office/powerpoint/2010/main" val="3363522021"/>
              </p:ext>
            </p:extLst>
          </p:nvPr>
        </p:nvGraphicFramePr>
        <p:xfrm>
          <a:off x="0" y="968127"/>
          <a:ext cx="10688639" cy="6654664"/>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1539165">
                  <a:extLst>
                    <a:ext uri="{9D8B030D-6E8A-4147-A177-3AD203B41FA5}">
                      <a16:colId xmlns:a16="http://schemas.microsoft.com/office/drawing/2014/main" val="1042620987"/>
                    </a:ext>
                  </a:extLst>
                </a:gridCol>
                <a:gridCol w="2755433">
                  <a:extLst>
                    <a:ext uri="{9D8B030D-6E8A-4147-A177-3AD203B41FA5}">
                      <a16:colId xmlns:a16="http://schemas.microsoft.com/office/drawing/2014/main" val="1171989683"/>
                    </a:ext>
                  </a:extLst>
                </a:gridCol>
                <a:gridCol w="1941321">
                  <a:extLst>
                    <a:ext uri="{9D8B030D-6E8A-4147-A177-3AD203B41FA5}">
                      <a16:colId xmlns:a16="http://schemas.microsoft.com/office/drawing/2014/main" val="2919480511"/>
                    </a:ext>
                  </a:extLst>
                </a:gridCol>
                <a:gridCol w="2469044">
                  <a:extLst>
                    <a:ext uri="{9D8B030D-6E8A-4147-A177-3AD203B41FA5}">
                      <a16:colId xmlns:a16="http://schemas.microsoft.com/office/drawing/2014/main" val="4112657949"/>
                    </a:ext>
                  </a:extLst>
                </a:gridCol>
                <a:gridCol w="1983676">
                  <a:extLst>
                    <a:ext uri="{9D8B030D-6E8A-4147-A177-3AD203B41FA5}">
                      <a16:colId xmlns:a16="http://schemas.microsoft.com/office/drawing/2014/main" val="4266139346"/>
                    </a:ext>
                  </a:extLst>
                </a:gridCol>
              </a:tblGrid>
              <a:tr h="718405">
                <a:tc>
                  <a:txBody>
                    <a:bodyPr/>
                    <a:lstStyle/>
                    <a:p>
                      <a:pPr algn="ctr"/>
                      <a:r>
                        <a:rPr lang="en-ZA" b="1" dirty="0" smtClean="0">
                          <a:solidFill>
                            <a:schemeClr val="bg1"/>
                          </a:solidFill>
                          <a:latin typeface="Arial" panose="020B0604020202020204" pitchFamily="34" charset="0"/>
                          <a:cs typeface="Arial" panose="020B0604020202020204" pitchFamily="34" charset="0"/>
                        </a:rPr>
                        <a:t>Category</a:t>
                      </a:r>
                      <a:endParaRPr lang="en-ZA"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Forms</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Financial Statements</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Report</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Completed by</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9542199"/>
                  </a:ext>
                </a:extLst>
              </a:tr>
              <a:tr h="1074968">
                <a:tc>
                  <a:txBody>
                    <a:bodyPr/>
                    <a:lstStyle/>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Primary</a:t>
                      </a:r>
                      <a:r>
                        <a:rPr lang="en-ZA" b="1" baseline="0" dirty="0" smtClean="0">
                          <a:solidFill>
                            <a:schemeClr val="tx1">
                              <a:lumMod val="75000"/>
                              <a:lumOff val="25000"/>
                            </a:schemeClr>
                          </a:solidFill>
                          <a:latin typeface="Arial" panose="020B0604020202020204" pitchFamily="34" charset="0"/>
                          <a:cs typeface="Arial" panose="020B0604020202020204" pitchFamily="34" charset="0"/>
                        </a:rPr>
                        <a:t> </a:t>
                      </a:r>
                    </a:p>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A1</a:t>
                      </a: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7</a:t>
                      </a:r>
                    </a:p>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8 </a:t>
                      </a:r>
                    </a:p>
                  </a:txBody>
                  <a:tcPr>
                    <a:solidFill>
                      <a:srgbClr val="CCFF99"/>
                    </a:solidFill>
                  </a:tcPr>
                </a:tc>
                <a:tc>
                  <a:txBody>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lang="en-ZA" dirty="0" smtClean="0">
                          <a:solidFill>
                            <a:schemeClr val="tx1">
                              <a:lumMod val="75000"/>
                              <a:lumOff val="25000"/>
                            </a:schemeClr>
                          </a:solidFill>
                          <a:latin typeface="Arial" panose="020B0604020202020204" pitchFamily="34" charset="0"/>
                          <a:cs typeface="Arial" panose="020B0604020202020204" pitchFamily="34" charset="0"/>
                        </a:rPr>
                        <a:t>Co-op15.1</a:t>
                      </a:r>
                    </a:p>
                    <a:p>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Annual Report </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Directors</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extLst>
                  <a:ext uri="{0D108BD9-81ED-4DB2-BD59-A6C34878D82A}">
                    <a16:rowId xmlns:a16="http://schemas.microsoft.com/office/drawing/2014/main" val="876602012"/>
                  </a:ext>
                </a:extLst>
              </a:tr>
              <a:tr h="1074968">
                <a:tc>
                  <a:txBody>
                    <a:bodyPr/>
                    <a:lstStyle/>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Primary </a:t>
                      </a:r>
                    </a:p>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A2</a:t>
                      </a:r>
                    </a:p>
                  </a:txBody>
                  <a:tcPr>
                    <a:solidFill>
                      <a:srgbClr val="CCFFCC"/>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7</a:t>
                      </a:r>
                    </a:p>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8 </a:t>
                      </a:r>
                    </a:p>
                  </a:txBody>
                  <a:tcPr>
                    <a:solidFill>
                      <a:srgbClr val="CCFFCC"/>
                    </a:solidFill>
                  </a:tcPr>
                </a:tc>
                <a:tc>
                  <a:txBody>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lang="en-ZA" dirty="0" smtClean="0">
                          <a:solidFill>
                            <a:schemeClr val="tx1">
                              <a:lumMod val="75000"/>
                              <a:lumOff val="25000"/>
                            </a:schemeClr>
                          </a:solidFill>
                          <a:latin typeface="Arial" panose="020B0604020202020204" pitchFamily="34" charset="0"/>
                          <a:cs typeface="Arial" panose="020B0604020202020204" pitchFamily="34" charset="0"/>
                        </a:rPr>
                        <a:t>Co-op 15.2</a:t>
                      </a:r>
                    </a:p>
                    <a:p>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CC"/>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Annual Report</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CC"/>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Directors</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CC"/>
                    </a:solidFill>
                  </a:tcPr>
                </a:tc>
                <a:extLst>
                  <a:ext uri="{0D108BD9-81ED-4DB2-BD59-A6C34878D82A}">
                    <a16:rowId xmlns:a16="http://schemas.microsoft.com/office/drawing/2014/main" val="608308882"/>
                  </a:ext>
                </a:extLst>
              </a:tr>
              <a:tr h="1400715">
                <a:tc>
                  <a:txBody>
                    <a:bodyPr/>
                    <a:lstStyle/>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Primary </a:t>
                      </a:r>
                    </a:p>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B</a:t>
                      </a:r>
                      <a:endParaRPr lang="en-ZA" b="1"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4</a:t>
                      </a:r>
                      <a:endParaRPr lang="en-ZA" sz="1800" baseline="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7</a:t>
                      </a:r>
                      <a:r>
                        <a:rPr lang="en-ZA" baseline="0" dirty="0" smtClean="0">
                          <a:solidFill>
                            <a:schemeClr val="tx1">
                              <a:lumMod val="75000"/>
                              <a:lumOff val="25000"/>
                            </a:schemeClr>
                          </a:solidFill>
                          <a:latin typeface="Arial" panose="020B0604020202020204" pitchFamily="34" charset="0"/>
                          <a:cs typeface="Arial" panose="020B0604020202020204" pitchFamily="34" charset="0"/>
                        </a:rPr>
                        <a:t> </a:t>
                      </a:r>
                      <a:endParaRPr lang="en-ZA"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8</a:t>
                      </a: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Independently Reviewed Financial</a:t>
                      </a:r>
                      <a:r>
                        <a:rPr lang="en-ZA" baseline="0" dirty="0" smtClean="0">
                          <a:solidFill>
                            <a:schemeClr val="tx1">
                              <a:lumMod val="75000"/>
                              <a:lumOff val="25000"/>
                            </a:schemeClr>
                          </a:solidFill>
                          <a:latin typeface="Arial" panose="020B0604020202020204" pitchFamily="34" charset="0"/>
                          <a:cs typeface="Arial" panose="020B0604020202020204" pitchFamily="34" charset="0"/>
                        </a:rPr>
                        <a:t> Statements</a:t>
                      </a:r>
                      <a:endParaRPr lang="en-ZA" dirty="0" smtClean="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Independent Reviewed Report</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Independent</a:t>
                      </a:r>
                      <a:r>
                        <a:rPr lang="en-ZA" baseline="0" dirty="0" smtClean="0">
                          <a:solidFill>
                            <a:schemeClr val="tx1">
                              <a:lumMod val="75000"/>
                              <a:lumOff val="25000"/>
                            </a:schemeClr>
                          </a:solidFill>
                          <a:latin typeface="Arial" panose="020B0604020202020204" pitchFamily="34" charset="0"/>
                          <a:cs typeface="Arial" panose="020B0604020202020204" pitchFamily="34" charset="0"/>
                        </a:rPr>
                        <a:t> Reviewer</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extLst>
                  <a:ext uri="{0D108BD9-81ED-4DB2-BD59-A6C34878D82A}">
                    <a16:rowId xmlns:a16="http://schemas.microsoft.com/office/drawing/2014/main" val="407204302"/>
                  </a:ext>
                </a:extLst>
              </a:tr>
              <a:tr h="1074968">
                <a:tc>
                  <a:txBody>
                    <a:bodyPr/>
                    <a:lstStyle/>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Primary </a:t>
                      </a:r>
                    </a:p>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C </a:t>
                      </a:r>
                      <a:endParaRPr lang="en-ZA" b="1"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CC"/>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4</a:t>
                      </a:r>
                      <a:endParaRPr lang="en-ZA" baseline="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7</a:t>
                      </a:r>
                      <a:r>
                        <a:rPr lang="en-ZA" baseline="0" dirty="0" smtClean="0">
                          <a:solidFill>
                            <a:schemeClr val="tx1">
                              <a:lumMod val="75000"/>
                              <a:lumOff val="25000"/>
                            </a:schemeClr>
                          </a:solidFill>
                          <a:latin typeface="Arial" panose="020B0604020202020204" pitchFamily="34" charset="0"/>
                          <a:cs typeface="Arial" panose="020B0604020202020204" pitchFamily="34" charset="0"/>
                        </a:rPr>
                        <a:t> </a:t>
                      </a:r>
                      <a:endParaRPr lang="en-ZA"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8</a:t>
                      </a:r>
                    </a:p>
                  </a:txBody>
                  <a:tcPr>
                    <a:solidFill>
                      <a:srgbClr val="CCFFCC"/>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Audited Financial Statements</a:t>
                      </a:r>
                    </a:p>
                  </a:txBody>
                  <a:tcPr>
                    <a:solidFill>
                      <a:srgbClr val="CCFFCC"/>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Audited Report</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CC"/>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Auditor</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CC"/>
                    </a:solidFill>
                  </a:tcPr>
                </a:tc>
                <a:extLst>
                  <a:ext uri="{0D108BD9-81ED-4DB2-BD59-A6C34878D82A}">
                    <a16:rowId xmlns:a16="http://schemas.microsoft.com/office/drawing/2014/main" val="1315371171"/>
                  </a:ext>
                </a:extLst>
              </a:tr>
              <a:tr h="1074968">
                <a:tc>
                  <a:txBody>
                    <a:bodyPr/>
                    <a:lstStyle/>
                    <a:p>
                      <a:pPr algn="ctr"/>
                      <a:r>
                        <a:rPr lang="en-ZA" b="1" dirty="0" smtClean="0">
                          <a:solidFill>
                            <a:schemeClr val="tx1">
                              <a:lumMod val="75000"/>
                              <a:lumOff val="25000"/>
                            </a:schemeClr>
                          </a:solidFill>
                          <a:latin typeface="Arial" panose="020B0604020202020204" pitchFamily="34" charset="0"/>
                          <a:cs typeface="Arial" panose="020B0604020202020204" pitchFamily="34" charset="0"/>
                        </a:rPr>
                        <a:t>Secondary Tertiary Apex</a:t>
                      </a:r>
                      <a:endParaRPr lang="en-ZA" b="1"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4 </a:t>
                      </a:r>
                    </a:p>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7</a:t>
                      </a:r>
                      <a:r>
                        <a:rPr lang="en-ZA" baseline="0" dirty="0" smtClean="0">
                          <a:solidFill>
                            <a:schemeClr val="tx1">
                              <a:lumMod val="75000"/>
                              <a:lumOff val="25000"/>
                            </a:schemeClr>
                          </a:solidFill>
                          <a:latin typeface="Arial" panose="020B0604020202020204" pitchFamily="34" charset="0"/>
                          <a:cs typeface="Arial" panose="020B0604020202020204" pitchFamily="34" charset="0"/>
                        </a:rPr>
                        <a:t> </a:t>
                      </a:r>
                      <a:endParaRPr lang="en-ZA"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Co-op 8</a:t>
                      </a:r>
                    </a:p>
                  </a:txBody>
                  <a:tcPr>
                    <a:solidFill>
                      <a:srgbClr val="CCFF99"/>
                    </a:solidFill>
                  </a:tcPr>
                </a:tc>
                <a:tc>
                  <a:txBody>
                    <a:bodyPr/>
                    <a:lstStyle/>
                    <a:p>
                      <a:pPr marL="0" marR="0" lvl="0" indent="0" algn="ctr" defTabSz="497754" rtl="0" eaLnBrk="1" fontAlgn="auto" latinLnBrk="0" hangingPunct="1">
                        <a:lnSpc>
                          <a:spcPct val="100000"/>
                        </a:lnSpc>
                        <a:spcBef>
                          <a:spcPts val="0"/>
                        </a:spcBef>
                        <a:spcAft>
                          <a:spcPts val="0"/>
                        </a:spcAft>
                        <a:buClrTx/>
                        <a:buSzTx/>
                        <a:buFontTx/>
                        <a:buNone/>
                        <a:tabLst/>
                        <a:defRPr/>
                      </a:pPr>
                      <a:r>
                        <a:rPr lang="en-ZA" dirty="0" smtClean="0">
                          <a:solidFill>
                            <a:schemeClr val="tx1">
                              <a:lumMod val="75000"/>
                              <a:lumOff val="25000"/>
                            </a:schemeClr>
                          </a:solidFill>
                          <a:latin typeface="Arial" panose="020B0604020202020204" pitchFamily="34" charset="0"/>
                          <a:cs typeface="Arial" panose="020B0604020202020204" pitchFamily="34" charset="0"/>
                        </a:rPr>
                        <a:t>Audited Financial Statements</a:t>
                      </a:r>
                    </a:p>
                    <a:p>
                      <a:endParaRPr lang="en-ZA" dirty="0" smtClean="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Audited Report</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tc>
                  <a:txBody>
                    <a:bodyPr/>
                    <a:lstStyle/>
                    <a:p>
                      <a:pPr algn="ctr"/>
                      <a:r>
                        <a:rPr lang="en-ZA" dirty="0" smtClean="0">
                          <a:solidFill>
                            <a:schemeClr val="tx1">
                              <a:lumMod val="75000"/>
                              <a:lumOff val="25000"/>
                            </a:schemeClr>
                          </a:solidFill>
                          <a:latin typeface="Arial" panose="020B0604020202020204" pitchFamily="34" charset="0"/>
                          <a:cs typeface="Arial" panose="020B0604020202020204" pitchFamily="34" charset="0"/>
                        </a:rPr>
                        <a:t>Auditor</a:t>
                      </a:r>
                      <a:endParaRPr lang="en-ZA" dirty="0">
                        <a:solidFill>
                          <a:schemeClr val="tx1">
                            <a:lumMod val="75000"/>
                            <a:lumOff val="25000"/>
                          </a:schemeClr>
                        </a:solidFill>
                        <a:latin typeface="Arial" panose="020B0604020202020204" pitchFamily="34" charset="0"/>
                        <a:cs typeface="Arial" panose="020B0604020202020204" pitchFamily="34" charset="0"/>
                      </a:endParaRPr>
                    </a:p>
                  </a:txBody>
                  <a:tcPr>
                    <a:solidFill>
                      <a:srgbClr val="CCFF99"/>
                    </a:solidFill>
                  </a:tcPr>
                </a:tc>
                <a:extLst>
                  <a:ext uri="{0D108BD9-81ED-4DB2-BD59-A6C34878D82A}">
                    <a16:rowId xmlns:a16="http://schemas.microsoft.com/office/drawing/2014/main" val="3749587052"/>
                  </a:ext>
                </a:extLst>
              </a:tr>
            </a:tbl>
          </a:graphicData>
        </a:graphic>
      </p:graphicFrame>
    </p:spTree>
    <p:extLst>
      <p:ext uri="{BB962C8B-B14F-4D97-AF65-F5344CB8AC3E}">
        <p14:creationId xmlns:p14="http://schemas.microsoft.com/office/powerpoint/2010/main" val="1916085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91"/>
            <a:ext cx="9078686" cy="770337"/>
          </a:xfrm>
        </p:spPr>
        <p:txBody>
          <a:bodyPr/>
          <a:lstStyle/>
          <a:p>
            <a:pPr algn="ctr"/>
            <a:r>
              <a:rPr lang="en-ZA" dirty="0"/>
              <a:t>Definitions of different Reports</a:t>
            </a:r>
          </a:p>
        </p:txBody>
      </p:sp>
      <p:sp>
        <p:nvSpPr>
          <p:cNvPr id="3" name="Content Placeholder 2"/>
          <p:cNvSpPr>
            <a:spLocks noGrp="1"/>
          </p:cNvSpPr>
          <p:nvPr>
            <p:ph idx="1"/>
          </p:nvPr>
        </p:nvSpPr>
        <p:spPr>
          <a:xfrm>
            <a:off x="369869" y="1284270"/>
            <a:ext cx="9832369" cy="6020656"/>
          </a:xfrm>
        </p:spPr>
        <p:txBody>
          <a:bodyPr>
            <a:noAutofit/>
          </a:bodyPr>
          <a:lstStyle/>
          <a:p>
            <a:pPr marL="0" indent="0" algn="ctr">
              <a:lnSpc>
                <a:spcPts val="2700"/>
              </a:lnSpc>
              <a:spcBef>
                <a:spcPts val="0"/>
              </a:spcBef>
              <a:buNone/>
            </a:pPr>
            <a:r>
              <a:rPr lang="en-ZA" sz="2000" b="1" u="sng" dirty="0" smtClean="0">
                <a:solidFill>
                  <a:srgbClr val="008080"/>
                </a:solidFill>
              </a:rPr>
              <a:t>CATEGORY A PRIMARY CO-OPS</a:t>
            </a:r>
          </a:p>
          <a:p>
            <a:pPr marL="0" indent="0" algn="just">
              <a:lnSpc>
                <a:spcPts val="2700"/>
              </a:lnSpc>
              <a:spcBef>
                <a:spcPts val="0"/>
              </a:spcBef>
              <a:buNone/>
            </a:pPr>
            <a:r>
              <a:rPr lang="en-ZA" sz="2000" b="1" dirty="0" smtClean="0">
                <a:solidFill>
                  <a:srgbClr val="008080"/>
                </a:solidFill>
              </a:rPr>
              <a:t>ANNUAL REPORT  </a:t>
            </a:r>
          </a:p>
          <a:p>
            <a:pPr algn="just">
              <a:lnSpc>
                <a:spcPts val="2700"/>
              </a:lnSpc>
              <a:spcBef>
                <a:spcPts val="0"/>
              </a:spcBef>
              <a:buFont typeface="Arial" panose="020B0604020202020204" pitchFamily="34" charset="0"/>
              <a:buChar char="•"/>
            </a:pPr>
            <a:r>
              <a:rPr lang="en-ZA" sz="2000" dirty="0" smtClean="0">
                <a:solidFill>
                  <a:schemeClr val="tx1">
                    <a:lumMod val="75000"/>
                    <a:lumOff val="25000"/>
                  </a:schemeClr>
                </a:solidFill>
              </a:rPr>
              <a:t>A </a:t>
            </a:r>
            <a:r>
              <a:rPr lang="en-ZA" sz="2000" dirty="0">
                <a:solidFill>
                  <a:schemeClr val="tx1">
                    <a:lumMod val="75000"/>
                    <a:lumOff val="25000"/>
                  </a:schemeClr>
                </a:solidFill>
              </a:rPr>
              <a:t>document </a:t>
            </a:r>
            <a:r>
              <a:rPr lang="en-ZA" sz="2000" b="1" dirty="0">
                <a:solidFill>
                  <a:srgbClr val="008080"/>
                </a:solidFill>
              </a:rPr>
              <a:t>prepared by the Board</a:t>
            </a:r>
            <a:r>
              <a:rPr lang="en-ZA" sz="2000" dirty="0">
                <a:solidFill>
                  <a:schemeClr val="tx1">
                    <a:lumMod val="75000"/>
                    <a:lumOff val="25000"/>
                  </a:schemeClr>
                </a:solidFill>
              </a:rPr>
              <a:t> containing </a:t>
            </a:r>
            <a:r>
              <a:rPr lang="en-ZA" sz="2000" b="1" dirty="0">
                <a:solidFill>
                  <a:srgbClr val="008080"/>
                </a:solidFill>
              </a:rPr>
              <a:t>Financial </a:t>
            </a:r>
            <a:r>
              <a:rPr lang="en-ZA" sz="2000" b="1" dirty="0" smtClean="0">
                <a:solidFill>
                  <a:srgbClr val="008080"/>
                </a:solidFill>
              </a:rPr>
              <a:t>Statements </a:t>
            </a:r>
            <a:r>
              <a:rPr lang="en-ZA" sz="2000" b="1" dirty="0">
                <a:solidFill>
                  <a:srgbClr val="008080"/>
                </a:solidFill>
              </a:rPr>
              <a:t>(drafted by the Board)</a:t>
            </a:r>
            <a:r>
              <a:rPr lang="en-ZA" sz="2000" dirty="0">
                <a:solidFill>
                  <a:srgbClr val="008080"/>
                </a:solidFill>
              </a:rPr>
              <a:t>, a </a:t>
            </a:r>
            <a:r>
              <a:rPr lang="en-ZA" sz="2000" b="1" dirty="0">
                <a:solidFill>
                  <a:srgbClr val="008080"/>
                </a:solidFill>
              </a:rPr>
              <a:t>Social Report </a:t>
            </a:r>
            <a:r>
              <a:rPr lang="en-ZA" sz="2000" dirty="0">
                <a:solidFill>
                  <a:srgbClr val="008080"/>
                </a:solidFill>
              </a:rPr>
              <a:t>and a </a:t>
            </a:r>
            <a:r>
              <a:rPr lang="en-ZA" sz="2000" b="1" dirty="0" smtClean="0">
                <a:solidFill>
                  <a:srgbClr val="008080"/>
                </a:solidFill>
              </a:rPr>
              <a:t>Management </a:t>
            </a:r>
            <a:r>
              <a:rPr lang="en-ZA" sz="2000" b="1" dirty="0">
                <a:solidFill>
                  <a:srgbClr val="008080"/>
                </a:solidFill>
              </a:rPr>
              <a:t>Decisions Report</a:t>
            </a:r>
            <a:r>
              <a:rPr lang="en-ZA" sz="2000" dirty="0">
                <a:solidFill>
                  <a:srgbClr val="008080"/>
                </a:solidFill>
              </a:rPr>
              <a:t>.</a:t>
            </a:r>
          </a:p>
          <a:p>
            <a:pPr marL="354513" indent="-354513" algn="just">
              <a:lnSpc>
                <a:spcPts val="2700"/>
              </a:lnSpc>
              <a:spcBef>
                <a:spcPts val="0"/>
              </a:spcBef>
              <a:buFont typeface="Arial" panose="020B0604020202020204" pitchFamily="34" charset="0"/>
              <a:buChar char="•"/>
            </a:pPr>
            <a:r>
              <a:rPr lang="en-ZA" sz="2000" b="1" dirty="0">
                <a:solidFill>
                  <a:srgbClr val="008080"/>
                </a:solidFill>
              </a:rPr>
              <a:t>Social Report</a:t>
            </a:r>
            <a:r>
              <a:rPr lang="en-ZA" sz="2000" dirty="0">
                <a:solidFill>
                  <a:srgbClr val="008080"/>
                </a:solidFill>
              </a:rPr>
              <a:t>:</a:t>
            </a:r>
            <a:r>
              <a:rPr lang="en-ZA" sz="2000" dirty="0">
                <a:solidFill>
                  <a:schemeClr val="tx1">
                    <a:lumMod val="75000"/>
                    <a:lumOff val="25000"/>
                  </a:schemeClr>
                </a:solidFill>
              </a:rPr>
              <a:t>  a report </a:t>
            </a:r>
            <a:r>
              <a:rPr lang="en-ZA" sz="2000" dirty="0" smtClean="0">
                <a:solidFill>
                  <a:schemeClr val="tx1">
                    <a:lumMod val="75000"/>
                    <a:lumOff val="25000"/>
                  </a:schemeClr>
                </a:solidFill>
              </a:rPr>
              <a:t>that </a:t>
            </a:r>
            <a:r>
              <a:rPr lang="en-ZA" sz="2000" dirty="0">
                <a:solidFill>
                  <a:schemeClr val="tx1">
                    <a:lumMod val="75000"/>
                    <a:lumOff val="25000"/>
                  </a:schemeClr>
                </a:solidFill>
              </a:rPr>
              <a:t>assesses the social impact and ethical performance of the co-op in relation to the stated vision, mission and goals stated in the constitution.</a:t>
            </a:r>
          </a:p>
          <a:p>
            <a:pPr marL="354513" indent="-354513" algn="just">
              <a:lnSpc>
                <a:spcPts val="2700"/>
              </a:lnSpc>
              <a:spcBef>
                <a:spcPts val="0"/>
              </a:spcBef>
              <a:buFont typeface="Arial" panose="020B0604020202020204" pitchFamily="34" charset="0"/>
              <a:buChar char="•"/>
            </a:pPr>
            <a:r>
              <a:rPr lang="en-ZA" sz="2000" b="1" dirty="0">
                <a:solidFill>
                  <a:srgbClr val="008080"/>
                </a:solidFill>
              </a:rPr>
              <a:t>Management Decisions Report</a:t>
            </a:r>
            <a:r>
              <a:rPr lang="en-ZA" sz="2000" dirty="0">
                <a:solidFill>
                  <a:srgbClr val="008080"/>
                </a:solidFill>
              </a:rPr>
              <a:t>:</a:t>
            </a:r>
            <a:r>
              <a:rPr lang="en-ZA" sz="2000" dirty="0"/>
              <a:t>  </a:t>
            </a:r>
            <a:r>
              <a:rPr lang="en-ZA" sz="2000" dirty="0">
                <a:solidFill>
                  <a:schemeClr val="tx1">
                    <a:lumMod val="75000"/>
                    <a:lumOff val="25000"/>
                  </a:schemeClr>
                </a:solidFill>
              </a:rPr>
              <a:t>a report </a:t>
            </a:r>
            <a:r>
              <a:rPr lang="en-ZA" sz="2000" dirty="0" smtClean="0">
                <a:solidFill>
                  <a:schemeClr val="tx1">
                    <a:lumMod val="75000"/>
                    <a:lumOff val="25000"/>
                  </a:schemeClr>
                </a:solidFill>
              </a:rPr>
              <a:t>that </a:t>
            </a:r>
            <a:r>
              <a:rPr lang="en-ZA" sz="2000" dirty="0">
                <a:solidFill>
                  <a:schemeClr val="tx1">
                    <a:lumMod val="75000"/>
                    <a:lumOff val="25000"/>
                  </a:schemeClr>
                </a:solidFill>
              </a:rPr>
              <a:t>assesses the co-op’s compliance with all legal requirements and requirements in its constitution</a:t>
            </a:r>
            <a:r>
              <a:rPr lang="en-ZA" sz="2000" dirty="0" smtClean="0">
                <a:solidFill>
                  <a:schemeClr val="tx1">
                    <a:lumMod val="75000"/>
                    <a:lumOff val="25000"/>
                  </a:schemeClr>
                </a:solidFill>
              </a:rPr>
              <a:t>.</a:t>
            </a:r>
          </a:p>
          <a:p>
            <a:pPr marL="0" indent="0">
              <a:lnSpc>
                <a:spcPts val="2700"/>
              </a:lnSpc>
              <a:buNone/>
            </a:pPr>
            <a:endParaRPr lang="en-ZA" sz="2000" dirty="0">
              <a:solidFill>
                <a:schemeClr val="tx1">
                  <a:lumMod val="75000"/>
                  <a:lumOff val="25000"/>
                </a:schemeClr>
              </a:solidFill>
            </a:endParaRPr>
          </a:p>
          <a:p>
            <a:pPr marL="0" indent="0" algn="ctr">
              <a:lnSpc>
                <a:spcPts val="2700"/>
              </a:lnSpc>
              <a:spcBef>
                <a:spcPts val="0"/>
              </a:spcBef>
              <a:buNone/>
            </a:pPr>
            <a:r>
              <a:rPr lang="en-ZA" sz="2000" b="1" u="sng" dirty="0" smtClean="0">
                <a:solidFill>
                  <a:srgbClr val="008080"/>
                </a:solidFill>
              </a:rPr>
              <a:t>CATEGORY B PRIMARY CO-OPS</a:t>
            </a:r>
            <a:r>
              <a:rPr lang="en-ZA" sz="2000" b="1" dirty="0" smtClean="0">
                <a:solidFill>
                  <a:srgbClr val="008080"/>
                </a:solidFill>
              </a:rPr>
              <a:t>   </a:t>
            </a:r>
          </a:p>
          <a:p>
            <a:pPr marL="0" indent="0" algn="just">
              <a:lnSpc>
                <a:spcPts val="2700"/>
              </a:lnSpc>
              <a:spcBef>
                <a:spcPts val="0"/>
              </a:spcBef>
              <a:spcAft>
                <a:spcPts val="0"/>
              </a:spcAft>
              <a:buNone/>
            </a:pPr>
            <a:r>
              <a:rPr lang="en-ZA" sz="2000" b="1" dirty="0" smtClean="0">
                <a:solidFill>
                  <a:srgbClr val="008080"/>
                </a:solidFill>
              </a:rPr>
              <a:t>INDEPENDENT REVIEWED REPORT  </a:t>
            </a:r>
          </a:p>
          <a:p>
            <a:pPr marL="0" indent="0" algn="just">
              <a:lnSpc>
                <a:spcPts val="2700"/>
              </a:lnSpc>
              <a:spcBef>
                <a:spcPts val="0"/>
              </a:spcBef>
              <a:spcAft>
                <a:spcPts val="0"/>
              </a:spcAft>
              <a:buNone/>
            </a:pPr>
            <a:r>
              <a:rPr lang="en-ZA" sz="2000" dirty="0" smtClean="0">
                <a:solidFill>
                  <a:schemeClr val="tx1">
                    <a:lumMod val="75000"/>
                    <a:lumOff val="25000"/>
                  </a:schemeClr>
                </a:solidFill>
              </a:rPr>
              <a:t>A report </a:t>
            </a:r>
            <a:r>
              <a:rPr lang="en-ZA" sz="2000" dirty="0">
                <a:solidFill>
                  <a:schemeClr val="tx1">
                    <a:lumMod val="75000"/>
                    <a:lumOff val="25000"/>
                  </a:schemeClr>
                </a:solidFill>
              </a:rPr>
              <a:t>by an </a:t>
            </a:r>
            <a:r>
              <a:rPr lang="en-ZA" sz="2000" b="1" dirty="0">
                <a:solidFill>
                  <a:srgbClr val="008080"/>
                </a:solidFill>
              </a:rPr>
              <a:t>Independent Reviewer</a:t>
            </a:r>
            <a:r>
              <a:rPr lang="en-ZA" sz="2000" dirty="0">
                <a:solidFill>
                  <a:schemeClr val="tx1">
                    <a:lumMod val="75000"/>
                    <a:lumOff val="25000"/>
                  </a:schemeClr>
                </a:solidFill>
              </a:rPr>
              <a:t> </a:t>
            </a:r>
            <a:r>
              <a:rPr lang="en-ZA" sz="2000" dirty="0" smtClean="0">
                <a:solidFill>
                  <a:schemeClr val="tx1">
                    <a:lumMod val="75000"/>
                    <a:lumOff val="25000"/>
                  </a:schemeClr>
                </a:solidFill>
              </a:rPr>
              <a:t>that </a:t>
            </a:r>
            <a:r>
              <a:rPr lang="en-ZA" sz="2000" dirty="0">
                <a:solidFill>
                  <a:schemeClr val="tx1">
                    <a:lumMod val="75000"/>
                    <a:lumOff val="25000"/>
                  </a:schemeClr>
                </a:solidFill>
              </a:rPr>
              <a:t>examined and evaluated the </a:t>
            </a:r>
            <a:r>
              <a:rPr lang="en-ZA" sz="2000" b="1" dirty="0" smtClean="0">
                <a:solidFill>
                  <a:srgbClr val="008080"/>
                </a:solidFill>
              </a:rPr>
              <a:t>Financial Statements, Social Report </a:t>
            </a:r>
            <a:r>
              <a:rPr lang="en-ZA" sz="2000" dirty="0" smtClean="0">
                <a:solidFill>
                  <a:srgbClr val="008080"/>
                </a:solidFill>
              </a:rPr>
              <a:t>and</a:t>
            </a:r>
            <a:r>
              <a:rPr lang="en-ZA" sz="2000" b="1" dirty="0" smtClean="0">
                <a:solidFill>
                  <a:srgbClr val="008080"/>
                </a:solidFill>
              </a:rPr>
              <a:t> Management Decision Report.</a:t>
            </a:r>
            <a:r>
              <a:rPr lang="en-ZA" sz="2000" dirty="0" smtClean="0">
                <a:solidFill>
                  <a:schemeClr val="tx1">
                    <a:lumMod val="75000"/>
                    <a:lumOff val="25000"/>
                  </a:schemeClr>
                </a:solidFill>
              </a:rPr>
              <a:t> </a:t>
            </a:r>
            <a:r>
              <a:rPr lang="en-ZA" sz="2000" dirty="0">
                <a:solidFill>
                  <a:schemeClr val="tx1">
                    <a:lumMod val="75000"/>
                    <a:lumOff val="25000"/>
                  </a:schemeClr>
                </a:solidFill>
              </a:rPr>
              <a:t>An </a:t>
            </a:r>
            <a:r>
              <a:rPr lang="en-ZA" sz="2000" b="1" dirty="0">
                <a:solidFill>
                  <a:srgbClr val="008080"/>
                </a:solidFill>
              </a:rPr>
              <a:t>Independent Reviewer </a:t>
            </a:r>
            <a:r>
              <a:rPr lang="en-ZA" sz="2000" b="1" dirty="0">
                <a:solidFill>
                  <a:schemeClr val="tx1">
                    <a:lumMod val="75000"/>
                    <a:lumOff val="25000"/>
                  </a:schemeClr>
                </a:solidFill>
              </a:rPr>
              <a:t>	</a:t>
            </a:r>
            <a:r>
              <a:rPr lang="en-ZA" sz="2000" dirty="0">
                <a:solidFill>
                  <a:schemeClr val="tx1">
                    <a:lumMod val="75000"/>
                    <a:lumOff val="25000"/>
                  </a:schemeClr>
                </a:solidFill>
              </a:rPr>
              <a:t>means an Accounting Officer in terms of the Close Corporations Act, a registered </a:t>
            </a:r>
            <a:r>
              <a:rPr lang="en-ZA" sz="2000" dirty="0" smtClean="0">
                <a:solidFill>
                  <a:schemeClr val="tx1">
                    <a:lumMod val="75000"/>
                    <a:lumOff val="25000"/>
                  </a:schemeClr>
                </a:solidFill>
              </a:rPr>
              <a:t>Auditor </a:t>
            </a:r>
            <a:r>
              <a:rPr lang="en-ZA" sz="2000" dirty="0">
                <a:solidFill>
                  <a:schemeClr val="tx1">
                    <a:lumMod val="75000"/>
                    <a:lumOff val="25000"/>
                  </a:schemeClr>
                </a:solidFill>
              </a:rPr>
              <a:t>or </a:t>
            </a:r>
            <a:r>
              <a:rPr lang="en-ZA" sz="2000" dirty="0" smtClean="0">
                <a:solidFill>
                  <a:schemeClr val="tx1">
                    <a:lumMod val="75000"/>
                    <a:lumOff val="25000"/>
                  </a:schemeClr>
                </a:solidFill>
              </a:rPr>
              <a:t>member </a:t>
            </a:r>
            <a:r>
              <a:rPr lang="en-ZA" sz="2000" dirty="0">
                <a:solidFill>
                  <a:schemeClr val="tx1">
                    <a:lumMod val="75000"/>
                    <a:lumOff val="25000"/>
                  </a:schemeClr>
                </a:solidFill>
              </a:rPr>
              <a:t>in good standing in terms of section 33 of </a:t>
            </a:r>
            <a:r>
              <a:rPr lang="en-ZA" sz="2000" dirty="0" smtClean="0">
                <a:solidFill>
                  <a:schemeClr val="tx1">
                    <a:lumMod val="75000"/>
                    <a:lumOff val="25000"/>
                  </a:schemeClr>
                </a:solidFill>
              </a:rPr>
              <a:t>Auditing </a:t>
            </a:r>
            <a:r>
              <a:rPr lang="en-ZA" sz="2000" dirty="0">
                <a:solidFill>
                  <a:schemeClr val="tx1">
                    <a:lumMod val="75000"/>
                    <a:lumOff val="25000"/>
                  </a:schemeClr>
                </a:solidFill>
              </a:rPr>
              <a:t>Profession </a:t>
            </a:r>
            <a:r>
              <a:rPr lang="en-ZA" sz="2000" dirty="0" smtClean="0">
                <a:solidFill>
                  <a:schemeClr val="tx1">
                    <a:lumMod val="75000"/>
                    <a:lumOff val="25000"/>
                  </a:schemeClr>
                </a:solidFill>
              </a:rPr>
              <a:t>Act.</a:t>
            </a:r>
            <a:endParaRPr lang="en-ZA" sz="1950" dirty="0">
              <a:solidFill>
                <a:schemeClr val="tx1">
                  <a:lumMod val="75000"/>
                  <a:lumOff val="25000"/>
                </a:schemeClr>
              </a:solidFill>
            </a:endParaRPr>
          </a:p>
          <a:p>
            <a:pPr algn="just">
              <a:lnSpc>
                <a:spcPts val="2500"/>
              </a:lnSpc>
              <a:spcBef>
                <a:spcPts val="0"/>
              </a:spcBef>
              <a:spcAft>
                <a:spcPts val="0"/>
              </a:spcAft>
            </a:pPr>
            <a:endParaRPr lang="en-ZA" sz="1950" dirty="0"/>
          </a:p>
        </p:txBody>
      </p:sp>
    </p:spTree>
    <p:extLst>
      <p:ext uri="{BB962C8B-B14F-4D97-AF65-F5344CB8AC3E}">
        <p14:creationId xmlns:p14="http://schemas.microsoft.com/office/powerpoint/2010/main" val="3042183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91"/>
            <a:ext cx="9078686" cy="770337"/>
          </a:xfrm>
        </p:spPr>
        <p:txBody>
          <a:bodyPr/>
          <a:lstStyle/>
          <a:p>
            <a:pPr algn="ctr"/>
            <a:r>
              <a:rPr lang="en-ZA" dirty="0"/>
              <a:t>Definitions of different Reports</a:t>
            </a:r>
          </a:p>
        </p:txBody>
      </p:sp>
      <p:sp>
        <p:nvSpPr>
          <p:cNvPr id="3" name="Content Placeholder 2"/>
          <p:cNvSpPr>
            <a:spLocks noGrp="1"/>
          </p:cNvSpPr>
          <p:nvPr>
            <p:ph idx="1"/>
          </p:nvPr>
        </p:nvSpPr>
        <p:spPr>
          <a:xfrm>
            <a:off x="462336" y="1099335"/>
            <a:ext cx="9750175" cy="6205591"/>
          </a:xfrm>
        </p:spPr>
        <p:txBody>
          <a:bodyPr>
            <a:noAutofit/>
          </a:bodyPr>
          <a:lstStyle/>
          <a:p>
            <a:pPr marL="0" indent="0" algn="just">
              <a:lnSpc>
                <a:spcPts val="2500"/>
              </a:lnSpc>
              <a:spcBef>
                <a:spcPts val="0"/>
              </a:spcBef>
              <a:spcAft>
                <a:spcPts val="0"/>
              </a:spcAft>
              <a:buNone/>
            </a:pPr>
            <a:endParaRPr lang="en-ZA" sz="1950" dirty="0"/>
          </a:p>
          <a:p>
            <a:pPr marL="0" indent="0" algn="ctr">
              <a:lnSpc>
                <a:spcPts val="2700"/>
              </a:lnSpc>
              <a:spcBef>
                <a:spcPts val="0"/>
              </a:spcBef>
              <a:buNone/>
            </a:pPr>
            <a:r>
              <a:rPr lang="en-ZA" sz="2000" b="1" u="sng" dirty="0" smtClean="0">
                <a:solidFill>
                  <a:srgbClr val="008080"/>
                </a:solidFill>
              </a:rPr>
              <a:t>CATEGORY C PRIMARY CO-OPS, </a:t>
            </a:r>
          </a:p>
          <a:p>
            <a:pPr marL="0" indent="0" algn="ctr">
              <a:lnSpc>
                <a:spcPts val="2700"/>
              </a:lnSpc>
              <a:spcBef>
                <a:spcPts val="0"/>
              </a:spcBef>
              <a:buNone/>
            </a:pPr>
            <a:r>
              <a:rPr lang="en-ZA" sz="2000" b="1" u="sng" dirty="0" smtClean="0">
                <a:solidFill>
                  <a:srgbClr val="008080"/>
                </a:solidFill>
              </a:rPr>
              <a:t>SECONDARY CO-OPS, TERTIARY CO-OPS AND THE NATIONAL APEX CO-OPS</a:t>
            </a:r>
            <a:r>
              <a:rPr lang="en-ZA" sz="2000" b="1" dirty="0" smtClean="0">
                <a:solidFill>
                  <a:srgbClr val="008080"/>
                </a:solidFill>
              </a:rPr>
              <a:t>  </a:t>
            </a:r>
            <a:r>
              <a:rPr lang="en-ZA" sz="2000" b="1" dirty="0" smtClean="0"/>
              <a:t> </a:t>
            </a:r>
          </a:p>
          <a:p>
            <a:pPr marL="0" indent="0" algn="just">
              <a:lnSpc>
                <a:spcPts val="2700"/>
              </a:lnSpc>
              <a:spcBef>
                <a:spcPts val="0"/>
              </a:spcBef>
              <a:buNone/>
            </a:pPr>
            <a:endParaRPr lang="en-ZA" sz="2000" b="1" dirty="0"/>
          </a:p>
          <a:p>
            <a:pPr marL="0" indent="0" algn="just">
              <a:lnSpc>
                <a:spcPts val="2700"/>
              </a:lnSpc>
              <a:spcBef>
                <a:spcPts val="0"/>
              </a:spcBef>
              <a:spcAft>
                <a:spcPts val="0"/>
              </a:spcAft>
              <a:buNone/>
            </a:pPr>
            <a:r>
              <a:rPr lang="en-ZA" sz="2000" b="1" dirty="0" smtClean="0">
                <a:solidFill>
                  <a:srgbClr val="008080"/>
                </a:solidFill>
              </a:rPr>
              <a:t>AUDITED REPORT  </a:t>
            </a:r>
          </a:p>
          <a:p>
            <a:pPr marL="0" indent="0" algn="just">
              <a:lnSpc>
                <a:spcPts val="2700"/>
              </a:lnSpc>
              <a:spcBef>
                <a:spcPts val="0"/>
              </a:spcBef>
              <a:spcAft>
                <a:spcPts val="0"/>
              </a:spcAft>
              <a:buNone/>
            </a:pPr>
            <a:r>
              <a:rPr lang="en-ZA" sz="2000" dirty="0" smtClean="0">
                <a:solidFill>
                  <a:schemeClr val="tx1">
                    <a:lumMod val="75000"/>
                    <a:lumOff val="25000"/>
                  </a:schemeClr>
                </a:solidFill>
              </a:rPr>
              <a:t>A </a:t>
            </a:r>
            <a:r>
              <a:rPr lang="en-ZA" sz="2000" dirty="0">
                <a:solidFill>
                  <a:schemeClr val="tx1">
                    <a:lumMod val="75000"/>
                    <a:lumOff val="25000"/>
                  </a:schemeClr>
                </a:solidFill>
              </a:rPr>
              <a:t>report by an </a:t>
            </a:r>
            <a:r>
              <a:rPr lang="en-ZA" sz="2000" b="1" dirty="0">
                <a:solidFill>
                  <a:srgbClr val="008080"/>
                </a:solidFill>
              </a:rPr>
              <a:t>Auditor</a:t>
            </a:r>
            <a:r>
              <a:rPr lang="en-ZA" sz="2000" dirty="0">
                <a:solidFill>
                  <a:schemeClr val="tx1">
                    <a:lumMod val="75000"/>
                    <a:lumOff val="25000"/>
                  </a:schemeClr>
                </a:solidFill>
              </a:rPr>
              <a:t> after he has examined and evaluated the </a:t>
            </a:r>
            <a:r>
              <a:rPr lang="en-ZA" sz="2000" b="1" dirty="0" smtClean="0">
                <a:solidFill>
                  <a:srgbClr val="008080"/>
                </a:solidFill>
              </a:rPr>
              <a:t>Financial Statements, Social Report </a:t>
            </a:r>
            <a:r>
              <a:rPr lang="en-ZA" sz="2000" dirty="0" smtClean="0">
                <a:solidFill>
                  <a:srgbClr val="008080"/>
                </a:solidFill>
              </a:rPr>
              <a:t>and </a:t>
            </a:r>
            <a:r>
              <a:rPr lang="en-ZA" sz="2000" b="1" dirty="0" smtClean="0">
                <a:solidFill>
                  <a:srgbClr val="008080"/>
                </a:solidFill>
              </a:rPr>
              <a:t>Management Decision Report.</a:t>
            </a:r>
            <a:r>
              <a:rPr lang="en-ZA" sz="2000" dirty="0" smtClean="0">
                <a:solidFill>
                  <a:schemeClr val="tx1">
                    <a:lumMod val="75000"/>
                    <a:lumOff val="25000"/>
                  </a:schemeClr>
                </a:solidFill>
              </a:rPr>
              <a:t> </a:t>
            </a:r>
            <a:endParaRPr lang="en-ZA" sz="2000" dirty="0">
              <a:solidFill>
                <a:schemeClr val="tx1">
                  <a:lumMod val="75000"/>
                  <a:lumOff val="25000"/>
                </a:schemeClr>
              </a:solidFill>
            </a:endParaRPr>
          </a:p>
          <a:p>
            <a:pPr marL="0" indent="0">
              <a:lnSpc>
                <a:spcPts val="2500"/>
              </a:lnSpc>
              <a:buNone/>
            </a:pPr>
            <a:endParaRPr lang="en-ZA" sz="2000" dirty="0"/>
          </a:p>
        </p:txBody>
      </p:sp>
    </p:spTree>
    <p:extLst>
      <p:ext uri="{BB962C8B-B14F-4D97-AF65-F5344CB8AC3E}">
        <p14:creationId xmlns:p14="http://schemas.microsoft.com/office/powerpoint/2010/main" val="2174440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410966"/>
            <a:ext cx="10299290" cy="557162"/>
          </a:xfrm>
        </p:spPr>
        <p:txBody>
          <a:bodyPr>
            <a:normAutofit fontScale="90000"/>
          </a:bodyPr>
          <a:lstStyle/>
          <a:p>
            <a:pPr algn="ctr"/>
            <a:r>
              <a:rPr lang="en-ZA" dirty="0" smtClean="0"/>
              <a:t>Annual submissions </a:t>
            </a:r>
            <a:br>
              <a:rPr lang="en-ZA" dirty="0" smtClean="0"/>
            </a:br>
            <a:r>
              <a:rPr lang="en-ZA" dirty="0" smtClean="0"/>
              <a:t>&amp; </a:t>
            </a:r>
            <a:r>
              <a:rPr lang="en-ZA" cap="none" dirty="0" err="1" smtClean="0"/>
              <a:t>i</a:t>
            </a:r>
            <a:r>
              <a:rPr lang="en-ZA" dirty="0" err="1" smtClean="0"/>
              <a:t>XBRL</a:t>
            </a:r>
            <a:r>
              <a:rPr lang="en-ZA" dirty="0" smtClean="0"/>
              <a:t> </a:t>
            </a:r>
            <a:r>
              <a:rPr lang="en-ZA" dirty="0"/>
              <a:t/>
            </a:r>
            <a:br>
              <a:rPr lang="en-ZA" dirty="0"/>
            </a:br>
            <a:endParaRPr lang="en-ZA" sz="2200" dirty="0"/>
          </a:p>
        </p:txBody>
      </p:sp>
      <p:sp>
        <p:nvSpPr>
          <p:cNvPr id="3" name="Content Placeholder 2"/>
          <p:cNvSpPr>
            <a:spLocks noGrp="1"/>
          </p:cNvSpPr>
          <p:nvPr>
            <p:ph idx="1"/>
          </p:nvPr>
        </p:nvSpPr>
        <p:spPr>
          <a:xfrm>
            <a:off x="534432" y="1253447"/>
            <a:ext cx="9410952" cy="5989834"/>
          </a:xfrm>
        </p:spPr>
        <p:txBody>
          <a:bodyPr>
            <a:normAutofit/>
          </a:bodyPr>
          <a:lstStyle/>
          <a:p>
            <a:pPr algn="just">
              <a:lnSpc>
                <a:spcPts val="3500"/>
              </a:lnSpc>
              <a:spcBef>
                <a:spcPts val="0"/>
              </a:spcBef>
            </a:pPr>
            <a:r>
              <a:rPr lang="en-US" sz="2000" dirty="0" smtClean="0">
                <a:solidFill>
                  <a:schemeClr val="tx1">
                    <a:lumMod val="75000"/>
                    <a:lumOff val="25000"/>
                  </a:schemeClr>
                </a:solidFill>
              </a:rPr>
              <a:t> Co-operatives that are required to be audited </a:t>
            </a:r>
            <a:r>
              <a:rPr lang="en-US" sz="2000" b="1" dirty="0">
                <a:solidFill>
                  <a:srgbClr val="008080"/>
                </a:solidFill>
              </a:rPr>
              <a:t>(i.e. Category C Primary, Secondary, Tertiary and National Apex) </a:t>
            </a:r>
            <a:r>
              <a:rPr lang="en-US" sz="2000" dirty="0" smtClean="0">
                <a:solidFill>
                  <a:schemeClr val="tx1">
                    <a:lumMod val="75000"/>
                    <a:lumOff val="25000"/>
                  </a:schemeClr>
                </a:solidFill>
              </a:rPr>
              <a:t>will </a:t>
            </a:r>
            <a:r>
              <a:rPr lang="en-US" sz="2000" dirty="0">
                <a:solidFill>
                  <a:schemeClr val="tx1">
                    <a:lumMod val="75000"/>
                    <a:lumOff val="25000"/>
                  </a:schemeClr>
                </a:solidFill>
              </a:rPr>
              <a:t>in the near future </a:t>
            </a:r>
            <a:r>
              <a:rPr lang="en-US" sz="2000" dirty="0" smtClean="0">
                <a:solidFill>
                  <a:schemeClr val="tx1">
                    <a:lumMod val="75000"/>
                    <a:lumOff val="25000"/>
                  </a:schemeClr>
                </a:solidFill>
              </a:rPr>
              <a:t>be required </a:t>
            </a:r>
            <a:r>
              <a:rPr lang="en-US" sz="2000" dirty="0">
                <a:solidFill>
                  <a:schemeClr val="tx1">
                    <a:lumMod val="75000"/>
                    <a:lumOff val="25000"/>
                  </a:schemeClr>
                </a:solidFill>
              </a:rPr>
              <a:t>to submit annual financial statements </a:t>
            </a:r>
            <a:r>
              <a:rPr lang="en-US" sz="2000" dirty="0" smtClean="0">
                <a:solidFill>
                  <a:schemeClr val="tx1">
                    <a:lumMod val="75000"/>
                    <a:lumOff val="25000"/>
                  </a:schemeClr>
                </a:solidFill>
              </a:rPr>
              <a:t>via the </a:t>
            </a:r>
            <a:r>
              <a:rPr lang="en-US" sz="2000" b="1" dirty="0" err="1" smtClean="0">
                <a:solidFill>
                  <a:schemeClr val="tx1">
                    <a:lumMod val="75000"/>
                    <a:lumOff val="25000"/>
                  </a:schemeClr>
                </a:solidFill>
              </a:rPr>
              <a:t>iXBRL</a:t>
            </a:r>
            <a:r>
              <a:rPr lang="en-US" sz="2000" b="1" dirty="0" smtClean="0">
                <a:solidFill>
                  <a:schemeClr val="tx1">
                    <a:lumMod val="75000"/>
                    <a:lumOff val="25000"/>
                  </a:schemeClr>
                </a:solidFill>
              </a:rPr>
              <a:t> </a:t>
            </a:r>
            <a:r>
              <a:rPr lang="en-US" sz="2000" b="1" dirty="0" err="1" smtClean="0">
                <a:solidFill>
                  <a:schemeClr val="tx1">
                    <a:lumMod val="75000"/>
                    <a:lumOff val="25000"/>
                  </a:schemeClr>
                </a:solidFill>
              </a:rPr>
              <a:t>programme</a:t>
            </a:r>
            <a:r>
              <a:rPr lang="en-US" sz="2000" dirty="0">
                <a:solidFill>
                  <a:schemeClr val="tx1">
                    <a:lumMod val="75000"/>
                    <a:lumOff val="25000"/>
                  </a:schemeClr>
                </a:solidFill>
              </a:rPr>
              <a:t> </a:t>
            </a:r>
            <a:r>
              <a:rPr lang="en-US" sz="2000" dirty="0" smtClean="0">
                <a:solidFill>
                  <a:schemeClr val="tx1">
                    <a:lumMod val="75000"/>
                    <a:lumOff val="25000"/>
                  </a:schemeClr>
                </a:solidFill>
              </a:rPr>
              <a:t>on CIPC’s website. </a:t>
            </a:r>
            <a:r>
              <a:rPr lang="en-US" sz="2000" dirty="0" err="1">
                <a:solidFill>
                  <a:schemeClr val="tx1">
                    <a:lumMod val="75000"/>
                    <a:lumOff val="25000"/>
                  </a:schemeClr>
                </a:solidFill>
              </a:rPr>
              <a:t>iXBRL</a:t>
            </a:r>
            <a:r>
              <a:rPr lang="en-US" sz="2000" dirty="0">
                <a:solidFill>
                  <a:schemeClr val="tx1">
                    <a:lumMod val="75000"/>
                    <a:lumOff val="25000"/>
                  </a:schemeClr>
                </a:solidFill>
              </a:rPr>
              <a:t> usage will be available for </a:t>
            </a:r>
            <a:r>
              <a:rPr lang="en-US" sz="2000" b="1" dirty="0">
                <a:solidFill>
                  <a:schemeClr val="tx1">
                    <a:lumMod val="75000"/>
                    <a:lumOff val="25000"/>
                  </a:schemeClr>
                </a:solidFill>
              </a:rPr>
              <a:t>Independently Reviewed </a:t>
            </a:r>
            <a:r>
              <a:rPr lang="en-US" sz="2000" dirty="0">
                <a:solidFill>
                  <a:schemeClr val="tx1">
                    <a:lumMod val="75000"/>
                    <a:lumOff val="25000"/>
                  </a:schemeClr>
                </a:solidFill>
              </a:rPr>
              <a:t>annual financial statements </a:t>
            </a:r>
            <a:r>
              <a:rPr lang="en-US" sz="2000" b="1" dirty="0">
                <a:solidFill>
                  <a:srgbClr val="008080"/>
                </a:solidFill>
              </a:rPr>
              <a:t>(i.e. Category B Primary Co-ops)</a:t>
            </a:r>
            <a:r>
              <a:rPr lang="en-US" sz="2000" dirty="0">
                <a:solidFill>
                  <a:schemeClr val="tx1">
                    <a:lumMod val="75000"/>
                    <a:lumOff val="25000"/>
                  </a:schemeClr>
                </a:solidFill>
              </a:rPr>
              <a:t>, however, it shall not be mandatory.</a:t>
            </a:r>
          </a:p>
          <a:p>
            <a:pPr algn="just">
              <a:lnSpc>
                <a:spcPts val="3500"/>
              </a:lnSpc>
              <a:spcBef>
                <a:spcPts val="0"/>
              </a:spcBef>
            </a:pPr>
            <a:endParaRPr lang="en-US" sz="2000" dirty="0">
              <a:solidFill>
                <a:schemeClr val="tx1">
                  <a:lumMod val="75000"/>
                  <a:lumOff val="25000"/>
                </a:schemeClr>
              </a:solidFill>
            </a:endParaRPr>
          </a:p>
          <a:p>
            <a:pPr algn="just">
              <a:lnSpc>
                <a:spcPts val="3500"/>
              </a:lnSpc>
              <a:spcBef>
                <a:spcPts val="0"/>
              </a:spcBef>
            </a:pPr>
            <a:r>
              <a:rPr lang="en-ZA" sz="2000" dirty="0" smtClean="0">
                <a:solidFill>
                  <a:schemeClr val="tx1">
                    <a:lumMod val="75000"/>
                    <a:lumOff val="25000"/>
                  </a:schemeClr>
                </a:solidFill>
              </a:rPr>
              <a:t>The </a:t>
            </a:r>
            <a:r>
              <a:rPr lang="en-ZA" sz="2000" dirty="0">
                <a:solidFill>
                  <a:schemeClr val="tx1">
                    <a:lumMod val="75000"/>
                    <a:lumOff val="25000"/>
                  </a:schemeClr>
                </a:solidFill>
              </a:rPr>
              <a:t>launch </a:t>
            </a:r>
            <a:r>
              <a:rPr lang="en-ZA" sz="2000" dirty="0" smtClean="0">
                <a:solidFill>
                  <a:schemeClr val="tx1">
                    <a:lumMod val="75000"/>
                    <a:lumOff val="25000"/>
                  </a:schemeClr>
                </a:solidFill>
              </a:rPr>
              <a:t>of the pilot filing project is planned for </a:t>
            </a:r>
            <a:r>
              <a:rPr lang="en-ZA" sz="2000" b="1" dirty="0" smtClean="0">
                <a:solidFill>
                  <a:srgbClr val="008080"/>
                </a:solidFill>
              </a:rPr>
              <a:t>1 </a:t>
            </a:r>
            <a:r>
              <a:rPr lang="en-ZA" sz="2000" b="1" dirty="0">
                <a:solidFill>
                  <a:srgbClr val="008080"/>
                </a:solidFill>
              </a:rPr>
              <a:t>April </a:t>
            </a:r>
            <a:r>
              <a:rPr lang="en-ZA" sz="2000" b="1" dirty="0" smtClean="0">
                <a:solidFill>
                  <a:srgbClr val="008080"/>
                </a:solidFill>
              </a:rPr>
              <a:t>2022.  </a:t>
            </a:r>
            <a:r>
              <a:rPr lang="en-ZA" sz="2000" dirty="0" smtClean="0">
                <a:solidFill>
                  <a:schemeClr val="tx1">
                    <a:lumMod val="65000"/>
                    <a:lumOff val="35000"/>
                  </a:schemeClr>
                </a:solidFill>
              </a:rPr>
              <a:t>The project</a:t>
            </a:r>
            <a:r>
              <a:rPr lang="en-ZA" sz="2000" b="1" dirty="0" smtClean="0">
                <a:solidFill>
                  <a:srgbClr val="008080"/>
                </a:solidFill>
              </a:rPr>
              <a:t> </a:t>
            </a:r>
            <a:r>
              <a:rPr lang="en-ZA" sz="2000" dirty="0" smtClean="0">
                <a:solidFill>
                  <a:schemeClr val="tx1">
                    <a:lumMod val="65000"/>
                    <a:lumOff val="35000"/>
                  </a:schemeClr>
                </a:solidFill>
              </a:rPr>
              <a:t>will</a:t>
            </a:r>
            <a:r>
              <a:rPr lang="en-ZA" sz="2000" dirty="0" smtClean="0">
                <a:solidFill>
                  <a:schemeClr val="tx1">
                    <a:lumMod val="75000"/>
                    <a:lumOff val="25000"/>
                  </a:schemeClr>
                </a:solidFill>
              </a:rPr>
              <a:t> monitor how the system works and challenges experienced. </a:t>
            </a:r>
          </a:p>
          <a:p>
            <a:pPr algn="just">
              <a:lnSpc>
                <a:spcPts val="3500"/>
              </a:lnSpc>
              <a:spcBef>
                <a:spcPts val="0"/>
              </a:spcBef>
            </a:pPr>
            <a:endParaRPr lang="en-ZA" sz="2000" dirty="0">
              <a:solidFill>
                <a:schemeClr val="tx1">
                  <a:lumMod val="75000"/>
                  <a:lumOff val="25000"/>
                </a:schemeClr>
              </a:solidFill>
            </a:endParaRPr>
          </a:p>
          <a:p>
            <a:pPr algn="just">
              <a:lnSpc>
                <a:spcPts val="3500"/>
              </a:lnSpc>
              <a:spcBef>
                <a:spcPts val="0"/>
              </a:spcBef>
            </a:pPr>
            <a:r>
              <a:rPr lang="en-ZA" sz="2000" dirty="0" smtClean="0">
                <a:solidFill>
                  <a:schemeClr val="tx1">
                    <a:lumMod val="75000"/>
                    <a:lumOff val="25000"/>
                  </a:schemeClr>
                </a:solidFill>
              </a:rPr>
              <a:t>Compulsory filing is planned for </a:t>
            </a:r>
            <a:r>
              <a:rPr lang="en-ZA" sz="2000" b="1" dirty="0" smtClean="0">
                <a:solidFill>
                  <a:srgbClr val="008080"/>
                </a:solidFill>
              </a:rPr>
              <a:t>October 2022</a:t>
            </a:r>
            <a:r>
              <a:rPr lang="en-ZA" sz="2000" dirty="0" smtClean="0">
                <a:solidFill>
                  <a:schemeClr val="tx1">
                    <a:lumMod val="75000"/>
                    <a:lumOff val="25000"/>
                  </a:schemeClr>
                </a:solidFill>
              </a:rPr>
              <a:t>.  CIPC will issue a N</a:t>
            </a:r>
            <a:r>
              <a:rPr lang="en-US" sz="2000" dirty="0" smtClean="0">
                <a:solidFill>
                  <a:schemeClr val="tx1">
                    <a:lumMod val="75000"/>
                    <a:lumOff val="25000"/>
                  </a:schemeClr>
                </a:solidFill>
              </a:rPr>
              <a:t>otice stating when the requirement shall be applicable closer to the implementation date. </a:t>
            </a:r>
            <a:endParaRPr lang="en-ZA" sz="2000" dirty="0" smtClean="0">
              <a:solidFill>
                <a:schemeClr val="tx1">
                  <a:lumMod val="75000"/>
                  <a:lumOff val="25000"/>
                </a:schemeClr>
              </a:solidFill>
            </a:endParaRPr>
          </a:p>
          <a:p>
            <a:pPr>
              <a:lnSpc>
                <a:spcPts val="4000"/>
              </a:lnSpc>
              <a:spcBef>
                <a:spcPts val="0"/>
              </a:spcBef>
            </a:pPr>
            <a:endParaRPr lang="en-ZA" dirty="0"/>
          </a:p>
        </p:txBody>
      </p:sp>
    </p:spTree>
    <p:extLst>
      <p:ext uri="{BB962C8B-B14F-4D97-AF65-F5344CB8AC3E}">
        <p14:creationId xmlns:p14="http://schemas.microsoft.com/office/powerpoint/2010/main" val="451285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10330113" cy="770337"/>
          </a:xfrm>
        </p:spPr>
        <p:txBody>
          <a:bodyPr>
            <a:normAutofit fontScale="90000"/>
          </a:bodyPr>
          <a:lstStyle/>
          <a:p>
            <a:pPr algn="ctr"/>
            <a:r>
              <a:rPr lang="en-ZA" dirty="0" smtClean="0"/>
              <a:t>Financial compliance in the digital era</a:t>
            </a:r>
            <a:r>
              <a:rPr lang="en-ZA" dirty="0"/>
              <a:t/>
            </a:r>
            <a:br>
              <a:rPr lang="en-ZA" dirty="0"/>
            </a:br>
            <a:r>
              <a:rPr lang="en-ZA" dirty="0" smtClean="0"/>
              <a:t>&amp;  </a:t>
            </a:r>
            <a:r>
              <a:rPr lang="en-ZA" cap="none" dirty="0" err="1" smtClean="0"/>
              <a:t>i</a:t>
            </a:r>
            <a:r>
              <a:rPr lang="en-ZA" dirty="0" err="1" smtClean="0"/>
              <a:t>XBRL</a:t>
            </a:r>
            <a:endParaRPr lang="en-ZA" dirty="0"/>
          </a:p>
        </p:txBody>
      </p:sp>
      <p:sp>
        <p:nvSpPr>
          <p:cNvPr id="3" name="Content Placeholder 2"/>
          <p:cNvSpPr>
            <a:spLocks noGrp="1"/>
          </p:cNvSpPr>
          <p:nvPr>
            <p:ph idx="1"/>
          </p:nvPr>
        </p:nvSpPr>
        <p:spPr>
          <a:xfrm>
            <a:off x="82194" y="1109609"/>
            <a:ext cx="10417994" cy="6174768"/>
          </a:xfrm>
        </p:spPr>
        <p:txBody>
          <a:bodyPr>
            <a:noAutofit/>
          </a:bodyPr>
          <a:lstStyle/>
          <a:p>
            <a:pPr algn="just">
              <a:lnSpc>
                <a:spcPts val="2800"/>
              </a:lnSpc>
              <a:spcBef>
                <a:spcPts val="0"/>
              </a:spcBef>
            </a:pPr>
            <a:r>
              <a:rPr lang="en-ZA" sz="2000" dirty="0" smtClean="0">
                <a:solidFill>
                  <a:schemeClr val="tx1">
                    <a:lumMod val="75000"/>
                    <a:lumOff val="25000"/>
                  </a:schemeClr>
                </a:solidFill>
              </a:rPr>
              <a:t>CIPC embraces international financial best practices and the impact of the use of </a:t>
            </a:r>
            <a:r>
              <a:rPr lang="en-ZA" sz="2000" dirty="0" err="1" smtClean="0">
                <a:solidFill>
                  <a:schemeClr val="tx1">
                    <a:lumMod val="75000"/>
                    <a:lumOff val="25000"/>
                  </a:schemeClr>
                </a:solidFill>
              </a:rPr>
              <a:t>iXBRL</a:t>
            </a:r>
            <a:r>
              <a:rPr lang="en-ZA" sz="2000" dirty="0" smtClean="0">
                <a:solidFill>
                  <a:schemeClr val="tx1">
                    <a:lumMod val="75000"/>
                    <a:lumOff val="25000"/>
                  </a:schemeClr>
                </a:solidFill>
              </a:rPr>
              <a:t> when submitting Annual Financial Statements online.</a:t>
            </a:r>
          </a:p>
          <a:p>
            <a:pPr algn="just">
              <a:lnSpc>
                <a:spcPts val="2800"/>
              </a:lnSpc>
              <a:spcBef>
                <a:spcPts val="0"/>
              </a:spcBef>
            </a:pPr>
            <a:endParaRPr lang="en-ZA" sz="2000" dirty="0" smtClean="0">
              <a:solidFill>
                <a:schemeClr val="tx1">
                  <a:lumMod val="75000"/>
                  <a:lumOff val="25000"/>
                </a:schemeClr>
              </a:solidFill>
            </a:endParaRPr>
          </a:p>
          <a:p>
            <a:pPr algn="just">
              <a:lnSpc>
                <a:spcPts val="2800"/>
              </a:lnSpc>
              <a:spcBef>
                <a:spcPts val="0"/>
              </a:spcBef>
            </a:pPr>
            <a:r>
              <a:rPr lang="en-US" sz="2000" b="1" dirty="0" err="1" smtClean="0">
                <a:solidFill>
                  <a:srgbClr val="008080"/>
                </a:solidFill>
              </a:rPr>
              <a:t>iXBRL</a:t>
            </a:r>
            <a:r>
              <a:rPr lang="en-US" sz="2000" dirty="0" smtClean="0">
                <a:solidFill>
                  <a:schemeClr val="tx1">
                    <a:lumMod val="75000"/>
                    <a:lumOff val="25000"/>
                  </a:schemeClr>
                </a:solidFill>
              </a:rPr>
              <a:t> </a:t>
            </a:r>
            <a:r>
              <a:rPr lang="en-US" sz="2000" dirty="0">
                <a:solidFill>
                  <a:schemeClr val="tx1">
                    <a:lumMod val="75000"/>
                    <a:lumOff val="25000"/>
                  </a:schemeClr>
                </a:solidFill>
              </a:rPr>
              <a:t>is an </a:t>
            </a:r>
            <a:r>
              <a:rPr lang="en-US" sz="2000" dirty="0" smtClean="0">
                <a:solidFill>
                  <a:schemeClr val="tx1">
                    <a:lumMod val="75000"/>
                    <a:lumOff val="25000"/>
                  </a:schemeClr>
                </a:solidFill>
              </a:rPr>
              <a:t>Inline </a:t>
            </a:r>
            <a:r>
              <a:rPr lang="en-US" sz="2000" dirty="0" err="1">
                <a:solidFill>
                  <a:schemeClr val="tx1">
                    <a:lumMod val="75000"/>
                    <a:lumOff val="25000"/>
                  </a:schemeClr>
                </a:solidFill>
              </a:rPr>
              <a:t>eXtensible</a:t>
            </a:r>
            <a:r>
              <a:rPr lang="en-US" sz="2000" dirty="0">
                <a:solidFill>
                  <a:schemeClr val="tx1">
                    <a:lumMod val="75000"/>
                    <a:lumOff val="25000"/>
                  </a:schemeClr>
                </a:solidFill>
              </a:rPr>
              <a:t> Business Reporting </a:t>
            </a:r>
            <a:r>
              <a:rPr lang="en-US" sz="2000" dirty="0" smtClean="0">
                <a:solidFill>
                  <a:schemeClr val="tx1">
                    <a:lumMod val="75000"/>
                    <a:lumOff val="25000"/>
                  </a:schemeClr>
                </a:solidFill>
              </a:rPr>
              <a:t>Language for electronic communication of business information which was </a:t>
            </a:r>
            <a:r>
              <a:rPr lang="en-US" sz="2000" dirty="0">
                <a:solidFill>
                  <a:schemeClr val="tx1">
                    <a:lumMod val="75000"/>
                    <a:lumOff val="25000"/>
                  </a:schemeClr>
                </a:solidFill>
              </a:rPr>
              <a:t>developed to improve the communication of financial data online and is used in a number of countries</a:t>
            </a:r>
            <a:r>
              <a:rPr lang="en-US" sz="2000" dirty="0" smtClean="0">
                <a:solidFill>
                  <a:schemeClr val="tx1">
                    <a:lumMod val="75000"/>
                    <a:lumOff val="25000"/>
                  </a:schemeClr>
                </a:solidFill>
              </a:rPr>
              <a:t>. </a:t>
            </a:r>
          </a:p>
          <a:p>
            <a:pPr marL="0" indent="0" algn="just">
              <a:lnSpc>
                <a:spcPts val="2800"/>
              </a:lnSpc>
              <a:spcBef>
                <a:spcPts val="0"/>
              </a:spcBef>
              <a:buNone/>
            </a:pPr>
            <a:endParaRPr lang="en-US" sz="2000" dirty="0" smtClean="0">
              <a:solidFill>
                <a:schemeClr val="tx1">
                  <a:lumMod val="75000"/>
                  <a:lumOff val="25000"/>
                </a:schemeClr>
              </a:solidFill>
            </a:endParaRPr>
          </a:p>
          <a:p>
            <a:pPr algn="just">
              <a:lnSpc>
                <a:spcPts val="2800"/>
              </a:lnSpc>
              <a:spcBef>
                <a:spcPts val="0"/>
              </a:spcBef>
            </a:pPr>
            <a:r>
              <a:rPr lang="en-US" sz="2000" dirty="0" err="1" smtClean="0">
                <a:solidFill>
                  <a:schemeClr val="tx1">
                    <a:lumMod val="75000"/>
                    <a:lumOff val="25000"/>
                  </a:schemeClr>
                </a:solidFill>
              </a:rPr>
              <a:t>iXBRL</a:t>
            </a:r>
            <a:r>
              <a:rPr lang="en-US" sz="2000" dirty="0" smtClean="0">
                <a:solidFill>
                  <a:schemeClr val="tx1">
                    <a:lumMod val="75000"/>
                    <a:lumOff val="25000"/>
                  </a:schemeClr>
                </a:solidFill>
              </a:rPr>
              <a:t> </a:t>
            </a:r>
            <a:r>
              <a:rPr lang="en-ZA" sz="2000" dirty="0" smtClean="0">
                <a:solidFill>
                  <a:schemeClr val="tx1">
                    <a:lumMod val="75000"/>
                    <a:lumOff val="25000"/>
                  </a:schemeClr>
                </a:solidFill>
              </a:rPr>
              <a:t>simplifies </a:t>
            </a:r>
            <a:r>
              <a:rPr lang="en-ZA" sz="2000" dirty="0">
                <a:solidFill>
                  <a:schemeClr val="tx1">
                    <a:lumMod val="75000"/>
                    <a:lumOff val="25000"/>
                  </a:schemeClr>
                </a:solidFill>
              </a:rPr>
              <a:t>how people use, share and analyse financial </a:t>
            </a:r>
            <a:r>
              <a:rPr lang="en-ZA" sz="2000" dirty="0" smtClean="0">
                <a:solidFill>
                  <a:schemeClr val="tx1">
                    <a:lumMod val="75000"/>
                    <a:lumOff val="25000"/>
                  </a:schemeClr>
                </a:solidFill>
              </a:rPr>
              <a:t>data</a:t>
            </a:r>
            <a:r>
              <a:rPr lang="en-US" sz="2000" dirty="0" smtClean="0">
                <a:solidFill>
                  <a:schemeClr val="tx1">
                    <a:lumMod val="75000"/>
                    <a:lumOff val="25000"/>
                  </a:schemeClr>
                </a:solidFill>
              </a:rPr>
              <a:t>. </a:t>
            </a:r>
            <a:r>
              <a:rPr lang="en-ZA" sz="2000" dirty="0">
                <a:solidFill>
                  <a:schemeClr val="tx1">
                    <a:lumMod val="75000"/>
                    <a:lumOff val="25000"/>
                  </a:schemeClr>
                </a:solidFill>
                <a:latin typeface="Arial" panose="020B0604020202020204" pitchFamily="34" charset="0"/>
                <a:cs typeface="Arial" panose="020B0604020202020204" pitchFamily="34" charset="0"/>
              </a:rPr>
              <a:t>Its a computer </a:t>
            </a:r>
            <a:r>
              <a:rPr lang="en-ZA" sz="2000" dirty="0" smtClean="0">
                <a:solidFill>
                  <a:schemeClr val="tx1">
                    <a:lumMod val="75000"/>
                    <a:lumOff val="25000"/>
                  </a:schemeClr>
                </a:solidFill>
                <a:latin typeface="Arial" panose="020B0604020202020204" pitchFamily="34" charset="0"/>
                <a:cs typeface="Arial" panose="020B0604020202020204" pitchFamily="34" charset="0"/>
              </a:rPr>
              <a:t>language </a:t>
            </a:r>
            <a:r>
              <a:rPr lang="en-ZA" sz="2000" dirty="0">
                <a:solidFill>
                  <a:schemeClr val="tx1">
                    <a:lumMod val="75000"/>
                    <a:lumOff val="25000"/>
                  </a:schemeClr>
                </a:solidFill>
                <a:latin typeface="Arial" panose="020B0604020202020204" pitchFamily="34" charset="0"/>
                <a:cs typeface="Arial" panose="020B0604020202020204" pitchFamily="34" charset="0"/>
              </a:rPr>
              <a:t>that </a:t>
            </a:r>
            <a:r>
              <a:rPr lang="en-ZA" sz="2000" dirty="0" smtClean="0">
                <a:solidFill>
                  <a:schemeClr val="tx1">
                    <a:lumMod val="75000"/>
                    <a:lumOff val="25000"/>
                  </a:schemeClr>
                </a:solidFill>
                <a:latin typeface="Arial" panose="020B0604020202020204" pitchFamily="34" charset="0"/>
                <a:cs typeface="Arial" panose="020B0604020202020204" pitchFamily="34" charset="0"/>
              </a:rPr>
              <a:t>will be </a:t>
            </a:r>
            <a:r>
              <a:rPr lang="en-ZA" sz="2000" dirty="0">
                <a:solidFill>
                  <a:schemeClr val="tx1">
                    <a:lumMod val="75000"/>
                    <a:lumOff val="25000"/>
                  </a:schemeClr>
                </a:solidFill>
                <a:latin typeface="Arial" panose="020B0604020202020204" pitchFamily="34" charset="0"/>
                <a:cs typeface="Arial" panose="020B0604020202020204" pitchFamily="34" charset="0"/>
              </a:rPr>
              <a:t>required to transfer the audited Annual Financial Statements </a:t>
            </a:r>
            <a:r>
              <a:rPr lang="en-ZA" sz="2000" dirty="0" smtClean="0">
                <a:solidFill>
                  <a:schemeClr val="tx1">
                    <a:lumMod val="75000"/>
                    <a:lumOff val="25000"/>
                  </a:schemeClr>
                </a:solidFill>
                <a:latin typeface="Arial" panose="020B0604020202020204" pitchFamily="34" charset="0"/>
                <a:cs typeface="Arial" panose="020B0604020202020204" pitchFamily="34" charset="0"/>
              </a:rPr>
              <a:t>of Category C co-operatives to </a:t>
            </a:r>
            <a:r>
              <a:rPr lang="en-ZA" sz="2000" dirty="0">
                <a:solidFill>
                  <a:schemeClr val="tx1">
                    <a:lumMod val="75000"/>
                    <a:lumOff val="25000"/>
                  </a:schemeClr>
                </a:solidFill>
                <a:latin typeface="Arial" panose="020B0604020202020204" pitchFamily="34" charset="0"/>
                <a:cs typeface="Arial" panose="020B0604020202020204" pitchFamily="34" charset="0"/>
              </a:rPr>
              <a:t>CIPC.  </a:t>
            </a:r>
            <a:r>
              <a:rPr lang="en-ZA" sz="2000" dirty="0" err="1">
                <a:solidFill>
                  <a:schemeClr val="tx1">
                    <a:lumMod val="75000"/>
                    <a:lumOff val="25000"/>
                  </a:schemeClr>
                </a:solidFill>
              </a:rPr>
              <a:t>iXBRL</a:t>
            </a:r>
            <a:r>
              <a:rPr lang="en-ZA" sz="2000" dirty="0">
                <a:solidFill>
                  <a:schemeClr val="tx1">
                    <a:lumMod val="75000"/>
                    <a:lumOff val="25000"/>
                  </a:schemeClr>
                </a:solidFill>
              </a:rPr>
              <a:t> allows XBRL documents to be </a:t>
            </a:r>
            <a:r>
              <a:rPr lang="en-ZA" sz="2000" dirty="0" smtClean="0">
                <a:solidFill>
                  <a:schemeClr val="tx1">
                    <a:lumMod val="75000"/>
                    <a:lumOff val="25000"/>
                  </a:schemeClr>
                </a:solidFill>
              </a:rPr>
              <a:t>presented 	in </a:t>
            </a:r>
            <a:r>
              <a:rPr lang="en-ZA" sz="2000" dirty="0">
                <a:solidFill>
                  <a:schemeClr val="tx1">
                    <a:lumMod val="75000"/>
                    <a:lumOff val="25000"/>
                  </a:schemeClr>
                </a:solidFill>
              </a:rPr>
              <a:t>a format that is readable by both computers and humans. </a:t>
            </a:r>
            <a:endParaRPr lang="en-ZA" sz="2000" dirty="0" smtClean="0">
              <a:solidFill>
                <a:schemeClr val="tx1">
                  <a:lumMod val="75000"/>
                  <a:lumOff val="25000"/>
                </a:schemeClr>
              </a:solidFill>
            </a:endParaRPr>
          </a:p>
          <a:p>
            <a:pPr algn="just">
              <a:lnSpc>
                <a:spcPts val="2800"/>
              </a:lnSpc>
              <a:spcBef>
                <a:spcPts val="0"/>
              </a:spcBef>
            </a:pPr>
            <a:endParaRPr lang="en-ZA" sz="2000" dirty="0" smtClean="0">
              <a:solidFill>
                <a:schemeClr val="tx1">
                  <a:lumMod val="75000"/>
                  <a:lumOff val="25000"/>
                </a:schemeClr>
              </a:solidFill>
            </a:endParaRPr>
          </a:p>
          <a:p>
            <a:pPr algn="just">
              <a:lnSpc>
                <a:spcPts val="2800"/>
              </a:lnSpc>
              <a:spcBef>
                <a:spcPts val="0"/>
              </a:spcBef>
            </a:pPr>
            <a:r>
              <a:rPr lang="en-ZA" sz="2000" dirty="0" smtClean="0">
                <a:solidFill>
                  <a:schemeClr val="tx1">
                    <a:lumMod val="75000"/>
                    <a:lumOff val="25000"/>
                  </a:schemeClr>
                </a:solidFill>
                <a:latin typeface="Arial" panose="020B0604020202020204" pitchFamily="34" charset="0"/>
                <a:cs typeface="Arial" panose="020B0604020202020204" pitchFamily="34" charset="0"/>
              </a:rPr>
              <a:t>Digital reporting in the </a:t>
            </a:r>
            <a:r>
              <a:rPr lang="en-ZA" sz="2000" dirty="0" err="1" smtClean="0">
                <a:solidFill>
                  <a:schemeClr val="tx1">
                    <a:lumMod val="75000"/>
                    <a:lumOff val="25000"/>
                  </a:schemeClr>
                </a:solidFill>
                <a:latin typeface="Arial" panose="020B0604020202020204" pitchFamily="34" charset="0"/>
                <a:cs typeface="Arial" panose="020B0604020202020204" pitchFamily="34" charset="0"/>
              </a:rPr>
              <a:t>iXBRL</a:t>
            </a:r>
            <a:r>
              <a:rPr lang="en-ZA" sz="2000" dirty="0" smtClean="0">
                <a:solidFill>
                  <a:schemeClr val="tx1">
                    <a:lumMod val="75000"/>
                    <a:lumOff val="25000"/>
                  </a:schemeClr>
                </a:solidFill>
                <a:latin typeface="Arial" panose="020B0604020202020204" pitchFamily="34" charset="0"/>
                <a:cs typeface="Arial" panose="020B0604020202020204" pitchFamily="34" charset="0"/>
              </a:rPr>
              <a:t> format assist businesses to file their Annual Financial Statements, while moving from paper or PDF reporting to a more structured format.</a:t>
            </a:r>
          </a:p>
          <a:p>
            <a:pPr algn="just">
              <a:lnSpc>
                <a:spcPts val="2800"/>
              </a:lnSpc>
              <a:spcBef>
                <a:spcPts val="0"/>
              </a:spcBef>
            </a:pPr>
            <a:endParaRPr lang="en-ZA" sz="2000" dirty="0" smtClean="0">
              <a:solidFill>
                <a:schemeClr val="tx1">
                  <a:lumMod val="75000"/>
                  <a:lumOff val="25000"/>
                </a:schemeClr>
              </a:solidFill>
              <a:latin typeface="Arial" panose="020B0604020202020204" pitchFamily="34" charset="0"/>
              <a:cs typeface="Arial" panose="020B0604020202020204" pitchFamily="34" charset="0"/>
            </a:endParaRPr>
          </a:p>
          <a:p>
            <a:pPr algn="just">
              <a:lnSpc>
                <a:spcPts val="2800"/>
              </a:lnSpc>
              <a:spcBef>
                <a:spcPts val="0"/>
              </a:spcBef>
            </a:pPr>
            <a:r>
              <a:rPr lang="en-ZA" sz="2000" dirty="0" smtClean="0">
                <a:solidFill>
                  <a:schemeClr val="tx1">
                    <a:lumMod val="75000"/>
                    <a:lumOff val="25000"/>
                  </a:schemeClr>
                </a:solidFill>
                <a:latin typeface="Arial" panose="020B0604020202020204" pitchFamily="34" charset="0"/>
                <a:cs typeface="Arial" panose="020B0604020202020204" pitchFamily="34" charset="0"/>
              </a:rPr>
              <a:t>For </a:t>
            </a:r>
            <a:r>
              <a:rPr lang="en-ZA" sz="2000" dirty="0">
                <a:solidFill>
                  <a:schemeClr val="tx1">
                    <a:lumMod val="75000"/>
                    <a:lumOff val="25000"/>
                  </a:schemeClr>
                </a:solidFill>
                <a:latin typeface="Arial" panose="020B0604020202020204" pitchFamily="34" charset="0"/>
                <a:cs typeface="Arial" panose="020B0604020202020204" pitchFamily="34" charset="0"/>
              </a:rPr>
              <a:t>more information consult our website FAQs (see </a:t>
            </a:r>
            <a:r>
              <a:rPr lang="en-ZA" sz="2000" dirty="0" err="1">
                <a:solidFill>
                  <a:schemeClr val="tx1">
                    <a:lumMod val="75000"/>
                    <a:lumOff val="25000"/>
                  </a:schemeClr>
                </a:solidFill>
                <a:latin typeface="Arial" panose="020B0604020202020204" pitchFamily="34" charset="0"/>
                <a:cs typeface="Arial" panose="020B0604020202020204" pitchFamily="34" charset="0"/>
              </a:rPr>
              <a:t>iXBRL</a:t>
            </a:r>
            <a:r>
              <a:rPr lang="en-ZA" sz="2000" dirty="0">
                <a:solidFill>
                  <a:schemeClr val="tx1">
                    <a:lumMod val="75000"/>
                    <a:lumOff val="25000"/>
                  </a:schemeClr>
                </a:solidFill>
                <a:latin typeface="Arial" panose="020B0604020202020204" pitchFamily="34" charset="0"/>
                <a:cs typeface="Arial" panose="020B0604020202020204" pitchFamily="34" charset="0"/>
              </a:rPr>
              <a:t> programme).</a:t>
            </a:r>
            <a:r>
              <a:rPr lang="en-ZA" sz="2000" dirty="0">
                <a:solidFill>
                  <a:schemeClr val="accent4">
                    <a:lumMod val="65000"/>
                    <a:lumOff val="35000"/>
                  </a:schemeClr>
                </a:solidFill>
                <a:latin typeface="Arial" panose="020B0604020202020204" pitchFamily="34" charset="0"/>
                <a:cs typeface="Arial" panose="020B0604020202020204" pitchFamily="34" charset="0"/>
              </a:rPr>
              <a:t> </a:t>
            </a:r>
            <a:r>
              <a:rPr lang="en-ZA" sz="2000" b="1" dirty="0" smtClean="0">
                <a:solidFill>
                  <a:srgbClr val="008080"/>
                </a:solidFill>
                <a:latin typeface="Arial" panose="020B0604020202020204" pitchFamily="34" charset="0"/>
                <a:cs typeface="Arial" panose="020B0604020202020204" pitchFamily="34" charset="0"/>
              </a:rPr>
              <a:t>Email </a:t>
            </a:r>
            <a:r>
              <a:rPr lang="en-ZA" sz="2000" b="1" dirty="0">
                <a:solidFill>
                  <a:srgbClr val="008080"/>
                </a:solidFill>
                <a:latin typeface="Arial" panose="020B0604020202020204" pitchFamily="34" charset="0"/>
                <a:cs typeface="Arial" panose="020B0604020202020204" pitchFamily="34" charset="0"/>
              </a:rPr>
              <a:t>queries:  </a:t>
            </a:r>
            <a:r>
              <a:rPr lang="en-ZA" sz="2000" b="1" dirty="0">
                <a:solidFill>
                  <a:srgbClr val="008080"/>
                </a:solidFill>
                <a:latin typeface="Arial" panose="020B0604020202020204" pitchFamily="34" charset="0"/>
                <a:cs typeface="Arial" panose="020B0604020202020204" pitchFamily="34" charset="0"/>
                <a:hlinkClick r:id="rId2"/>
              </a:rPr>
              <a:t>XBRL@cipc.co.za</a:t>
            </a:r>
            <a:endParaRPr lang="en-ZA" sz="2000" dirty="0">
              <a:solidFill>
                <a:schemeClr val="tx1">
                  <a:lumMod val="75000"/>
                  <a:lumOff val="25000"/>
                </a:schemeClr>
              </a:solidFill>
            </a:endParaRPr>
          </a:p>
          <a:p>
            <a:pPr algn="just">
              <a:lnSpc>
                <a:spcPts val="3200"/>
              </a:lnSpc>
              <a:spcBef>
                <a:spcPts val="0"/>
              </a:spcBef>
            </a:pPr>
            <a:r>
              <a:rPr lang="en-ZA" sz="2000" dirty="0" smtClean="0">
                <a:solidFill>
                  <a:schemeClr val="tx1">
                    <a:lumMod val="75000"/>
                    <a:lumOff val="25000"/>
                  </a:schemeClr>
                </a:solidFill>
                <a:latin typeface="Arial" panose="020B0604020202020204" pitchFamily="34" charset="0"/>
                <a:cs typeface="Arial" panose="020B0604020202020204" pitchFamily="34" charset="0"/>
              </a:rPr>
              <a:t>  </a:t>
            </a:r>
            <a:endParaRPr lang="en-ZA" sz="2000" dirty="0"/>
          </a:p>
        </p:txBody>
      </p:sp>
    </p:spTree>
    <p:extLst>
      <p:ext uri="{BB962C8B-B14F-4D97-AF65-F5344CB8AC3E}">
        <p14:creationId xmlns:p14="http://schemas.microsoft.com/office/powerpoint/2010/main" val="93694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1"/>
            <a:ext cx="9916885" cy="979714"/>
          </a:xfrm>
        </p:spPr>
        <p:txBody>
          <a:bodyPr>
            <a:noAutofit/>
          </a:bodyPr>
          <a:lstStyle/>
          <a:p>
            <a:pPr algn="ctr"/>
            <a:r>
              <a:rPr lang="en-ZA" sz="3600" cap="none" dirty="0" smtClean="0"/>
              <a:t>APPLICATION QUERIES</a:t>
            </a:r>
            <a:endParaRPr lang="en-ZA" sz="3600" cap="none" dirty="0"/>
          </a:p>
        </p:txBody>
      </p:sp>
      <p:sp>
        <p:nvSpPr>
          <p:cNvPr id="3" name="Content Placeholder 2"/>
          <p:cNvSpPr>
            <a:spLocks noGrp="1"/>
          </p:cNvSpPr>
          <p:nvPr>
            <p:ph idx="1"/>
          </p:nvPr>
        </p:nvSpPr>
        <p:spPr>
          <a:xfrm>
            <a:off x="441788" y="1306286"/>
            <a:ext cx="9873465" cy="5769427"/>
          </a:xfrm>
        </p:spPr>
        <p:txBody>
          <a:bodyPr>
            <a:normAutofit/>
          </a:bodyPr>
          <a:lstStyle/>
          <a:p>
            <a:pPr marL="0" indent="0" algn="just">
              <a:buNone/>
            </a:pPr>
            <a:r>
              <a:rPr lang="en-ZA" sz="2000" b="1" u="sng" dirty="0" smtClean="0">
                <a:solidFill>
                  <a:srgbClr val="008080"/>
                </a:solidFill>
              </a:rPr>
              <a:t>Co-operative Queries</a:t>
            </a:r>
            <a:r>
              <a:rPr lang="en-ZA" sz="2000" b="1" dirty="0" smtClean="0">
                <a:solidFill>
                  <a:schemeClr val="tx1">
                    <a:lumMod val="75000"/>
                    <a:lumOff val="25000"/>
                  </a:schemeClr>
                </a:solidFill>
              </a:rPr>
              <a:t> </a:t>
            </a:r>
            <a:r>
              <a:rPr lang="en-ZA" sz="2000" dirty="0" smtClean="0">
                <a:solidFill>
                  <a:schemeClr val="tx1">
                    <a:lumMod val="75000"/>
                    <a:lumOff val="25000"/>
                  </a:schemeClr>
                </a:solidFill>
              </a:rPr>
              <a:t>can </a:t>
            </a:r>
            <a:r>
              <a:rPr lang="en-ZA" sz="2000" dirty="0">
                <a:solidFill>
                  <a:schemeClr val="tx1">
                    <a:lumMod val="75000"/>
                    <a:lumOff val="25000"/>
                  </a:schemeClr>
                </a:solidFill>
              </a:rPr>
              <a:t>be logged via </a:t>
            </a:r>
            <a:r>
              <a:rPr lang="en-ZA" sz="2000" b="1" dirty="0" smtClean="0">
                <a:hlinkClick r:id="rId3"/>
              </a:rPr>
              <a:t>www.cipc.co.za</a:t>
            </a:r>
            <a:r>
              <a:rPr lang="en-ZA" sz="2000" dirty="0" smtClean="0"/>
              <a:t>.  Find the Qu</a:t>
            </a:r>
            <a:r>
              <a:rPr lang="en-ZA" sz="2000" dirty="0" smtClean="0">
                <a:solidFill>
                  <a:schemeClr val="tx1">
                    <a:lumMod val="75000"/>
                    <a:lumOff val="25000"/>
                  </a:schemeClr>
                </a:solidFill>
              </a:rPr>
              <a:t>ery </a:t>
            </a:r>
            <a:r>
              <a:rPr lang="en-ZA" sz="2000" dirty="0">
                <a:solidFill>
                  <a:schemeClr val="tx1">
                    <a:lumMod val="75000"/>
                    <a:lumOff val="25000"/>
                  </a:schemeClr>
                </a:solidFill>
              </a:rPr>
              <a:t>Resolution System (QRS) under </a:t>
            </a:r>
            <a:r>
              <a:rPr lang="en-ZA" sz="2000" b="1" dirty="0">
                <a:solidFill>
                  <a:srgbClr val="008080"/>
                </a:solidFill>
              </a:rPr>
              <a:t>“Enquiries</a:t>
            </a:r>
            <a:r>
              <a:rPr lang="en-ZA" sz="2000" b="1" dirty="0" smtClean="0">
                <a:solidFill>
                  <a:srgbClr val="008080"/>
                </a:solidFill>
              </a:rPr>
              <a:t>”</a:t>
            </a:r>
            <a:r>
              <a:rPr lang="en-ZA" sz="2000" b="1" dirty="0">
                <a:solidFill>
                  <a:srgbClr val="008080"/>
                </a:solidFill>
              </a:rPr>
              <a:t>.</a:t>
            </a:r>
            <a:endParaRPr lang="en-ZA" sz="2000" b="1" dirty="0" smtClean="0">
              <a:solidFill>
                <a:srgbClr val="008080"/>
              </a:solidFill>
            </a:endParaRPr>
          </a:p>
          <a:p>
            <a:pPr marL="0" indent="0" algn="just">
              <a:buNone/>
            </a:pPr>
            <a:endParaRPr lang="en-ZA" sz="2400" dirty="0"/>
          </a:p>
          <a:p>
            <a:pPr marL="0" indent="0" algn="just">
              <a:buNone/>
            </a:pPr>
            <a:r>
              <a:rPr lang="en-ZA" sz="2000" b="1" u="sng" dirty="0" smtClean="0">
                <a:solidFill>
                  <a:srgbClr val="008080"/>
                </a:solidFill>
              </a:rPr>
              <a:t>Email Co-operatives </a:t>
            </a:r>
            <a:r>
              <a:rPr lang="en-ZA" sz="2000" b="1" u="sng" dirty="0">
                <a:solidFill>
                  <a:srgbClr val="008080"/>
                </a:solidFill>
              </a:rPr>
              <a:t>Applications </a:t>
            </a:r>
            <a:r>
              <a:rPr lang="en-ZA" sz="2000" b="1" u="sng" dirty="0" smtClean="0">
                <a:solidFill>
                  <a:srgbClr val="008080"/>
                </a:solidFill>
              </a:rPr>
              <a:t>to</a:t>
            </a:r>
            <a:r>
              <a:rPr lang="en-ZA" sz="2000" b="1" dirty="0" smtClean="0">
                <a:solidFill>
                  <a:srgbClr val="008080"/>
                </a:solidFill>
              </a:rPr>
              <a:t>:</a:t>
            </a:r>
          </a:p>
          <a:p>
            <a:pPr marL="0" indent="0" algn="just">
              <a:buNone/>
            </a:pPr>
            <a:endParaRPr lang="en-ZA" sz="2000" dirty="0" smtClean="0"/>
          </a:p>
          <a:p>
            <a:pPr marL="0" indent="0" algn="just">
              <a:buNone/>
            </a:pPr>
            <a:r>
              <a:rPr lang="en-ZA" sz="2000" b="1" dirty="0" smtClean="0">
                <a:solidFill>
                  <a:srgbClr val="008080"/>
                </a:solidFill>
              </a:rPr>
              <a:t>Co-op 2 </a:t>
            </a:r>
            <a:r>
              <a:rPr lang="en-ZA" sz="2000" dirty="0" smtClean="0">
                <a:solidFill>
                  <a:schemeClr val="tx1">
                    <a:lumMod val="75000"/>
                    <a:lumOff val="25000"/>
                  </a:schemeClr>
                </a:solidFill>
              </a:rPr>
              <a:t>(previously CR2)</a:t>
            </a:r>
            <a:r>
              <a:rPr lang="en-ZA" sz="2000" b="1" dirty="0" smtClean="0">
                <a:solidFill>
                  <a:schemeClr val="tx1">
                    <a:lumMod val="75000"/>
                    <a:lumOff val="25000"/>
                  </a:schemeClr>
                </a:solidFill>
              </a:rPr>
              <a:t> </a:t>
            </a:r>
            <a:r>
              <a:rPr lang="en-ZA" sz="2000" dirty="0" smtClean="0">
                <a:solidFill>
                  <a:schemeClr val="tx1">
                    <a:lumMod val="75000"/>
                    <a:lumOff val="25000"/>
                  </a:schemeClr>
                </a:solidFill>
              </a:rPr>
              <a:t>Director changes:  </a:t>
            </a:r>
            <a:r>
              <a:rPr lang="en-ZA" sz="2000" b="1" dirty="0" smtClean="0">
                <a:hlinkClick r:id="rId4"/>
              </a:rPr>
              <a:t>Co-op2@cipc.co.za</a:t>
            </a:r>
            <a:endParaRPr lang="en-ZA" sz="2000" b="1" dirty="0" smtClean="0"/>
          </a:p>
          <a:p>
            <a:pPr algn="just"/>
            <a:endParaRPr lang="en-ZA" sz="2000" dirty="0" smtClean="0"/>
          </a:p>
          <a:p>
            <a:pPr marL="0" indent="0" algn="just">
              <a:buNone/>
            </a:pPr>
            <a:r>
              <a:rPr lang="en-ZA" sz="2000" b="1" dirty="0" smtClean="0">
                <a:solidFill>
                  <a:srgbClr val="008080"/>
                </a:solidFill>
              </a:rPr>
              <a:t>All Co-op 6 </a:t>
            </a:r>
            <a:r>
              <a:rPr lang="en-ZA" sz="2000" dirty="0" smtClean="0">
                <a:solidFill>
                  <a:schemeClr val="tx1">
                    <a:lumMod val="75000"/>
                    <a:lumOff val="25000"/>
                  </a:schemeClr>
                </a:solidFill>
              </a:rPr>
              <a:t>(previously CR6) Special resolutions, such as Amendment of Constitution:   </a:t>
            </a:r>
            <a:r>
              <a:rPr lang="en-ZA" sz="2000" b="1" dirty="0" smtClean="0">
                <a:hlinkClick r:id="rId5"/>
              </a:rPr>
              <a:t>Co-op6@cipc.co.za</a:t>
            </a:r>
            <a:endParaRPr lang="en-ZA" sz="2000" b="1" dirty="0" smtClean="0"/>
          </a:p>
          <a:p>
            <a:pPr algn="just"/>
            <a:endParaRPr lang="en-ZA" sz="2000" dirty="0" smtClean="0">
              <a:solidFill>
                <a:srgbClr val="008080"/>
              </a:solidFill>
            </a:endParaRPr>
          </a:p>
          <a:p>
            <a:pPr marL="0" indent="0" algn="just">
              <a:buNone/>
            </a:pPr>
            <a:r>
              <a:rPr lang="en-ZA" sz="2000" b="1" dirty="0" smtClean="0">
                <a:solidFill>
                  <a:srgbClr val="008080"/>
                </a:solidFill>
              </a:rPr>
              <a:t>Co-op 3 </a:t>
            </a:r>
            <a:r>
              <a:rPr lang="en-ZA" sz="2000" dirty="0" smtClean="0">
                <a:solidFill>
                  <a:schemeClr val="tx1">
                    <a:lumMod val="75000"/>
                    <a:lumOff val="25000"/>
                  </a:schemeClr>
                </a:solidFill>
              </a:rPr>
              <a:t>(previously CR3) </a:t>
            </a:r>
            <a:r>
              <a:rPr lang="en-ZA" sz="2000" b="1" dirty="0" smtClean="0">
                <a:solidFill>
                  <a:srgbClr val="008080"/>
                </a:solidFill>
              </a:rPr>
              <a:t>&amp;</a:t>
            </a:r>
            <a:r>
              <a:rPr lang="en-ZA" sz="2000" b="1" dirty="0" smtClean="0">
                <a:solidFill>
                  <a:schemeClr val="tx1">
                    <a:lumMod val="75000"/>
                    <a:lumOff val="25000"/>
                  </a:schemeClr>
                </a:solidFill>
              </a:rPr>
              <a:t> </a:t>
            </a:r>
            <a:r>
              <a:rPr lang="en-ZA" sz="2000" b="1" dirty="0" smtClean="0">
                <a:solidFill>
                  <a:srgbClr val="008080"/>
                </a:solidFill>
              </a:rPr>
              <a:t>Co-op 4</a:t>
            </a:r>
            <a:r>
              <a:rPr lang="en-ZA" sz="2000" b="1" dirty="0" smtClean="0">
                <a:solidFill>
                  <a:schemeClr val="tx1">
                    <a:lumMod val="75000"/>
                    <a:lumOff val="25000"/>
                  </a:schemeClr>
                </a:solidFill>
              </a:rPr>
              <a:t> </a:t>
            </a:r>
            <a:r>
              <a:rPr lang="en-ZA" sz="2000" dirty="0" smtClean="0">
                <a:solidFill>
                  <a:schemeClr val="tx1">
                    <a:lumMod val="75000"/>
                    <a:lumOff val="25000"/>
                  </a:schemeClr>
                </a:solidFill>
              </a:rPr>
              <a:t>(previously CR4) Change Business address &amp; Appointment or Change of Auditor / Independent Reviewer: </a:t>
            </a:r>
            <a:r>
              <a:rPr lang="en-ZA" sz="2000" b="1" dirty="0" smtClean="0">
                <a:solidFill>
                  <a:srgbClr val="0078FF"/>
                </a:solidFill>
                <a:hlinkClick r:id="rId6"/>
              </a:rPr>
              <a:t>Co-op3an4@cipc.co.za</a:t>
            </a:r>
            <a:r>
              <a:rPr lang="en-ZA" sz="2000" b="1" dirty="0" smtClean="0">
                <a:solidFill>
                  <a:srgbClr val="0078FF"/>
                </a:solidFill>
              </a:rPr>
              <a:t> </a:t>
            </a:r>
            <a:endParaRPr lang="en-ZA" sz="2000" b="1" dirty="0">
              <a:solidFill>
                <a:srgbClr val="0078FF"/>
              </a:solidFill>
            </a:endParaRPr>
          </a:p>
          <a:p>
            <a:pPr marL="0" indent="0" algn="just">
              <a:buNone/>
            </a:pPr>
            <a:endParaRPr lang="en-ZA" sz="2400" b="1" dirty="0">
              <a:solidFill>
                <a:schemeClr val="tx1">
                  <a:lumMod val="75000"/>
                  <a:lumOff val="25000"/>
                </a:schemeClr>
              </a:solidFill>
            </a:endParaRPr>
          </a:p>
          <a:p>
            <a:pPr marL="0" indent="0" algn="just">
              <a:buNone/>
            </a:pPr>
            <a:r>
              <a:rPr lang="en-ZA" sz="2000" dirty="0">
                <a:solidFill>
                  <a:schemeClr val="tx1">
                    <a:lumMod val="75000"/>
                    <a:lumOff val="25000"/>
                  </a:schemeClr>
                </a:solidFill>
              </a:rPr>
              <a:t>Applications not mentioned </a:t>
            </a:r>
            <a:r>
              <a:rPr lang="en-ZA" sz="2000" dirty="0" smtClean="0">
                <a:solidFill>
                  <a:schemeClr val="tx1">
                    <a:lumMod val="75000"/>
                    <a:lumOff val="25000"/>
                  </a:schemeClr>
                </a:solidFill>
              </a:rPr>
              <a:t>above:  </a:t>
            </a:r>
            <a:r>
              <a:rPr lang="en-ZA" sz="2000" b="1" dirty="0">
                <a:hlinkClick r:id="rId7"/>
              </a:rPr>
              <a:t>Cooperativesonline@cipc.co.za</a:t>
            </a:r>
            <a:endParaRPr lang="en-ZA" sz="2000" b="1" dirty="0"/>
          </a:p>
          <a:p>
            <a:pPr algn="just"/>
            <a:endParaRPr lang="en-ZA" sz="1800" dirty="0"/>
          </a:p>
        </p:txBody>
      </p:sp>
    </p:spTree>
    <p:extLst>
      <p:ext uri="{BB962C8B-B14F-4D97-AF65-F5344CB8AC3E}">
        <p14:creationId xmlns:p14="http://schemas.microsoft.com/office/powerpoint/2010/main" val="176927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197791"/>
            <a:ext cx="10299290" cy="770337"/>
          </a:xfrm>
        </p:spPr>
        <p:txBody>
          <a:bodyPr/>
          <a:lstStyle/>
          <a:p>
            <a:pPr algn="ctr"/>
            <a:r>
              <a:rPr lang="en-ZA" dirty="0" smtClean="0"/>
              <a:t>CIPC Notices</a:t>
            </a:r>
            <a:endParaRPr lang="en-ZA" dirty="0"/>
          </a:p>
        </p:txBody>
      </p:sp>
      <p:sp>
        <p:nvSpPr>
          <p:cNvPr id="3" name="Content Placeholder 2"/>
          <p:cNvSpPr>
            <a:spLocks noGrp="1"/>
          </p:cNvSpPr>
          <p:nvPr>
            <p:ph idx="1"/>
          </p:nvPr>
        </p:nvSpPr>
        <p:spPr>
          <a:xfrm>
            <a:off x="509834" y="2095928"/>
            <a:ext cx="9619774" cy="4433838"/>
          </a:xfrm>
        </p:spPr>
        <p:txBody>
          <a:bodyPr/>
          <a:lstStyle/>
          <a:p>
            <a:pPr marL="0" indent="0" algn="just">
              <a:lnSpc>
                <a:spcPts val="4000"/>
              </a:lnSpc>
              <a:spcBef>
                <a:spcPts val="0"/>
              </a:spcBef>
              <a:buNone/>
            </a:pPr>
            <a:r>
              <a:rPr lang="en-ZA" sz="2000" b="1" dirty="0" smtClean="0">
                <a:solidFill>
                  <a:srgbClr val="008080"/>
                </a:solidFill>
              </a:rPr>
              <a:t>Remember to regularly visit </a:t>
            </a:r>
            <a:r>
              <a:rPr lang="en-ZA" sz="2000" b="1" dirty="0">
                <a:solidFill>
                  <a:srgbClr val="008080"/>
                </a:solidFill>
              </a:rPr>
              <a:t>the CIPC website </a:t>
            </a:r>
            <a:r>
              <a:rPr lang="en-ZA" sz="2000" b="1" dirty="0" smtClean="0">
                <a:solidFill>
                  <a:srgbClr val="008080"/>
                </a:solidFill>
              </a:rPr>
              <a:t>to </a:t>
            </a:r>
            <a:r>
              <a:rPr lang="en-ZA" sz="2000" b="1" dirty="0">
                <a:solidFill>
                  <a:srgbClr val="008080"/>
                </a:solidFill>
              </a:rPr>
              <a:t>view </a:t>
            </a:r>
            <a:r>
              <a:rPr lang="en-ZA" sz="2000" b="1" dirty="0" smtClean="0">
                <a:solidFill>
                  <a:srgbClr val="008080"/>
                </a:solidFill>
              </a:rPr>
              <a:t>Notices</a:t>
            </a:r>
            <a:r>
              <a:rPr lang="en-ZA" sz="2000" dirty="0" smtClean="0">
                <a:solidFill>
                  <a:schemeClr val="tx1">
                    <a:lumMod val="75000"/>
                    <a:lumOff val="25000"/>
                  </a:schemeClr>
                </a:solidFill>
              </a:rPr>
              <a:t> </a:t>
            </a:r>
            <a:r>
              <a:rPr lang="en-ZA" sz="2000" dirty="0">
                <a:solidFill>
                  <a:schemeClr val="tx1">
                    <a:lumMod val="75000"/>
                    <a:lumOff val="25000"/>
                  </a:schemeClr>
                </a:solidFill>
              </a:rPr>
              <a:t>with new developments and requirements, such </a:t>
            </a:r>
            <a:r>
              <a:rPr lang="en-ZA" sz="2000" dirty="0" smtClean="0">
                <a:solidFill>
                  <a:schemeClr val="tx1">
                    <a:lumMod val="75000"/>
                    <a:lumOff val="25000"/>
                  </a:schemeClr>
                </a:solidFill>
              </a:rPr>
              <a:t>as the implementation date for payment of co-operative annual fees.</a:t>
            </a:r>
          </a:p>
          <a:p>
            <a:pPr marL="0" indent="0" algn="just">
              <a:buNone/>
            </a:pPr>
            <a:endParaRPr lang="en-ZA" sz="2800" dirty="0">
              <a:solidFill>
                <a:schemeClr val="tx1">
                  <a:lumMod val="75000"/>
                  <a:lumOff val="25000"/>
                </a:schemeClr>
              </a:solidFill>
            </a:endParaRPr>
          </a:p>
          <a:p>
            <a:endParaRPr lang="en-ZA" dirty="0"/>
          </a:p>
        </p:txBody>
      </p:sp>
    </p:spTree>
    <p:extLst>
      <p:ext uri="{BB962C8B-B14F-4D97-AF65-F5344CB8AC3E}">
        <p14:creationId xmlns:p14="http://schemas.microsoft.com/office/powerpoint/2010/main" val="3192442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BD6C8-A4D0-5C4F-9DA0-80D20C1F392E}"/>
              </a:ext>
            </a:extLst>
          </p:cNvPr>
          <p:cNvSpPr>
            <a:spLocks noGrp="1"/>
          </p:cNvSpPr>
          <p:nvPr>
            <p:ph type="title"/>
          </p:nvPr>
        </p:nvSpPr>
        <p:spPr>
          <a:xfrm>
            <a:off x="205484" y="1335640"/>
            <a:ext cx="5609690" cy="4911048"/>
          </a:xfrm>
        </p:spPr>
        <p:txBody>
          <a:bodyPr>
            <a:noAutofit/>
          </a:bodyPr>
          <a:lstStyle/>
          <a:p>
            <a:r>
              <a:rPr lang="en-US" b="1" dirty="0">
                <a:gradFill flip="none" rotWithShape="1">
                  <a:gsLst>
                    <a:gs pos="0">
                      <a:srgbClr val="99C78F"/>
                    </a:gs>
                    <a:gs pos="100000">
                      <a:srgbClr val="007882"/>
                    </a:gs>
                  </a:gsLst>
                  <a:lin ang="0" scaled="1"/>
                  <a:tileRect/>
                </a:gradFill>
              </a:rPr>
              <a:t>	</a:t>
            </a:r>
            <a:r>
              <a:rPr lang="en-US" b="1" dirty="0" smtClean="0">
                <a:gradFill flip="none" rotWithShape="1">
                  <a:gsLst>
                    <a:gs pos="0">
                      <a:srgbClr val="99C78F"/>
                    </a:gs>
                    <a:gs pos="100000">
                      <a:srgbClr val="007882"/>
                    </a:gs>
                  </a:gsLst>
                  <a:lin ang="0" scaled="1"/>
                  <a:tileRect/>
                </a:gradFill>
              </a:rPr>
              <a:t>QUESTIONS </a:t>
            </a:r>
            <a:br>
              <a:rPr lang="en-US" b="1" dirty="0" smtClean="0">
                <a:gradFill flip="none" rotWithShape="1">
                  <a:gsLst>
                    <a:gs pos="0">
                      <a:srgbClr val="99C78F"/>
                    </a:gs>
                    <a:gs pos="100000">
                      <a:srgbClr val="007882"/>
                    </a:gs>
                  </a:gsLst>
                  <a:lin ang="0" scaled="1"/>
                  <a:tileRect/>
                </a:gradFill>
              </a:rPr>
            </a:br>
            <a:r>
              <a:rPr lang="en-US" b="1" dirty="0" smtClean="0">
                <a:gradFill flip="none" rotWithShape="1">
                  <a:gsLst>
                    <a:gs pos="0">
                      <a:srgbClr val="99C78F"/>
                    </a:gs>
                    <a:gs pos="100000">
                      <a:srgbClr val="007882"/>
                    </a:gs>
                  </a:gsLst>
                  <a:lin ang="0" scaled="1"/>
                  <a:tileRect/>
                </a:gradFill>
              </a:rPr>
              <a:t>&amp; </a:t>
            </a:r>
            <a:br>
              <a:rPr lang="en-US" b="1" dirty="0" smtClean="0">
                <a:gradFill flip="none" rotWithShape="1">
                  <a:gsLst>
                    <a:gs pos="0">
                      <a:srgbClr val="99C78F"/>
                    </a:gs>
                    <a:gs pos="100000">
                      <a:srgbClr val="007882"/>
                    </a:gs>
                  </a:gsLst>
                  <a:lin ang="0" scaled="1"/>
                  <a:tileRect/>
                </a:gradFill>
              </a:rPr>
            </a:br>
            <a:r>
              <a:rPr lang="en-US" b="1" dirty="0" smtClean="0">
                <a:gradFill flip="none" rotWithShape="1">
                  <a:gsLst>
                    <a:gs pos="0">
                      <a:srgbClr val="99C78F"/>
                    </a:gs>
                    <a:gs pos="100000">
                      <a:srgbClr val="007882"/>
                    </a:gs>
                  </a:gsLst>
                  <a:lin ang="0" scaled="1"/>
                  <a:tileRect/>
                </a:gradFill>
              </a:rPr>
              <a:t>  ANSWERS</a:t>
            </a:r>
            <a:endParaRPr lang="en-US" b="1" dirty="0">
              <a:gradFill flip="none" rotWithShape="1">
                <a:gsLst>
                  <a:gs pos="0">
                    <a:srgbClr val="99C78F"/>
                  </a:gs>
                  <a:gs pos="100000">
                    <a:srgbClr val="007882"/>
                  </a:gs>
                </a:gsLst>
                <a:lin ang="0" scaled="1"/>
                <a:tileRect/>
              </a:gradFill>
            </a:endParaRPr>
          </a:p>
        </p:txBody>
      </p:sp>
    </p:spTree>
    <p:extLst>
      <p:ext uri="{BB962C8B-B14F-4D97-AF65-F5344CB8AC3E}">
        <p14:creationId xmlns:p14="http://schemas.microsoft.com/office/powerpoint/2010/main" val="247518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075" y="197791"/>
            <a:ext cx="10247553" cy="770337"/>
          </a:xfrm>
        </p:spPr>
        <p:txBody>
          <a:bodyPr/>
          <a:lstStyle/>
          <a:p>
            <a:pPr algn="ctr"/>
            <a:r>
              <a:rPr lang="en-US" dirty="0" smtClean="0"/>
              <a:t>Purpose &amp; Format of the presentation</a:t>
            </a:r>
            <a:endParaRPr lang="en-US" dirty="0"/>
          </a:p>
        </p:txBody>
      </p:sp>
      <p:sp>
        <p:nvSpPr>
          <p:cNvPr id="4" name="Content Placeholder 3"/>
          <p:cNvSpPr>
            <a:spLocks noGrp="1"/>
          </p:cNvSpPr>
          <p:nvPr>
            <p:ph idx="1"/>
          </p:nvPr>
        </p:nvSpPr>
        <p:spPr>
          <a:xfrm>
            <a:off x="0" y="1109609"/>
            <a:ext cx="10688638" cy="6227361"/>
          </a:xfrm>
          <a:solidFill>
            <a:srgbClr val="F0F5E7"/>
          </a:solidFill>
        </p:spPr>
        <p:txBody>
          <a:bodyPr>
            <a:noAutofit/>
          </a:bodyPr>
          <a:lstStyle/>
          <a:p>
            <a:pPr marL="0" indent="0" algn="ctr">
              <a:lnSpc>
                <a:spcPts val="3200"/>
              </a:lnSpc>
              <a:spcBef>
                <a:spcPts val="0"/>
              </a:spcBef>
              <a:buNone/>
            </a:pPr>
            <a:endParaRPr lang="en-ZA" sz="1800" dirty="0">
              <a:solidFill>
                <a:schemeClr val="tx1">
                  <a:lumMod val="75000"/>
                  <a:lumOff val="25000"/>
                </a:schemeClr>
              </a:solidFill>
            </a:endParaRPr>
          </a:p>
          <a:p>
            <a:pPr marL="0" indent="0" algn="ctr">
              <a:lnSpc>
                <a:spcPts val="3200"/>
              </a:lnSpc>
              <a:spcBef>
                <a:spcPts val="0"/>
              </a:spcBef>
              <a:buNone/>
            </a:pPr>
            <a:endParaRPr lang="en-ZA" sz="1800" dirty="0" smtClean="0">
              <a:solidFill>
                <a:schemeClr val="tx1">
                  <a:lumMod val="75000"/>
                  <a:lumOff val="25000"/>
                </a:schemeClr>
              </a:solidFill>
            </a:endParaRPr>
          </a:p>
          <a:p>
            <a:pPr marL="0" indent="0" algn="ctr">
              <a:lnSpc>
                <a:spcPts val="3200"/>
              </a:lnSpc>
              <a:spcBef>
                <a:spcPts val="0"/>
              </a:spcBef>
              <a:buNone/>
            </a:pPr>
            <a:r>
              <a:rPr lang="en-ZA" sz="2000" dirty="0" smtClean="0">
                <a:solidFill>
                  <a:schemeClr val="tx1">
                    <a:lumMod val="75000"/>
                    <a:lumOff val="25000"/>
                  </a:schemeClr>
                </a:solidFill>
              </a:rPr>
              <a:t>The purpose of this presentation is to provide basic information on matters </a:t>
            </a:r>
          </a:p>
          <a:p>
            <a:pPr marL="0" indent="0" algn="ctr">
              <a:lnSpc>
                <a:spcPts val="3200"/>
              </a:lnSpc>
              <a:spcBef>
                <a:spcPts val="0"/>
              </a:spcBef>
              <a:buNone/>
            </a:pPr>
            <a:r>
              <a:rPr lang="en-ZA" sz="2000" dirty="0" smtClean="0">
                <a:solidFill>
                  <a:schemeClr val="tx1">
                    <a:lumMod val="75000"/>
                    <a:lumOff val="25000"/>
                  </a:schemeClr>
                </a:solidFill>
              </a:rPr>
              <a:t>that are related to CIPC processes and functions</a:t>
            </a:r>
            <a:r>
              <a:rPr lang="en-ZA" sz="2000" dirty="0">
                <a:solidFill>
                  <a:schemeClr val="tx1">
                    <a:lumMod val="75000"/>
                    <a:lumOff val="25000"/>
                  </a:schemeClr>
                </a:solidFill>
              </a:rPr>
              <a:t>. </a:t>
            </a:r>
            <a:r>
              <a:rPr lang="en-ZA" sz="2000" dirty="0" smtClean="0">
                <a:solidFill>
                  <a:schemeClr val="tx1">
                    <a:lumMod val="75000"/>
                    <a:lumOff val="25000"/>
                  </a:schemeClr>
                </a:solidFill>
              </a:rPr>
              <a:t> </a:t>
            </a:r>
          </a:p>
          <a:p>
            <a:pPr marL="0" indent="0" algn="ctr">
              <a:lnSpc>
                <a:spcPts val="3200"/>
              </a:lnSpc>
              <a:spcBef>
                <a:spcPts val="0"/>
              </a:spcBef>
              <a:buNone/>
            </a:pPr>
            <a:endParaRPr lang="en-ZA" sz="2000" dirty="0" smtClean="0">
              <a:solidFill>
                <a:schemeClr val="tx1">
                  <a:lumMod val="75000"/>
                  <a:lumOff val="25000"/>
                </a:schemeClr>
              </a:solidFill>
            </a:endParaRPr>
          </a:p>
          <a:p>
            <a:pPr marL="0" indent="0" algn="ctr">
              <a:lnSpc>
                <a:spcPts val="3200"/>
              </a:lnSpc>
              <a:spcBef>
                <a:spcPts val="0"/>
              </a:spcBef>
              <a:buNone/>
            </a:pPr>
            <a:endParaRPr lang="en-ZA" sz="2000" dirty="0">
              <a:solidFill>
                <a:schemeClr val="tx1">
                  <a:lumMod val="75000"/>
                  <a:lumOff val="25000"/>
                </a:schemeClr>
              </a:solidFill>
            </a:endParaRPr>
          </a:p>
          <a:p>
            <a:pPr marL="0" indent="0" algn="ctr">
              <a:lnSpc>
                <a:spcPts val="3200"/>
              </a:lnSpc>
              <a:spcBef>
                <a:spcPts val="0"/>
              </a:spcBef>
              <a:buNone/>
            </a:pPr>
            <a:r>
              <a:rPr lang="en-ZA" sz="2000" dirty="0" smtClean="0">
                <a:solidFill>
                  <a:schemeClr val="tx1">
                    <a:lumMod val="75000"/>
                    <a:lumOff val="25000"/>
                  </a:schemeClr>
                </a:solidFill>
              </a:rPr>
              <a:t>This presentation will focus on:</a:t>
            </a:r>
          </a:p>
          <a:p>
            <a:pPr algn="ctr">
              <a:lnSpc>
                <a:spcPts val="3200"/>
              </a:lnSpc>
              <a:spcBef>
                <a:spcPts val="0"/>
              </a:spcBef>
            </a:pPr>
            <a:r>
              <a:rPr lang="en-ZA" sz="2000" dirty="0" smtClean="0">
                <a:solidFill>
                  <a:schemeClr val="tx1">
                    <a:lumMod val="75000"/>
                    <a:lumOff val="25000"/>
                  </a:schemeClr>
                </a:solidFill>
              </a:rPr>
              <a:t>Payment of Annual Fees</a:t>
            </a:r>
          </a:p>
          <a:p>
            <a:pPr algn="ctr">
              <a:lnSpc>
                <a:spcPts val="3200"/>
              </a:lnSpc>
              <a:spcBef>
                <a:spcPts val="0"/>
              </a:spcBef>
            </a:pPr>
            <a:r>
              <a:rPr lang="en-ZA" sz="2000" dirty="0" smtClean="0">
                <a:solidFill>
                  <a:schemeClr val="tx1">
                    <a:lumMod val="75000"/>
                    <a:lumOff val="25000"/>
                  </a:schemeClr>
                </a:solidFill>
              </a:rPr>
              <a:t>Filing of Annual Returns Requirements (Annual Co-operative Submission) </a:t>
            </a:r>
          </a:p>
          <a:p>
            <a:pPr algn="ctr">
              <a:lnSpc>
                <a:spcPts val="3200"/>
              </a:lnSpc>
              <a:spcBef>
                <a:spcPts val="0"/>
              </a:spcBef>
            </a:pPr>
            <a:r>
              <a:rPr lang="en-ZA" sz="2000" dirty="0" err="1" smtClean="0">
                <a:solidFill>
                  <a:schemeClr val="tx1">
                    <a:lumMod val="75000"/>
                    <a:lumOff val="25000"/>
                  </a:schemeClr>
                </a:solidFill>
              </a:rPr>
              <a:t>iXBRL</a:t>
            </a:r>
            <a:endParaRPr lang="en-ZA" sz="2000" dirty="0" smtClean="0">
              <a:solidFill>
                <a:schemeClr val="tx1">
                  <a:lumMod val="75000"/>
                  <a:lumOff val="25000"/>
                </a:schemeClr>
              </a:solidFill>
            </a:endParaRPr>
          </a:p>
        </p:txBody>
      </p:sp>
    </p:spTree>
    <p:extLst>
      <p:ext uri="{BB962C8B-B14F-4D97-AF65-F5344CB8AC3E}">
        <p14:creationId xmlns:p14="http://schemas.microsoft.com/office/powerpoint/2010/main" val="1457023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92468"/>
            <a:ext cx="10165726" cy="647272"/>
          </a:xfrm>
        </p:spPr>
        <p:txBody>
          <a:bodyPr>
            <a:normAutofit fontScale="90000"/>
          </a:bodyPr>
          <a:lstStyle/>
          <a:p>
            <a:pPr algn="ctr"/>
            <a:r>
              <a:rPr lang="en-ZA" dirty="0" smtClean="0"/>
              <a:t/>
            </a:r>
            <a:br>
              <a:rPr lang="en-ZA" dirty="0" smtClean="0"/>
            </a:br>
            <a:r>
              <a:rPr lang="en-ZA" dirty="0" smtClean="0"/>
              <a:t>introduction to Learn-</a:t>
            </a:r>
            <a:r>
              <a:rPr lang="en-ZA" cap="none" dirty="0" smtClean="0"/>
              <a:t>i-</a:t>
            </a:r>
            <a:r>
              <a:rPr lang="en-ZA" dirty="0" smtClean="0"/>
              <a:t>biz &amp; </a:t>
            </a:r>
            <a:br>
              <a:rPr lang="en-ZA" dirty="0" smtClean="0"/>
            </a:br>
            <a:r>
              <a:rPr lang="en-ZA" dirty="0" smtClean="0"/>
              <a:t>BULK EDUCATION EMAILS</a:t>
            </a:r>
            <a:endParaRPr lang="en-ZA" dirty="0"/>
          </a:p>
        </p:txBody>
      </p:sp>
      <p:sp>
        <p:nvSpPr>
          <p:cNvPr id="3" name="Content Placeholder 2"/>
          <p:cNvSpPr>
            <a:spLocks noGrp="1"/>
          </p:cNvSpPr>
          <p:nvPr>
            <p:ph idx="1"/>
          </p:nvPr>
        </p:nvSpPr>
        <p:spPr>
          <a:xfrm>
            <a:off x="441789" y="1214708"/>
            <a:ext cx="9712418" cy="6463514"/>
          </a:xfrm>
        </p:spPr>
        <p:txBody>
          <a:bodyPr>
            <a:normAutofit/>
          </a:bodyPr>
          <a:lstStyle/>
          <a:p>
            <a:pPr marL="0" indent="0" algn="just">
              <a:lnSpc>
                <a:spcPts val="2500"/>
              </a:lnSpc>
              <a:spcBef>
                <a:spcPts val="0"/>
              </a:spcBef>
              <a:buNone/>
            </a:pPr>
            <a:r>
              <a:rPr lang="en-ZA" sz="2000" b="1" dirty="0" smtClean="0">
                <a:solidFill>
                  <a:srgbClr val="008080"/>
                </a:solidFill>
              </a:rPr>
              <a:t>Learn-i-Biz</a:t>
            </a:r>
          </a:p>
          <a:p>
            <a:pPr algn="just">
              <a:lnSpc>
                <a:spcPts val="2500"/>
              </a:lnSpc>
              <a:spcBef>
                <a:spcPts val="0"/>
              </a:spcBef>
            </a:pPr>
            <a:r>
              <a:rPr lang="en-ZA" sz="2000" dirty="0" smtClean="0">
                <a:solidFill>
                  <a:schemeClr val="tx1">
                    <a:lumMod val="65000"/>
                    <a:lumOff val="35000"/>
                  </a:schemeClr>
                </a:solidFill>
              </a:rPr>
              <a:t>The </a:t>
            </a:r>
            <a:r>
              <a:rPr lang="en-ZA" sz="2000" dirty="0">
                <a:solidFill>
                  <a:schemeClr val="tx1">
                    <a:lumMod val="65000"/>
                    <a:lumOff val="35000"/>
                  </a:schemeClr>
                </a:solidFill>
              </a:rPr>
              <a:t>CIPC </a:t>
            </a:r>
            <a:r>
              <a:rPr lang="en-ZA" sz="2000" dirty="0" smtClean="0">
                <a:solidFill>
                  <a:schemeClr val="tx1">
                    <a:lumMod val="65000"/>
                    <a:lumOff val="35000"/>
                  </a:schemeClr>
                </a:solidFill>
              </a:rPr>
              <a:t>has launched the </a:t>
            </a:r>
            <a:r>
              <a:rPr lang="en-ZA" sz="2000" dirty="0">
                <a:solidFill>
                  <a:schemeClr val="tx1">
                    <a:lumMod val="65000"/>
                    <a:lumOff val="35000"/>
                  </a:schemeClr>
                </a:solidFill>
              </a:rPr>
              <a:t>Learn-i-Biz </a:t>
            </a:r>
            <a:r>
              <a:rPr lang="en-ZA" sz="2000" dirty="0" smtClean="0">
                <a:solidFill>
                  <a:schemeClr val="tx1">
                    <a:lumMod val="65000"/>
                    <a:lumOff val="35000"/>
                  </a:schemeClr>
                </a:solidFill>
              </a:rPr>
              <a:t>Programme. </a:t>
            </a:r>
            <a:r>
              <a:rPr lang="en-ZA" sz="2000" dirty="0">
                <a:solidFill>
                  <a:schemeClr val="tx1">
                    <a:lumMod val="65000"/>
                    <a:lumOff val="35000"/>
                  </a:schemeClr>
                </a:solidFill>
              </a:rPr>
              <a:t>It is </a:t>
            </a:r>
            <a:r>
              <a:rPr lang="en-ZA" sz="2000" dirty="0" smtClean="0">
                <a:solidFill>
                  <a:schemeClr val="tx1">
                    <a:lumMod val="65000"/>
                    <a:lumOff val="35000"/>
                  </a:schemeClr>
                </a:solidFill>
              </a:rPr>
              <a:t>a short </a:t>
            </a:r>
            <a:r>
              <a:rPr lang="en-ZA" sz="2000" dirty="0">
                <a:solidFill>
                  <a:schemeClr val="tx1">
                    <a:lumMod val="65000"/>
                    <a:lumOff val="35000"/>
                  </a:schemeClr>
                </a:solidFill>
              </a:rPr>
              <a:t>educational </a:t>
            </a:r>
            <a:r>
              <a:rPr lang="en-ZA" sz="2000" dirty="0" smtClean="0">
                <a:solidFill>
                  <a:schemeClr val="tx1">
                    <a:lumMod val="65000"/>
                    <a:lumOff val="35000"/>
                  </a:schemeClr>
                </a:solidFill>
              </a:rPr>
              <a:t>course aimed at assisting </a:t>
            </a:r>
            <a:r>
              <a:rPr lang="en-ZA" sz="2000" dirty="0">
                <a:solidFill>
                  <a:schemeClr val="tx1">
                    <a:lumMod val="65000"/>
                    <a:lumOff val="35000"/>
                  </a:schemeClr>
                </a:solidFill>
              </a:rPr>
              <a:t>new and existing SMME company directors to gain knowledge of their duties and responsibilities as directors, </a:t>
            </a:r>
            <a:r>
              <a:rPr lang="en-ZA" sz="2000" dirty="0" smtClean="0">
                <a:solidFill>
                  <a:schemeClr val="tx1">
                    <a:lumMod val="65000"/>
                    <a:lumOff val="35000"/>
                  </a:schemeClr>
                </a:solidFill>
              </a:rPr>
              <a:t>and </a:t>
            </a:r>
            <a:r>
              <a:rPr lang="en-ZA" sz="2000" dirty="0">
                <a:solidFill>
                  <a:schemeClr val="tx1">
                    <a:lumMod val="65000"/>
                    <a:lumOff val="35000"/>
                  </a:schemeClr>
                </a:solidFill>
              </a:rPr>
              <a:t>ensure compliance to governance requirements.</a:t>
            </a:r>
          </a:p>
          <a:p>
            <a:pPr algn="just">
              <a:lnSpc>
                <a:spcPts val="2500"/>
              </a:lnSpc>
              <a:spcBef>
                <a:spcPts val="0"/>
              </a:spcBef>
            </a:pPr>
            <a:r>
              <a:rPr lang="en-ZA" sz="2000" dirty="0">
                <a:solidFill>
                  <a:schemeClr val="tx1">
                    <a:lumMod val="65000"/>
                    <a:lumOff val="35000"/>
                  </a:schemeClr>
                </a:solidFill>
              </a:rPr>
              <a:t>The programme is free of charge and anyone who is interested can register on the CIPC website to join the short course. </a:t>
            </a:r>
            <a:r>
              <a:rPr lang="en-ZA" sz="2000" dirty="0" smtClean="0">
                <a:solidFill>
                  <a:schemeClr val="tx1">
                    <a:lumMod val="65000"/>
                    <a:lumOff val="35000"/>
                  </a:schemeClr>
                </a:solidFill>
              </a:rPr>
              <a:t>One can follow the course in your </a:t>
            </a:r>
            <a:r>
              <a:rPr lang="en-ZA" sz="2000" dirty="0">
                <a:solidFill>
                  <a:schemeClr val="tx1">
                    <a:lumMod val="65000"/>
                    <a:lumOff val="35000"/>
                  </a:schemeClr>
                </a:solidFill>
              </a:rPr>
              <a:t>own </a:t>
            </a:r>
            <a:r>
              <a:rPr lang="en-ZA" sz="2000" dirty="0" smtClean="0">
                <a:solidFill>
                  <a:schemeClr val="tx1">
                    <a:lumMod val="65000"/>
                    <a:lumOff val="35000"/>
                  </a:schemeClr>
                </a:solidFill>
              </a:rPr>
              <a:t>time and at your </a:t>
            </a:r>
            <a:r>
              <a:rPr lang="en-ZA" sz="2000" dirty="0">
                <a:solidFill>
                  <a:schemeClr val="tx1">
                    <a:lumMod val="65000"/>
                    <a:lumOff val="35000"/>
                  </a:schemeClr>
                </a:solidFill>
              </a:rPr>
              <a:t>own </a:t>
            </a:r>
            <a:r>
              <a:rPr lang="en-ZA" sz="2000" dirty="0" smtClean="0">
                <a:solidFill>
                  <a:schemeClr val="tx1">
                    <a:lumMod val="65000"/>
                    <a:lumOff val="35000"/>
                  </a:schemeClr>
                </a:solidFill>
              </a:rPr>
              <a:t>pace.</a:t>
            </a:r>
            <a:endParaRPr lang="en-ZA" sz="2000" dirty="0">
              <a:solidFill>
                <a:schemeClr val="tx1">
                  <a:lumMod val="65000"/>
                  <a:lumOff val="35000"/>
                </a:schemeClr>
              </a:solidFill>
            </a:endParaRPr>
          </a:p>
          <a:p>
            <a:pPr algn="just">
              <a:lnSpc>
                <a:spcPts val="2500"/>
              </a:lnSpc>
              <a:spcBef>
                <a:spcPts val="0"/>
              </a:spcBef>
            </a:pPr>
            <a:r>
              <a:rPr lang="en-ZA" sz="2000" dirty="0">
                <a:solidFill>
                  <a:schemeClr val="tx1">
                    <a:lumMod val="65000"/>
                    <a:lumOff val="35000"/>
                  </a:schemeClr>
                </a:solidFill>
              </a:rPr>
              <a:t>Persons that attended the course can obtain a </a:t>
            </a:r>
            <a:r>
              <a:rPr lang="en-ZA" sz="2000" dirty="0" smtClean="0">
                <a:solidFill>
                  <a:schemeClr val="tx1">
                    <a:lumMod val="65000"/>
                    <a:lumOff val="35000"/>
                  </a:schemeClr>
                </a:solidFill>
              </a:rPr>
              <a:t>certificate </a:t>
            </a:r>
            <a:r>
              <a:rPr lang="en-ZA" sz="2000" dirty="0">
                <a:solidFill>
                  <a:schemeClr val="tx1">
                    <a:lumMod val="65000"/>
                    <a:lumOff val="35000"/>
                  </a:schemeClr>
                </a:solidFill>
              </a:rPr>
              <a:t>of attendance after completing the course</a:t>
            </a:r>
            <a:r>
              <a:rPr lang="en-ZA" sz="2000" dirty="0" smtClean="0">
                <a:solidFill>
                  <a:schemeClr val="tx1">
                    <a:lumMod val="65000"/>
                    <a:lumOff val="35000"/>
                  </a:schemeClr>
                </a:solidFill>
              </a:rPr>
              <a:t>. Please note it is not an accredited course.</a:t>
            </a:r>
          </a:p>
          <a:p>
            <a:pPr algn="just">
              <a:lnSpc>
                <a:spcPts val="2500"/>
              </a:lnSpc>
              <a:spcBef>
                <a:spcPts val="0"/>
              </a:spcBef>
            </a:pPr>
            <a:r>
              <a:rPr lang="en-ZA" sz="2000" dirty="0" smtClean="0">
                <a:solidFill>
                  <a:schemeClr val="tx1">
                    <a:lumMod val="65000"/>
                    <a:lumOff val="35000"/>
                  </a:schemeClr>
                </a:solidFill>
              </a:rPr>
              <a:t>Enquiries </a:t>
            </a:r>
            <a:r>
              <a:rPr lang="en-ZA" sz="2000" dirty="0">
                <a:solidFill>
                  <a:schemeClr val="tx1">
                    <a:lumMod val="65000"/>
                    <a:lumOff val="35000"/>
                  </a:schemeClr>
                </a:solidFill>
              </a:rPr>
              <a:t>can be sent to </a:t>
            </a:r>
            <a:r>
              <a:rPr lang="en-ZA" sz="2000" dirty="0">
                <a:solidFill>
                  <a:schemeClr val="tx1">
                    <a:lumMod val="65000"/>
                    <a:lumOff val="35000"/>
                  </a:schemeClr>
                </a:solidFill>
                <a:hlinkClick r:id="rId2"/>
              </a:rPr>
              <a:t>elearning@cipc.co.za</a:t>
            </a:r>
            <a:r>
              <a:rPr lang="en-ZA" sz="2000" dirty="0">
                <a:solidFill>
                  <a:schemeClr val="tx1">
                    <a:lumMod val="65000"/>
                    <a:lumOff val="35000"/>
                  </a:schemeClr>
                </a:solidFill>
              </a:rPr>
              <a:t> or phone the CIPC Call Centre</a:t>
            </a:r>
            <a:r>
              <a:rPr lang="en-ZA" sz="2000" dirty="0" smtClean="0">
                <a:solidFill>
                  <a:schemeClr val="tx1">
                    <a:lumMod val="65000"/>
                    <a:lumOff val="35000"/>
                  </a:schemeClr>
                </a:solidFill>
              </a:rPr>
              <a:t>.</a:t>
            </a:r>
          </a:p>
          <a:p>
            <a:pPr marL="0" indent="0" algn="just">
              <a:lnSpc>
                <a:spcPts val="2500"/>
              </a:lnSpc>
              <a:spcBef>
                <a:spcPts val="0"/>
              </a:spcBef>
              <a:buNone/>
            </a:pPr>
            <a:endParaRPr lang="en-ZA" sz="2000" dirty="0" smtClean="0">
              <a:solidFill>
                <a:schemeClr val="tx1">
                  <a:lumMod val="65000"/>
                  <a:lumOff val="35000"/>
                </a:schemeClr>
              </a:solidFill>
            </a:endParaRPr>
          </a:p>
          <a:p>
            <a:pPr marL="0" indent="0" algn="just">
              <a:lnSpc>
                <a:spcPts val="2500"/>
              </a:lnSpc>
              <a:spcBef>
                <a:spcPts val="0"/>
              </a:spcBef>
              <a:buNone/>
            </a:pPr>
            <a:endParaRPr lang="en-ZA" sz="2000" dirty="0" smtClean="0">
              <a:solidFill>
                <a:schemeClr val="tx1">
                  <a:lumMod val="65000"/>
                  <a:lumOff val="35000"/>
                </a:schemeClr>
              </a:solidFill>
            </a:endParaRPr>
          </a:p>
          <a:p>
            <a:pPr marL="0" indent="0" algn="just">
              <a:lnSpc>
                <a:spcPts val="2500"/>
              </a:lnSpc>
              <a:spcBef>
                <a:spcPts val="0"/>
              </a:spcBef>
              <a:buNone/>
            </a:pPr>
            <a:r>
              <a:rPr lang="en-ZA" sz="2000" b="1" smtClean="0">
                <a:solidFill>
                  <a:srgbClr val="008080"/>
                </a:solidFill>
              </a:rPr>
              <a:t>Education </a:t>
            </a:r>
            <a:r>
              <a:rPr lang="en-ZA" sz="2000" b="1" smtClean="0">
                <a:solidFill>
                  <a:srgbClr val="008080"/>
                </a:solidFill>
              </a:rPr>
              <a:t>Emails</a:t>
            </a:r>
            <a:endParaRPr lang="en-ZA" sz="2000" b="1" dirty="0" smtClean="0">
              <a:solidFill>
                <a:srgbClr val="008080"/>
              </a:solidFill>
            </a:endParaRPr>
          </a:p>
          <a:p>
            <a:pPr marL="0" indent="0" algn="just">
              <a:lnSpc>
                <a:spcPts val="2500"/>
              </a:lnSpc>
              <a:spcBef>
                <a:spcPts val="0"/>
              </a:spcBef>
              <a:buNone/>
            </a:pPr>
            <a:r>
              <a:rPr lang="en-ZA" sz="2000" dirty="0" smtClean="0">
                <a:solidFill>
                  <a:schemeClr val="tx1">
                    <a:lumMod val="65000"/>
                    <a:lumOff val="35000"/>
                  </a:schemeClr>
                </a:solidFill>
              </a:rPr>
              <a:t>The Corporate Education unit is planning to launch the use of emails to inform customers about matters such as new developments at CIPC and webinars we will host.  To subscribe to the service, please send your Name &amp; Surname, email address, business name and registration number if applicable, Province and Town/City to </a:t>
            </a:r>
            <a:r>
              <a:rPr lang="en-ZA" sz="2000" dirty="0" smtClean="0">
                <a:solidFill>
                  <a:schemeClr val="tx1">
                    <a:lumMod val="65000"/>
                    <a:lumOff val="35000"/>
                  </a:schemeClr>
                </a:solidFill>
                <a:hlinkClick r:id="rId2"/>
              </a:rPr>
              <a:t>elearning@cipc.co.za</a:t>
            </a:r>
            <a:r>
              <a:rPr lang="en-ZA" sz="2000" dirty="0" smtClean="0">
                <a:solidFill>
                  <a:schemeClr val="tx1">
                    <a:lumMod val="65000"/>
                    <a:lumOff val="35000"/>
                  </a:schemeClr>
                </a:solidFill>
              </a:rPr>
              <a:t> </a:t>
            </a:r>
            <a:endParaRPr lang="en-ZA" sz="2000" dirty="0">
              <a:solidFill>
                <a:schemeClr val="tx1">
                  <a:lumMod val="65000"/>
                  <a:lumOff val="35000"/>
                </a:schemeClr>
              </a:solidFill>
            </a:endParaRPr>
          </a:p>
          <a:p>
            <a:pPr algn="just">
              <a:lnSpc>
                <a:spcPts val="2700"/>
              </a:lnSpc>
              <a:spcBef>
                <a:spcPts val="0"/>
              </a:spcBef>
            </a:pPr>
            <a:endParaRPr lang="en-ZA" sz="3200" dirty="0" smtClean="0">
              <a:solidFill>
                <a:schemeClr val="tx1">
                  <a:lumMod val="65000"/>
                  <a:lumOff val="35000"/>
                </a:schemeClr>
              </a:solidFill>
            </a:endParaRPr>
          </a:p>
          <a:p>
            <a:pPr algn="just">
              <a:lnSpc>
                <a:spcPts val="2700"/>
              </a:lnSpc>
              <a:spcBef>
                <a:spcPts val="0"/>
              </a:spcBef>
            </a:pPr>
            <a:endParaRPr lang="en-ZA" sz="3200" dirty="0">
              <a:solidFill>
                <a:schemeClr val="tx1">
                  <a:lumMod val="65000"/>
                  <a:lumOff val="35000"/>
                </a:schemeClr>
              </a:solidFill>
            </a:endParaRPr>
          </a:p>
          <a:p>
            <a:pPr algn="just">
              <a:lnSpc>
                <a:spcPts val="2700"/>
              </a:lnSpc>
              <a:spcBef>
                <a:spcPts val="0"/>
              </a:spcBef>
            </a:pPr>
            <a:endParaRPr lang="en-ZA" sz="3200" dirty="0"/>
          </a:p>
          <a:p>
            <a:pPr algn="just">
              <a:lnSpc>
                <a:spcPts val="2700"/>
              </a:lnSpc>
              <a:spcBef>
                <a:spcPts val="0"/>
              </a:spcBef>
            </a:pPr>
            <a:endParaRPr lang="en-ZA" sz="3200" dirty="0">
              <a:solidFill>
                <a:schemeClr val="tx1">
                  <a:lumMod val="65000"/>
                  <a:lumOff val="35000"/>
                </a:schemeClr>
              </a:solidFill>
            </a:endParaRPr>
          </a:p>
          <a:p>
            <a:pPr algn="just">
              <a:lnSpc>
                <a:spcPts val="2700"/>
              </a:lnSpc>
              <a:spcBef>
                <a:spcPts val="0"/>
              </a:spcBef>
            </a:pPr>
            <a:endParaRPr lang="en-ZA" sz="3200" b="1" dirty="0">
              <a:solidFill>
                <a:srgbClr val="008080"/>
              </a:solidFill>
            </a:endParaRPr>
          </a:p>
          <a:p>
            <a:endParaRPr lang="en-ZA" dirty="0"/>
          </a:p>
        </p:txBody>
      </p:sp>
    </p:spTree>
    <p:extLst>
      <p:ext uri="{BB962C8B-B14F-4D97-AF65-F5344CB8AC3E}">
        <p14:creationId xmlns:p14="http://schemas.microsoft.com/office/powerpoint/2010/main" val="401242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689" y="739738"/>
            <a:ext cx="5049939" cy="6585735"/>
          </a:xfrm>
        </p:spPr>
        <p:txBody>
          <a:bodyPr>
            <a:normAutofit/>
          </a:bodyPr>
          <a:lstStyle/>
          <a:p>
            <a:pPr algn="ctr">
              <a:lnSpc>
                <a:spcPts val="5000"/>
              </a:lnSpc>
            </a:pPr>
            <a:r>
              <a:rPr lang="en-ZA" sz="3000" dirty="0" smtClean="0"/>
              <a:t>ANNUAL fee payments </a:t>
            </a:r>
            <a:br>
              <a:rPr lang="en-ZA" sz="3000" dirty="0" smtClean="0"/>
            </a:br>
            <a:r>
              <a:rPr lang="en-ZA" sz="3000" dirty="0" smtClean="0"/>
              <a:t>&amp; </a:t>
            </a:r>
            <a:br>
              <a:rPr lang="en-ZA" sz="3000" dirty="0" smtClean="0"/>
            </a:br>
            <a:r>
              <a:rPr lang="en-ZA" sz="3000" dirty="0" smtClean="0"/>
              <a:t>annual SUBMISSION REQUIREMENTS</a:t>
            </a:r>
            <a:br>
              <a:rPr lang="en-ZA" sz="3000" dirty="0" smtClean="0"/>
            </a:br>
            <a:r>
              <a:rPr lang="en-ZA" sz="3000" dirty="0" smtClean="0"/>
              <a:t/>
            </a:r>
            <a:br>
              <a:rPr lang="en-ZA" sz="3000" dirty="0" smtClean="0"/>
            </a:br>
            <a:endParaRPr lang="en-ZA" sz="3000" dirty="0"/>
          </a:p>
        </p:txBody>
      </p:sp>
    </p:spTree>
    <p:extLst>
      <p:ext uri="{BB962C8B-B14F-4D97-AF65-F5344CB8AC3E}">
        <p14:creationId xmlns:p14="http://schemas.microsoft.com/office/powerpoint/2010/main" val="331032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0" y="197791"/>
            <a:ext cx="6883559" cy="770337"/>
          </a:xfrm>
        </p:spPr>
        <p:txBody>
          <a:bodyPr/>
          <a:lstStyle/>
          <a:p>
            <a:pPr algn="ctr"/>
            <a:r>
              <a:rPr lang="en-ZA" dirty="0" smtClean="0"/>
              <a:t>CATEGORIES OF CO-OPS</a:t>
            </a:r>
            <a:endParaRPr lang="en-ZA" dirty="0"/>
          </a:p>
        </p:txBody>
      </p:sp>
      <p:sp>
        <p:nvSpPr>
          <p:cNvPr id="3" name="Content Placeholder 2"/>
          <p:cNvSpPr>
            <a:spLocks noGrp="1"/>
          </p:cNvSpPr>
          <p:nvPr>
            <p:ph idx="1"/>
          </p:nvPr>
        </p:nvSpPr>
        <p:spPr>
          <a:xfrm>
            <a:off x="290363" y="1109609"/>
            <a:ext cx="10220100" cy="6719299"/>
          </a:xfrm>
        </p:spPr>
        <p:txBody>
          <a:bodyPr>
            <a:noAutofit/>
          </a:bodyPr>
          <a:lstStyle/>
          <a:p>
            <a:pPr marL="0" indent="0">
              <a:lnSpc>
                <a:spcPts val="2700"/>
              </a:lnSpc>
              <a:spcBef>
                <a:spcPts val="0"/>
              </a:spcBef>
              <a:buNone/>
            </a:pPr>
            <a:r>
              <a:rPr lang="en-ZA" sz="1800" dirty="0" smtClean="0">
                <a:solidFill>
                  <a:schemeClr val="tx1">
                    <a:lumMod val="75000"/>
                    <a:lumOff val="25000"/>
                  </a:schemeClr>
                </a:solidFill>
              </a:rPr>
              <a:t>The Act make provision for a </a:t>
            </a:r>
            <a:r>
              <a:rPr lang="en-ZA" sz="1800" b="1" dirty="0" smtClean="0">
                <a:solidFill>
                  <a:schemeClr val="tx1">
                    <a:lumMod val="75000"/>
                    <a:lumOff val="25000"/>
                  </a:schemeClr>
                </a:solidFill>
              </a:rPr>
              <a:t>Primary co-ops</a:t>
            </a:r>
            <a:r>
              <a:rPr lang="en-ZA" sz="1800" dirty="0" smtClean="0">
                <a:solidFill>
                  <a:schemeClr val="tx1">
                    <a:lumMod val="75000"/>
                    <a:lumOff val="25000"/>
                  </a:schemeClr>
                </a:solidFill>
              </a:rPr>
              <a:t> to be categorised as</a:t>
            </a:r>
            <a:r>
              <a:rPr lang="en-ZA" sz="1800" b="1" dirty="0" smtClean="0">
                <a:solidFill>
                  <a:schemeClr val="tx1">
                    <a:lumMod val="75000"/>
                    <a:lumOff val="25000"/>
                  </a:schemeClr>
                </a:solidFill>
              </a:rPr>
              <a:t> A, B or C</a:t>
            </a:r>
            <a:r>
              <a:rPr lang="en-ZA" sz="1800" dirty="0" smtClean="0">
                <a:solidFill>
                  <a:schemeClr val="tx1">
                    <a:lumMod val="75000"/>
                    <a:lumOff val="25000"/>
                  </a:schemeClr>
                </a:solidFill>
              </a:rPr>
              <a:t>.</a:t>
            </a:r>
            <a:r>
              <a:rPr lang="en-ZA" sz="1800" b="1" dirty="0" smtClean="0">
                <a:solidFill>
                  <a:schemeClr val="tx1">
                    <a:lumMod val="75000"/>
                    <a:lumOff val="25000"/>
                  </a:schemeClr>
                </a:solidFill>
              </a:rPr>
              <a:t> </a:t>
            </a:r>
            <a:r>
              <a:rPr lang="en-ZA" sz="1800" dirty="0" smtClean="0">
                <a:solidFill>
                  <a:schemeClr val="tx1">
                    <a:lumMod val="75000"/>
                    <a:lumOff val="25000"/>
                  </a:schemeClr>
                </a:solidFill>
              </a:rPr>
              <a:t>All </a:t>
            </a:r>
            <a:r>
              <a:rPr lang="en-ZA" sz="1800" b="1" dirty="0" smtClean="0">
                <a:solidFill>
                  <a:schemeClr val="tx1">
                    <a:lumMod val="75000"/>
                    <a:lumOff val="25000"/>
                  </a:schemeClr>
                </a:solidFill>
              </a:rPr>
              <a:t>Secondary &amp; Tertiary </a:t>
            </a:r>
            <a:r>
              <a:rPr lang="en-ZA" sz="1800" dirty="0" smtClean="0">
                <a:solidFill>
                  <a:schemeClr val="tx1">
                    <a:lumMod val="75000"/>
                    <a:lumOff val="25000"/>
                  </a:schemeClr>
                </a:solidFill>
              </a:rPr>
              <a:t>Co-ops, and the </a:t>
            </a:r>
            <a:r>
              <a:rPr lang="en-ZA" sz="1800" b="1" dirty="0" smtClean="0">
                <a:solidFill>
                  <a:schemeClr val="tx1">
                    <a:lumMod val="75000"/>
                    <a:lumOff val="25000"/>
                  </a:schemeClr>
                </a:solidFill>
              </a:rPr>
              <a:t>National Apex Co-op </a:t>
            </a:r>
            <a:r>
              <a:rPr lang="en-ZA" sz="1800" dirty="0" smtClean="0">
                <a:solidFill>
                  <a:schemeClr val="tx1">
                    <a:lumMod val="75000"/>
                    <a:lumOff val="25000"/>
                  </a:schemeClr>
                </a:solidFill>
              </a:rPr>
              <a:t>are Category </a:t>
            </a:r>
            <a:r>
              <a:rPr lang="en-ZA" sz="1800" b="1" dirty="0" smtClean="0">
                <a:solidFill>
                  <a:schemeClr val="tx1">
                    <a:lumMod val="75000"/>
                    <a:lumOff val="25000"/>
                  </a:schemeClr>
                </a:solidFill>
              </a:rPr>
              <a:t>C</a:t>
            </a:r>
            <a:r>
              <a:rPr lang="en-ZA" sz="1800" dirty="0" smtClean="0">
                <a:solidFill>
                  <a:schemeClr val="tx1">
                    <a:lumMod val="75000"/>
                    <a:lumOff val="25000"/>
                  </a:schemeClr>
                </a:solidFill>
              </a:rPr>
              <a:t>, but have their own Annual Fees.</a:t>
            </a:r>
          </a:p>
          <a:p>
            <a:pPr marL="0" indent="0" algn="ctr">
              <a:lnSpc>
                <a:spcPts val="2700"/>
              </a:lnSpc>
              <a:spcBef>
                <a:spcPts val="0"/>
              </a:spcBef>
              <a:buNone/>
            </a:pPr>
            <a:endParaRPr lang="en-ZA" sz="1800" b="1" u="sng" dirty="0" smtClean="0">
              <a:solidFill>
                <a:schemeClr val="tx1">
                  <a:lumMod val="75000"/>
                  <a:lumOff val="25000"/>
                </a:schemeClr>
              </a:solidFill>
            </a:endParaRPr>
          </a:p>
          <a:p>
            <a:pPr marL="0" indent="0" algn="ctr">
              <a:lnSpc>
                <a:spcPts val="2700"/>
              </a:lnSpc>
              <a:spcBef>
                <a:spcPts val="0"/>
              </a:spcBef>
              <a:buNone/>
            </a:pPr>
            <a:endParaRPr lang="en-ZA" sz="1800" b="1" u="sng" dirty="0" smtClean="0">
              <a:solidFill>
                <a:schemeClr val="tx1">
                  <a:lumMod val="75000"/>
                  <a:lumOff val="25000"/>
                </a:schemeClr>
              </a:solidFill>
            </a:endParaRPr>
          </a:p>
          <a:p>
            <a:pPr marL="0" indent="0" defTabSz="914400">
              <a:lnSpc>
                <a:spcPts val="2700"/>
              </a:lnSpc>
              <a:spcBef>
                <a:spcPts val="0"/>
              </a:spcBef>
              <a:buClrTx/>
              <a:buNone/>
              <a:defRPr/>
            </a:pPr>
            <a:r>
              <a:rPr lang="en-ZA" sz="1800" b="1" dirty="0" smtClean="0">
                <a:solidFill>
                  <a:schemeClr val="tx1">
                    <a:lumMod val="75000"/>
                    <a:lumOff val="25000"/>
                  </a:schemeClr>
                </a:solidFill>
              </a:rPr>
              <a:t>The Categories are used to determine:</a:t>
            </a:r>
          </a:p>
          <a:p>
            <a:pPr defTabSz="914400">
              <a:lnSpc>
                <a:spcPts val="2700"/>
              </a:lnSpc>
              <a:spcBef>
                <a:spcPts val="0"/>
              </a:spcBef>
              <a:buClrTx/>
              <a:defRPr/>
            </a:pPr>
            <a:r>
              <a:rPr lang="en-ZA" sz="1800" b="1" dirty="0" smtClean="0">
                <a:solidFill>
                  <a:srgbClr val="0070C0"/>
                </a:solidFill>
              </a:rPr>
              <a:t>Members’ Voting Rights </a:t>
            </a:r>
          </a:p>
          <a:p>
            <a:pPr defTabSz="914400">
              <a:lnSpc>
                <a:spcPts val="2700"/>
              </a:lnSpc>
              <a:spcBef>
                <a:spcPts val="0"/>
              </a:spcBef>
              <a:buClrTx/>
              <a:defRPr/>
            </a:pPr>
            <a:r>
              <a:rPr lang="en-ZA" sz="1800" b="1" dirty="0" smtClean="0">
                <a:solidFill>
                  <a:srgbClr val="008080"/>
                </a:solidFill>
              </a:rPr>
              <a:t>Annual Fees (amounts specified in Regulations)</a:t>
            </a:r>
          </a:p>
          <a:p>
            <a:pPr defTabSz="914400">
              <a:lnSpc>
                <a:spcPts val="2700"/>
              </a:lnSpc>
              <a:spcBef>
                <a:spcPts val="0"/>
              </a:spcBef>
              <a:buClrTx/>
              <a:defRPr/>
            </a:pPr>
            <a:r>
              <a:rPr lang="en-ZA" sz="1800" b="1" dirty="0">
                <a:solidFill>
                  <a:srgbClr val="6CA62C"/>
                </a:solidFill>
              </a:rPr>
              <a:t>Documents</a:t>
            </a:r>
            <a:r>
              <a:rPr lang="en-ZA" sz="1800" dirty="0">
                <a:solidFill>
                  <a:schemeClr val="tx1">
                    <a:lumMod val="75000"/>
                    <a:lumOff val="25000"/>
                  </a:schemeClr>
                </a:solidFill>
              </a:rPr>
              <a:t> </a:t>
            </a:r>
            <a:r>
              <a:rPr lang="en-ZA" sz="1800" b="1" dirty="0">
                <a:solidFill>
                  <a:srgbClr val="6CA62C"/>
                </a:solidFill>
              </a:rPr>
              <a:t>to be submitted to CIPC annually</a:t>
            </a:r>
          </a:p>
          <a:p>
            <a:pPr marL="0" indent="0" defTabSz="914400">
              <a:lnSpc>
                <a:spcPts val="2700"/>
              </a:lnSpc>
              <a:spcBef>
                <a:spcPts val="0"/>
              </a:spcBef>
              <a:buClrTx/>
              <a:buNone/>
              <a:defRPr/>
            </a:pPr>
            <a:endParaRPr lang="en-ZA" sz="1800" b="1" dirty="0" smtClean="0">
              <a:solidFill>
                <a:srgbClr val="008080"/>
              </a:solidFill>
            </a:endParaRPr>
          </a:p>
          <a:p>
            <a:pPr marL="0" indent="0" defTabSz="914400">
              <a:lnSpc>
                <a:spcPts val="2700"/>
              </a:lnSpc>
              <a:spcBef>
                <a:spcPts val="0"/>
              </a:spcBef>
              <a:buClrTx/>
              <a:buNone/>
              <a:defRPr/>
            </a:pPr>
            <a:r>
              <a:rPr lang="en-ZA" sz="1800" b="1" dirty="0" smtClean="0">
                <a:solidFill>
                  <a:srgbClr val="008080"/>
                </a:solidFill>
              </a:rPr>
              <a:t>VOTING RIGHTS</a:t>
            </a:r>
          </a:p>
          <a:p>
            <a:pPr marL="0" indent="0" defTabSz="914400">
              <a:lnSpc>
                <a:spcPts val="2700"/>
              </a:lnSpc>
              <a:spcBef>
                <a:spcPts val="0"/>
              </a:spcBef>
              <a:buClrTx/>
              <a:buNone/>
              <a:defRPr/>
            </a:pPr>
            <a:endParaRPr lang="en-ZA" sz="1800" b="1" dirty="0">
              <a:solidFill>
                <a:srgbClr val="008080"/>
              </a:solidFill>
            </a:endParaRPr>
          </a:p>
          <a:p>
            <a:pPr marL="0" indent="0" algn="just">
              <a:lnSpc>
                <a:spcPts val="2700"/>
              </a:lnSpc>
              <a:spcBef>
                <a:spcPts val="0"/>
              </a:spcBef>
              <a:buNone/>
            </a:pPr>
            <a:r>
              <a:rPr lang="en-ZA" sz="1800" b="1" u="sng" dirty="0" smtClean="0">
                <a:solidFill>
                  <a:srgbClr val="007882"/>
                </a:solidFill>
              </a:rPr>
              <a:t>Category </a:t>
            </a:r>
            <a:r>
              <a:rPr lang="en-ZA" sz="1800" b="1" u="sng" dirty="0">
                <a:solidFill>
                  <a:srgbClr val="007882"/>
                </a:solidFill>
              </a:rPr>
              <a:t>A &amp; B Primary </a:t>
            </a:r>
            <a:r>
              <a:rPr lang="en-ZA" sz="1800" b="1" u="sng" dirty="0" smtClean="0">
                <a:solidFill>
                  <a:srgbClr val="007882"/>
                </a:solidFill>
              </a:rPr>
              <a:t>Co-ops</a:t>
            </a:r>
            <a:r>
              <a:rPr lang="en-ZA" sz="1800" b="1" dirty="0" smtClean="0">
                <a:solidFill>
                  <a:srgbClr val="007882"/>
                </a:solidFill>
              </a:rPr>
              <a:t>  </a:t>
            </a:r>
          </a:p>
          <a:p>
            <a:pPr marL="0" indent="0" algn="just">
              <a:lnSpc>
                <a:spcPts val="2700"/>
              </a:lnSpc>
              <a:spcBef>
                <a:spcPts val="0"/>
              </a:spcBef>
              <a:buNone/>
            </a:pPr>
            <a:r>
              <a:rPr lang="en-ZA" sz="1800" b="1" dirty="0" smtClean="0">
                <a:solidFill>
                  <a:schemeClr val="tx1">
                    <a:lumMod val="75000"/>
                    <a:lumOff val="25000"/>
                  </a:schemeClr>
                </a:solidFill>
              </a:rPr>
              <a:t>One </a:t>
            </a:r>
            <a:r>
              <a:rPr lang="en-ZA" sz="1800" b="1" dirty="0">
                <a:solidFill>
                  <a:schemeClr val="tx1">
                    <a:lumMod val="75000"/>
                    <a:lumOff val="25000"/>
                  </a:schemeClr>
                </a:solidFill>
              </a:rPr>
              <a:t>Member, </a:t>
            </a:r>
            <a:r>
              <a:rPr lang="en-ZA" sz="1800" b="1">
                <a:solidFill>
                  <a:schemeClr val="tx1">
                    <a:lumMod val="75000"/>
                    <a:lumOff val="25000"/>
                  </a:schemeClr>
                </a:solidFill>
              </a:rPr>
              <a:t>One </a:t>
            </a:r>
            <a:r>
              <a:rPr lang="en-ZA" sz="1800" b="1" smtClean="0">
                <a:solidFill>
                  <a:schemeClr val="tx1">
                    <a:lumMod val="75000"/>
                    <a:lumOff val="25000"/>
                  </a:schemeClr>
                </a:solidFill>
              </a:rPr>
              <a:t>Vote.</a:t>
            </a:r>
            <a:endParaRPr lang="en-ZA" sz="1800" b="1" dirty="0">
              <a:solidFill>
                <a:schemeClr val="tx1">
                  <a:lumMod val="75000"/>
                  <a:lumOff val="25000"/>
                </a:schemeClr>
              </a:solidFill>
            </a:endParaRPr>
          </a:p>
          <a:p>
            <a:pPr marL="0" indent="0" algn="just">
              <a:lnSpc>
                <a:spcPts val="2700"/>
              </a:lnSpc>
              <a:spcBef>
                <a:spcPts val="0"/>
              </a:spcBef>
              <a:buNone/>
            </a:pPr>
            <a:endParaRPr lang="en-ZA" sz="1800" dirty="0">
              <a:solidFill>
                <a:schemeClr val="tx1">
                  <a:lumMod val="75000"/>
                  <a:lumOff val="25000"/>
                </a:schemeClr>
              </a:solidFill>
            </a:endParaRPr>
          </a:p>
          <a:p>
            <a:pPr marL="0" indent="0" algn="just">
              <a:lnSpc>
                <a:spcPts val="2700"/>
              </a:lnSpc>
              <a:spcBef>
                <a:spcPts val="0"/>
              </a:spcBef>
              <a:buNone/>
            </a:pPr>
            <a:r>
              <a:rPr lang="en-ZA" sz="1800" b="1" u="sng" dirty="0" smtClean="0">
                <a:solidFill>
                  <a:srgbClr val="007882"/>
                </a:solidFill>
              </a:rPr>
              <a:t>Category </a:t>
            </a:r>
            <a:r>
              <a:rPr lang="en-ZA" sz="1800" b="1" u="sng" dirty="0">
                <a:solidFill>
                  <a:srgbClr val="007882"/>
                </a:solidFill>
              </a:rPr>
              <a:t>C Primary, all Secondary, Tertiary Co-ops and </a:t>
            </a:r>
            <a:r>
              <a:rPr lang="en-ZA" sz="1800" b="1" u="sng" dirty="0" smtClean="0">
                <a:solidFill>
                  <a:srgbClr val="007882"/>
                </a:solidFill>
              </a:rPr>
              <a:t>Apex</a:t>
            </a:r>
            <a:r>
              <a:rPr lang="en-ZA" sz="1800" b="1" dirty="0" smtClean="0">
                <a:solidFill>
                  <a:srgbClr val="007882"/>
                </a:solidFill>
              </a:rPr>
              <a:t>   [Section </a:t>
            </a:r>
            <a:r>
              <a:rPr lang="en-ZA" sz="1800" b="1" dirty="0">
                <a:solidFill>
                  <a:srgbClr val="007882"/>
                </a:solidFill>
              </a:rPr>
              <a:t>3(3)-(4)]</a:t>
            </a:r>
          </a:p>
          <a:p>
            <a:pPr marL="0" indent="0" algn="just">
              <a:lnSpc>
                <a:spcPts val="2700"/>
              </a:lnSpc>
              <a:spcBef>
                <a:spcPts val="0"/>
              </a:spcBef>
              <a:buNone/>
            </a:pPr>
            <a:r>
              <a:rPr lang="en-ZA" sz="1800" b="1" dirty="0" smtClean="0">
                <a:solidFill>
                  <a:schemeClr val="tx1">
                    <a:lumMod val="75000"/>
                    <a:lumOff val="25000"/>
                  </a:schemeClr>
                </a:solidFill>
              </a:rPr>
              <a:t>The </a:t>
            </a:r>
            <a:r>
              <a:rPr lang="en-ZA" sz="1800" b="1" dirty="0">
                <a:solidFill>
                  <a:schemeClr val="tx1">
                    <a:lumMod val="75000"/>
                    <a:lumOff val="25000"/>
                  </a:schemeClr>
                </a:solidFill>
              </a:rPr>
              <a:t>Constitution</a:t>
            </a:r>
            <a:r>
              <a:rPr lang="en-ZA" sz="1800" b="1" dirty="0"/>
              <a:t> </a:t>
            </a:r>
            <a:r>
              <a:rPr lang="en-ZA" sz="1800" b="1" u="sng" dirty="0">
                <a:solidFill>
                  <a:srgbClr val="006666"/>
                </a:solidFill>
              </a:rPr>
              <a:t>may</a:t>
            </a:r>
            <a:r>
              <a:rPr lang="en-ZA" sz="1800" b="1" dirty="0"/>
              <a:t> </a:t>
            </a:r>
            <a:r>
              <a:rPr lang="en-ZA" sz="1800" b="1" dirty="0">
                <a:solidFill>
                  <a:schemeClr val="tx1">
                    <a:lumMod val="75000"/>
                    <a:lumOff val="25000"/>
                  </a:schemeClr>
                </a:solidFill>
              </a:rPr>
              <a:t>provide </a:t>
            </a:r>
            <a:r>
              <a:rPr lang="en-ZA" sz="1800" b="1" dirty="0" smtClean="0">
                <a:solidFill>
                  <a:schemeClr val="tx1">
                    <a:lumMod val="75000"/>
                    <a:lumOff val="25000"/>
                  </a:schemeClr>
                </a:solidFill>
              </a:rPr>
              <a:t>in its constitution that </a:t>
            </a:r>
            <a:r>
              <a:rPr lang="en-ZA" sz="1800" b="1" dirty="0">
                <a:solidFill>
                  <a:schemeClr val="tx1">
                    <a:lumMod val="75000"/>
                    <a:lumOff val="25000"/>
                  </a:schemeClr>
                </a:solidFill>
              </a:rPr>
              <a:t>some members have additional </a:t>
            </a:r>
            <a:r>
              <a:rPr lang="en-ZA" sz="1800" b="1" dirty="0" smtClean="0">
                <a:solidFill>
                  <a:schemeClr val="tx1">
                    <a:lumMod val="75000"/>
                    <a:lumOff val="25000"/>
                  </a:schemeClr>
                </a:solidFill>
              </a:rPr>
              <a:t>votes, if the </a:t>
            </a:r>
            <a:r>
              <a:rPr lang="en-ZA" sz="1800" b="1" dirty="0">
                <a:solidFill>
                  <a:schemeClr val="tx1">
                    <a:lumMod val="75000"/>
                    <a:lumOff val="25000"/>
                  </a:schemeClr>
                </a:solidFill>
              </a:rPr>
              <a:t>co-op </a:t>
            </a:r>
            <a:r>
              <a:rPr lang="en-ZA" sz="1800" b="1" dirty="0" smtClean="0">
                <a:solidFill>
                  <a:schemeClr val="tx1">
                    <a:lumMod val="75000"/>
                    <a:lumOff val="25000"/>
                  </a:schemeClr>
                </a:solidFill>
              </a:rPr>
              <a:t>has 3 or more member.</a:t>
            </a:r>
            <a:endParaRPr lang="en-ZA" sz="1800" dirty="0">
              <a:solidFill>
                <a:srgbClr val="008080"/>
              </a:solidFill>
            </a:endParaRPr>
          </a:p>
          <a:p>
            <a:pPr marL="0" indent="0" defTabSz="914400">
              <a:lnSpc>
                <a:spcPts val="3200"/>
              </a:lnSpc>
              <a:spcBef>
                <a:spcPts val="0"/>
              </a:spcBef>
              <a:buClrTx/>
              <a:buNone/>
              <a:defRPr/>
            </a:pPr>
            <a:endParaRPr lang="en-ZA" sz="1800" dirty="0" smtClean="0">
              <a:solidFill>
                <a:schemeClr val="tx1">
                  <a:lumMod val="75000"/>
                  <a:lumOff val="25000"/>
                </a:schemeClr>
              </a:solidFill>
            </a:endParaRPr>
          </a:p>
          <a:p>
            <a:pPr marL="0" indent="0" algn="just">
              <a:lnSpc>
                <a:spcPts val="2880"/>
              </a:lnSpc>
              <a:spcBef>
                <a:spcPts val="0"/>
              </a:spcBef>
              <a:buNone/>
            </a:pPr>
            <a:r>
              <a:rPr lang="en-ZA" sz="1800" dirty="0" smtClean="0"/>
              <a:t>	</a:t>
            </a:r>
          </a:p>
          <a:p>
            <a:pPr marL="457200" indent="-457200" algn="just">
              <a:lnSpc>
                <a:spcPts val="2880"/>
              </a:lnSpc>
              <a:spcBef>
                <a:spcPts val="0"/>
              </a:spcBef>
              <a:buFont typeface="Arial" panose="020B0604020202020204" pitchFamily="34" charset="0"/>
              <a:buChar char="•"/>
            </a:pPr>
            <a:endParaRPr lang="en-ZA" sz="1800" dirty="0"/>
          </a:p>
        </p:txBody>
      </p:sp>
    </p:spTree>
    <p:extLst>
      <p:ext uri="{BB962C8B-B14F-4D97-AF65-F5344CB8AC3E}">
        <p14:creationId xmlns:p14="http://schemas.microsoft.com/office/powerpoint/2010/main" val="1789386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3" y="197791"/>
            <a:ext cx="9187543" cy="770337"/>
          </a:xfrm>
        </p:spPr>
        <p:txBody>
          <a:bodyPr/>
          <a:lstStyle/>
          <a:p>
            <a:pPr algn="ctr"/>
            <a:r>
              <a:rPr lang="en-ZA" dirty="0" smtClean="0"/>
              <a:t>Annual submissions &amp; annual Fee payments</a:t>
            </a:r>
            <a:r>
              <a:rPr lang="en-ZA" dirty="0" smtClean="0">
                <a:solidFill>
                  <a:schemeClr val="tx1">
                    <a:lumMod val="75000"/>
                    <a:lumOff val="25000"/>
                  </a:schemeClr>
                </a:solidFill>
              </a:rPr>
              <a:t> </a:t>
            </a:r>
            <a:br>
              <a:rPr lang="en-ZA" dirty="0" smtClean="0">
                <a:solidFill>
                  <a:schemeClr val="tx1">
                    <a:lumMod val="75000"/>
                    <a:lumOff val="25000"/>
                  </a:schemeClr>
                </a:solidFill>
              </a:rPr>
            </a:br>
            <a:r>
              <a:rPr lang="en-ZA" sz="1600" dirty="0" smtClean="0"/>
              <a:t>(</a:t>
            </a:r>
            <a:r>
              <a:rPr lang="en-ZA" sz="1600" dirty="0"/>
              <a:t>Section 26A)</a:t>
            </a:r>
            <a:endParaRPr lang="en-ZA" dirty="0"/>
          </a:p>
        </p:txBody>
      </p:sp>
      <p:sp>
        <p:nvSpPr>
          <p:cNvPr id="3" name="Content Placeholder 2"/>
          <p:cNvSpPr>
            <a:spLocks noGrp="1"/>
          </p:cNvSpPr>
          <p:nvPr>
            <p:ph idx="1"/>
          </p:nvPr>
        </p:nvSpPr>
        <p:spPr>
          <a:xfrm>
            <a:off x="457199" y="1335639"/>
            <a:ext cx="9693667" cy="5897367"/>
          </a:xfrm>
        </p:spPr>
        <p:txBody>
          <a:bodyPr>
            <a:normAutofit/>
          </a:bodyPr>
          <a:lstStyle/>
          <a:p>
            <a:pPr lvl="0" algn="just">
              <a:lnSpc>
                <a:spcPts val="3800"/>
              </a:lnSpc>
              <a:spcBef>
                <a:spcPts val="0"/>
              </a:spcBef>
            </a:pPr>
            <a:r>
              <a:rPr lang="en-ZA" sz="1800" dirty="0" smtClean="0">
                <a:solidFill>
                  <a:schemeClr val="tx1">
                    <a:lumMod val="75000"/>
                    <a:lumOff val="25000"/>
                  </a:schemeClr>
                </a:solidFill>
              </a:rPr>
              <a:t>Included in the Regulations are Annual Fee amounts payable </a:t>
            </a:r>
            <a:r>
              <a:rPr lang="en-ZA" sz="1800" dirty="0">
                <a:solidFill>
                  <a:schemeClr val="tx1">
                    <a:lumMod val="75000"/>
                    <a:lumOff val="25000"/>
                  </a:schemeClr>
                </a:solidFill>
              </a:rPr>
              <a:t>to </a:t>
            </a:r>
            <a:r>
              <a:rPr lang="en-ZA" sz="1800" dirty="0" smtClean="0">
                <a:solidFill>
                  <a:schemeClr val="tx1">
                    <a:lumMod val="75000"/>
                    <a:lumOff val="25000"/>
                  </a:schemeClr>
                </a:solidFill>
              </a:rPr>
              <a:t>CIPC</a:t>
            </a:r>
            <a:r>
              <a:rPr lang="en-ZA" sz="1800" dirty="0" smtClean="0">
                <a:solidFill>
                  <a:prstClr val="black">
                    <a:lumMod val="75000"/>
                    <a:lumOff val="25000"/>
                  </a:prstClr>
                </a:solidFill>
              </a:rPr>
              <a:t> </a:t>
            </a:r>
            <a:r>
              <a:rPr lang="en-ZA" sz="1800" dirty="0">
                <a:solidFill>
                  <a:prstClr val="black">
                    <a:lumMod val="75000"/>
                    <a:lumOff val="25000"/>
                  </a:prstClr>
                </a:solidFill>
              </a:rPr>
              <a:t>by different categories of co-ops. </a:t>
            </a:r>
            <a:endParaRPr lang="en-ZA" sz="1800" dirty="0" smtClean="0">
              <a:solidFill>
                <a:prstClr val="black">
                  <a:lumMod val="75000"/>
                  <a:lumOff val="25000"/>
                </a:prstClr>
              </a:solidFill>
            </a:endParaRPr>
          </a:p>
          <a:p>
            <a:pPr lvl="0" algn="just">
              <a:lnSpc>
                <a:spcPts val="3800"/>
              </a:lnSpc>
              <a:spcBef>
                <a:spcPts val="0"/>
              </a:spcBef>
            </a:pPr>
            <a:endParaRPr lang="en-ZA" sz="1800" dirty="0" smtClean="0">
              <a:solidFill>
                <a:prstClr val="black">
                  <a:lumMod val="75000"/>
                  <a:lumOff val="25000"/>
                </a:prstClr>
              </a:solidFill>
            </a:endParaRPr>
          </a:p>
          <a:p>
            <a:pPr lvl="0" algn="just">
              <a:lnSpc>
                <a:spcPts val="3800"/>
              </a:lnSpc>
              <a:spcBef>
                <a:spcPts val="0"/>
              </a:spcBef>
            </a:pPr>
            <a:r>
              <a:rPr lang="en-ZA" sz="1800" dirty="0" smtClean="0">
                <a:solidFill>
                  <a:prstClr val="black">
                    <a:lumMod val="75000"/>
                    <a:lumOff val="25000"/>
                  </a:prstClr>
                </a:solidFill>
              </a:rPr>
              <a:t>The </a:t>
            </a:r>
            <a:r>
              <a:rPr lang="en-ZA" sz="1800" dirty="0">
                <a:solidFill>
                  <a:prstClr val="black">
                    <a:lumMod val="75000"/>
                    <a:lumOff val="25000"/>
                  </a:prstClr>
                </a:solidFill>
              </a:rPr>
              <a:t>fees will be implemented at a later stage.  </a:t>
            </a:r>
            <a:r>
              <a:rPr lang="en-ZA" sz="1800" dirty="0" smtClean="0">
                <a:solidFill>
                  <a:schemeClr val="tx1">
                    <a:lumMod val="75000"/>
                    <a:lumOff val="25000"/>
                  </a:schemeClr>
                </a:solidFill>
              </a:rPr>
              <a:t>Before implementation CIPC will notify customers on our website of the date.  </a:t>
            </a:r>
          </a:p>
          <a:p>
            <a:pPr algn="just">
              <a:lnSpc>
                <a:spcPts val="3000"/>
              </a:lnSpc>
              <a:spcBef>
                <a:spcPts val="0"/>
              </a:spcBef>
            </a:pPr>
            <a:endParaRPr lang="en-ZA" sz="1800" dirty="0">
              <a:solidFill>
                <a:schemeClr val="tx1">
                  <a:lumMod val="75000"/>
                  <a:lumOff val="25000"/>
                </a:schemeClr>
              </a:solidFill>
            </a:endParaRPr>
          </a:p>
          <a:p>
            <a:pPr algn="just">
              <a:lnSpc>
                <a:spcPts val="3000"/>
              </a:lnSpc>
              <a:spcBef>
                <a:spcPts val="0"/>
              </a:spcBef>
            </a:pPr>
            <a:r>
              <a:rPr lang="en-ZA" sz="1800" dirty="0" smtClean="0">
                <a:solidFill>
                  <a:schemeClr val="tx1">
                    <a:lumMod val="75000"/>
                    <a:lumOff val="25000"/>
                  </a:schemeClr>
                </a:solidFill>
              </a:rPr>
              <a:t>Fees amounts differ from the amounts paid by Companies and Close Corporations.</a:t>
            </a:r>
          </a:p>
          <a:p>
            <a:pPr algn="just">
              <a:lnSpc>
                <a:spcPts val="3000"/>
              </a:lnSpc>
              <a:spcBef>
                <a:spcPts val="0"/>
              </a:spcBef>
            </a:pPr>
            <a:endParaRPr lang="en-ZA" sz="1800" dirty="0">
              <a:solidFill>
                <a:schemeClr val="tx1">
                  <a:lumMod val="75000"/>
                  <a:lumOff val="25000"/>
                </a:schemeClr>
              </a:solidFill>
            </a:endParaRPr>
          </a:p>
          <a:p>
            <a:pPr algn="just">
              <a:lnSpc>
                <a:spcPts val="3000"/>
              </a:lnSpc>
              <a:spcBef>
                <a:spcPts val="0"/>
              </a:spcBef>
            </a:pPr>
            <a:r>
              <a:rPr lang="en-ZA" sz="1800" dirty="0" smtClean="0">
                <a:solidFill>
                  <a:schemeClr val="tx1">
                    <a:lumMod val="75000"/>
                    <a:lumOff val="25000"/>
                  </a:schemeClr>
                </a:solidFill>
              </a:rPr>
              <a:t>Annual Fees are paid in terms of the amount of Annual Revenue the co-operative made during the previous financial year.  Reference to </a:t>
            </a:r>
            <a:r>
              <a:rPr lang="en-ZA" sz="1800" b="1" dirty="0" smtClean="0">
                <a:solidFill>
                  <a:srgbClr val="008080"/>
                </a:solidFill>
              </a:rPr>
              <a:t>Annual Revenue </a:t>
            </a:r>
            <a:r>
              <a:rPr lang="en-ZA" sz="1800" dirty="0" smtClean="0">
                <a:solidFill>
                  <a:schemeClr val="tx1">
                    <a:lumMod val="75000"/>
                    <a:lumOff val="25000"/>
                  </a:schemeClr>
                </a:solidFill>
              </a:rPr>
              <a:t>(turnover)</a:t>
            </a:r>
            <a:r>
              <a:rPr lang="en-ZA" sz="1800" b="1" dirty="0" smtClean="0">
                <a:solidFill>
                  <a:srgbClr val="008080"/>
                </a:solidFill>
              </a:rPr>
              <a:t> </a:t>
            </a:r>
            <a:r>
              <a:rPr lang="en-ZA" sz="1800" dirty="0">
                <a:solidFill>
                  <a:schemeClr val="tx1">
                    <a:lumMod val="75000"/>
                    <a:lumOff val="25000"/>
                  </a:schemeClr>
                </a:solidFill>
              </a:rPr>
              <a:t>means the gross value of the economic benefits received by a co-op as a result of its ordinary activities in a financial year</a:t>
            </a:r>
            <a:r>
              <a:rPr lang="en-ZA" sz="1800" dirty="0" smtClean="0">
                <a:solidFill>
                  <a:schemeClr val="tx1">
                    <a:lumMod val="75000"/>
                    <a:lumOff val="25000"/>
                  </a:schemeClr>
                </a:solidFill>
              </a:rPr>
              <a:t>. </a:t>
            </a:r>
          </a:p>
          <a:p>
            <a:pPr marL="0" indent="0" algn="just">
              <a:lnSpc>
                <a:spcPts val="3000"/>
              </a:lnSpc>
              <a:spcBef>
                <a:spcPts val="0"/>
              </a:spcBef>
              <a:buNone/>
            </a:pPr>
            <a:endParaRPr lang="en-ZA" sz="1800" dirty="0" smtClean="0">
              <a:solidFill>
                <a:schemeClr val="tx1">
                  <a:lumMod val="75000"/>
                  <a:lumOff val="25000"/>
                </a:schemeClr>
              </a:solidFill>
            </a:endParaRPr>
          </a:p>
          <a:p>
            <a:pPr algn="just">
              <a:lnSpc>
                <a:spcPts val="3000"/>
              </a:lnSpc>
              <a:spcBef>
                <a:spcPts val="0"/>
              </a:spcBef>
            </a:pPr>
            <a:endParaRPr lang="en-ZA" sz="1800" dirty="0">
              <a:solidFill>
                <a:schemeClr val="tx1">
                  <a:lumMod val="75000"/>
                  <a:lumOff val="25000"/>
                </a:schemeClr>
              </a:solidFill>
            </a:endParaRPr>
          </a:p>
          <a:p>
            <a:pPr marL="0" indent="0" algn="just">
              <a:lnSpc>
                <a:spcPts val="3000"/>
              </a:lnSpc>
              <a:spcBef>
                <a:spcPts val="0"/>
              </a:spcBef>
              <a:buNone/>
            </a:pPr>
            <a:endParaRPr lang="en-ZA" sz="1800" dirty="0">
              <a:solidFill>
                <a:schemeClr val="tx1">
                  <a:lumMod val="75000"/>
                  <a:lumOff val="25000"/>
                </a:schemeClr>
              </a:solidFill>
            </a:endParaRPr>
          </a:p>
        </p:txBody>
      </p:sp>
    </p:spTree>
    <p:extLst>
      <p:ext uri="{BB962C8B-B14F-4D97-AF65-F5344CB8AC3E}">
        <p14:creationId xmlns:p14="http://schemas.microsoft.com/office/powerpoint/2010/main" val="698185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8" y="197792"/>
            <a:ext cx="9818915" cy="400922"/>
          </a:xfrm>
        </p:spPr>
        <p:txBody>
          <a:bodyPr>
            <a:normAutofit fontScale="90000"/>
          </a:bodyPr>
          <a:lstStyle/>
          <a:p>
            <a:pPr algn="ctr"/>
            <a:r>
              <a:rPr lang="en-ZA" dirty="0" smtClean="0"/>
              <a:t>ANNUAL FEES   </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8685682"/>
              </p:ext>
            </p:extLst>
          </p:nvPr>
        </p:nvGraphicFramePr>
        <p:xfrm>
          <a:off x="0" y="785201"/>
          <a:ext cx="10635343" cy="651453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99935">
                  <a:extLst>
                    <a:ext uri="{9D8B030D-6E8A-4147-A177-3AD203B41FA5}">
                      <a16:colId xmlns:a16="http://schemas.microsoft.com/office/drawing/2014/main" val="441233488"/>
                    </a:ext>
                  </a:extLst>
                </a:gridCol>
                <a:gridCol w="4325824">
                  <a:extLst>
                    <a:ext uri="{9D8B030D-6E8A-4147-A177-3AD203B41FA5}">
                      <a16:colId xmlns:a16="http://schemas.microsoft.com/office/drawing/2014/main" val="3592430900"/>
                    </a:ext>
                  </a:extLst>
                </a:gridCol>
                <a:gridCol w="3509584">
                  <a:extLst>
                    <a:ext uri="{9D8B030D-6E8A-4147-A177-3AD203B41FA5}">
                      <a16:colId xmlns:a16="http://schemas.microsoft.com/office/drawing/2014/main" val="2276418202"/>
                    </a:ext>
                  </a:extLst>
                </a:gridCol>
              </a:tblGrid>
              <a:tr h="0">
                <a:tc gridSpan="3">
                  <a:txBody>
                    <a:bodyPr/>
                    <a:lstStyle/>
                    <a:p>
                      <a:pPr algn="ctr"/>
                      <a:endParaRPr lang="en-ZA" sz="2000" dirty="0">
                        <a:solidFill>
                          <a:srgbClr val="78B834"/>
                        </a:solidFill>
                        <a:effectLst/>
                      </a:endParaRPr>
                    </a:p>
                  </a:txBody>
                  <a:tcPr>
                    <a:solidFill>
                      <a:schemeClr val="accent3">
                        <a:lumMod val="20000"/>
                        <a:lumOff val="80000"/>
                      </a:schemeClr>
                    </a:solidFill>
                  </a:tcPr>
                </a:tc>
                <a:tc hMerge="1">
                  <a:txBody>
                    <a:bodyPr/>
                    <a:lstStyle/>
                    <a:p>
                      <a:endParaRPr lang="en-ZA"/>
                    </a:p>
                  </a:txBody>
                  <a:tcPr/>
                </a:tc>
                <a:tc hMerge="1">
                  <a:txBody>
                    <a:bodyPr/>
                    <a:lstStyle/>
                    <a:p>
                      <a:endParaRPr lang="en-ZA" sz="1400" dirty="0"/>
                    </a:p>
                  </a:txBody>
                  <a:tcPr>
                    <a:solidFill>
                      <a:schemeClr val="accent3">
                        <a:lumMod val="20000"/>
                        <a:lumOff val="80000"/>
                      </a:schemeClr>
                    </a:solidFill>
                  </a:tcPr>
                </a:tc>
                <a:extLst>
                  <a:ext uri="{0D108BD9-81ED-4DB2-BD59-A6C34878D82A}">
                    <a16:rowId xmlns:a16="http://schemas.microsoft.com/office/drawing/2014/main" val="1381942040"/>
                  </a:ext>
                </a:extLst>
              </a:tr>
              <a:tr h="471938">
                <a:tc gridSpan="3">
                  <a:txBody>
                    <a:bodyPr/>
                    <a:lstStyle/>
                    <a:p>
                      <a:pPr algn="ctr"/>
                      <a:r>
                        <a:rPr lang="en-ZA" sz="2200" b="1" dirty="0" smtClean="0">
                          <a:solidFill>
                            <a:srgbClr val="007882"/>
                          </a:solidFill>
                        </a:rPr>
                        <a:t>Category</a:t>
                      </a:r>
                      <a:r>
                        <a:rPr lang="en-ZA" sz="2200" b="1" baseline="0" dirty="0" smtClean="0">
                          <a:solidFill>
                            <a:srgbClr val="007882"/>
                          </a:solidFill>
                        </a:rPr>
                        <a:t> A1:   Primary   (Very small co-op)</a:t>
                      </a:r>
                      <a:endParaRPr lang="en-ZA" sz="2200" b="1" dirty="0">
                        <a:solidFill>
                          <a:srgbClr val="007882"/>
                        </a:solidFill>
                      </a:endParaRPr>
                    </a:p>
                  </a:txBody>
                  <a:tcPr marL="70902" marR="70902" marT="35451" marB="35451">
                    <a:solidFill>
                      <a:schemeClr val="accent3">
                        <a:lumMod val="40000"/>
                        <a:lumOff val="60000"/>
                      </a:schemeClr>
                    </a:solidFill>
                  </a:tcPr>
                </a:tc>
                <a:tc hMerge="1">
                  <a:txBody>
                    <a:bodyPr/>
                    <a:lstStyle/>
                    <a:p>
                      <a:endParaRPr lang="en-ZA"/>
                    </a:p>
                  </a:txBody>
                  <a:tcPr/>
                </a:tc>
                <a:tc hMerge="1">
                  <a:txBody>
                    <a:bodyPr/>
                    <a:lstStyle/>
                    <a:p>
                      <a:pPr algn="ctr"/>
                      <a:endParaRPr lang="en-ZA" sz="2000" b="1" dirty="0">
                        <a:solidFill>
                          <a:srgbClr val="FF0000"/>
                        </a:solidFill>
                      </a:endParaRPr>
                    </a:p>
                  </a:txBody>
                  <a:tcPr marL="70902" marR="70902" marT="35451" marB="35451">
                    <a:solidFill>
                      <a:schemeClr val="accent3">
                        <a:lumMod val="20000"/>
                        <a:lumOff val="80000"/>
                      </a:schemeClr>
                    </a:solidFill>
                  </a:tcPr>
                </a:tc>
                <a:extLst>
                  <a:ext uri="{0D108BD9-81ED-4DB2-BD59-A6C34878D82A}">
                    <a16:rowId xmlns:a16="http://schemas.microsoft.com/office/drawing/2014/main" val="2229265672"/>
                  </a:ext>
                </a:extLst>
              </a:tr>
              <a:tr h="650909">
                <a:tc>
                  <a:txBody>
                    <a:bodyPr/>
                    <a:lstStyle/>
                    <a:p>
                      <a:pPr algn="ctr"/>
                      <a:r>
                        <a:rPr lang="en-ZA" sz="1800" b="1" dirty="0" smtClean="0">
                          <a:solidFill>
                            <a:schemeClr val="tx1">
                              <a:lumMod val="75000"/>
                              <a:lumOff val="25000"/>
                            </a:schemeClr>
                          </a:solidFill>
                        </a:rPr>
                        <a:t>ANNUAL</a:t>
                      </a:r>
                      <a:r>
                        <a:rPr lang="en-ZA" sz="1800" b="1" baseline="0" dirty="0" smtClean="0">
                          <a:solidFill>
                            <a:schemeClr val="tx1">
                              <a:lumMod val="75000"/>
                              <a:lumOff val="25000"/>
                            </a:schemeClr>
                          </a:solidFill>
                        </a:rPr>
                        <a:t> REVENUE</a:t>
                      </a:r>
                      <a:endParaRPr lang="en-ZA" sz="1800" b="1" dirty="0">
                        <a:solidFill>
                          <a:srgbClr val="007882"/>
                        </a:solidFill>
                      </a:endParaRPr>
                    </a:p>
                  </a:txBody>
                  <a:tcPr marL="70902" marR="70902" marT="35451" marB="35451">
                    <a:solidFill>
                      <a:srgbClr val="CCFFCC"/>
                    </a:solidFill>
                  </a:tcPr>
                </a:tc>
                <a:tc>
                  <a:txBody>
                    <a:bodyPr/>
                    <a:lstStyle/>
                    <a:p>
                      <a:pPr algn="ctr"/>
                      <a:r>
                        <a:rPr lang="en-ZA" sz="1800" b="1" dirty="0" smtClean="0">
                          <a:solidFill>
                            <a:schemeClr val="tx1">
                              <a:lumMod val="75000"/>
                              <a:lumOff val="25000"/>
                            </a:schemeClr>
                          </a:solidFill>
                        </a:rPr>
                        <a:t>Lodged within </a:t>
                      </a:r>
                    </a:p>
                    <a:p>
                      <a:pPr algn="ctr"/>
                      <a:r>
                        <a:rPr lang="en-ZA" sz="1800" b="1" dirty="0" smtClean="0">
                          <a:solidFill>
                            <a:schemeClr val="tx1">
                              <a:lumMod val="75000"/>
                              <a:lumOff val="25000"/>
                            </a:schemeClr>
                          </a:solidFill>
                        </a:rPr>
                        <a:t>30 days of due date</a:t>
                      </a:r>
                      <a:endParaRPr lang="en-ZA" sz="1800" b="1" dirty="0">
                        <a:solidFill>
                          <a:schemeClr val="tx1">
                            <a:lumMod val="75000"/>
                            <a:lumOff val="25000"/>
                          </a:schemeClr>
                        </a:solidFill>
                      </a:endParaRPr>
                    </a:p>
                  </a:txBody>
                  <a:tcPr marL="70902" marR="70902" marT="35451" marB="35451">
                    <a:solidFill>
                      <a:srgbClr val="CCFFCC"/>
                    </a:solidFill>
                  </a:tcPr>
                </a:tc>
                <a:tc>
                  <a:txBody>
                    <a:bodyPr/>
                    <a:lstStyle/>
                    <a:p>
                      <a:pPr algn="ctr"/>
                      <a:r>
                        <a:rPr lang="en-ZA" sz="1800" b="1" dirty="0" smtClean="0">
                          <a:solidFill>
                            <a:schemeClr val="tx1">
                              <a:lumMod val="75000"/>
                              <a:lumOff val="25000"/>
                            </a:schemeClr>
                          </a:solidFill>
                        </a:rPr>
                        <a:t>Lodged more</a:t>
                      </a:r>
                      <a:r>
                        <a:rPr lang="en-ZA" sz="1800" b="1" baseline="0" dirty="0" smtClean="0">
                          <a:solidFill>
                            <a:schemeClr val="tx1">
                              <a:lumMod val="75000"/>
                              <a:lumOff val="25000"/>
                            </a:schemeClr>
                          </a:solidFill>
                        </a:rPr>
                        <a:t> than </a:t>
                      </a:r>
                    </a:p>
                    <a:p>
                      <a:pPr algn="ctr"/>
                      <a:r>
                        <a:rPr lang="en-ZA" sz="1800" b="1" baseline="0" dirty="0" smtClean="0">
                          <a:solidFill>
                            <a:schemeClr val="tx1">
                              <a:lumMod val="75000"/>
                              <a:lumOff val="25000"/>
                            </a:schemeClr>
                          </a:solidFill>
                        </a:rPr>
                        <a:t>30 days  after due date</a:t>
                      </a:r>
                      <a:endParaRPr lang="en-ZA" sz="1800" b="1" dirty="0">
                        <a:solidFill>
                          <a:schemeClr val="tx1">
                            <a:lumMod val="75000"/>
                            <a:lumOff val="25000"/>
                          </a:schemeClr>
                        </a:solidFill>
                      </a:endParaRPr>
                    </a:p>
                  </a:txBody>
                  <a:tcPr marL="70902" marR="70902" marT="35451" marB="35451">
                    <a:solidFill>
                      <a:srgbClr val="CCFFCC"/>
                    </a:solidFill>
                  </a:tcPr>
                </a:tc>
                <a:extLst>
                  <a:ext uri="{0D108BD9-81ED-4DB2-BD59-A6C34878D82A}">
                    <a16:rowId xmlns:a16="http://schemas.microsoft.com/office/drawing/2014/main" val="3505318057"/>
                  </a:ext>
                </a:extLst>
              </a:tr>
              <a:tr h="398642">
                <a:tc>
                  <a:txBody>
                    <a:bodyPr/>
                    <a:lstStyle/>
                    <a:p>
                      <a:pPr algn="ctr"/>
                      <a:r>
                        <a:rPr lang="en-ZA" sz="1800" b="1" dirty="0" smtClean="0">
                          <a:solidFill>
                            <a:srgbClr val="007882"/>
                          </a:solidFill>
                        </a:rPr>
                        <a:t>Less than </a:t>
                      </a:r>
                      <a:r>
                        <a:rPr lang="en-ZA" sz="1800" b="1" baseline="0" dirty="0" smtClean="0">
                          <a:solidFill>
                            <a:srgbClr val="007882"/>
                          </a:solidFill>
                        </a:rPr>
                        <a:t>R1 million</a:t>
                      </a:r>
                      <a:endParaRPr lang="en-ZA" sz="1800" b="1" dirty="0">
                        <a:solidFill>
                          <a:srgbClr val="007882"/>
                        </a:solidFill>
                      </a:endParaRPr>
                    </a:p>
                  </a:txBody>
                  <a:tcPr>
                    <a:solidFill>
                      <a:srgbClr val="CCFF99"/>
                    </a:solidFill>
                  </a:tcPr>
                </a:tc>
                <a:tc>
                  <a:txBody>
                    <a:bodyPr/>
                    <a:lstStyle/>
                    <a:p>
                      <a:pPr algn="ctr"/>
                      <a:r>
                        <a:rPr lang="en-ZA" sz="1800" b="1" dirty="0" smtClean="0">
                          <a:solidFill>
                            <a:srgbClr val="007882"/>
                          </a:solidFill>
                        </a:rPr>
                        <a:t>R50 </a:t>
                      </a:r>
                      <a:endParaRPr lang="en-ZA" sz="1800" b="1" dirty="0">
                        <a:solidFill>
                          <a:srgbClr val="007882"/>
                        </a:solidFill>
                      </a:endParaRPr>
                    </a:p>
                  </a:txBody>
                  <a:tcPr>
                    <a:solidFill>
                      <a:srgbClr val="CCFF99"/>
                    </a:solidFill>
                  </a:tcPr>
                </a:tc>
                <a:tc>
                  <a:txBody>
                    <a:bodyPr/>
                    <a:lstStyle/>
                    <a:p>
                      <a:pPr algn="ctr"/>
                      <a:r>
                        <a:rPr lang="en-ZA" sz="1800" b="1" dirty="0" smtClean="0">
                          <a:solidFill>
                            <a:srgbClr val="007882"/>
                          </a:solidFill>
                        </a:rPr>
                        <a:t>R100 </a:t>
                      </a:r>
                      <a:endParaRPr lang="en-ZA" sz="1800" b="1" dirty="0">
                        <a:solidFill>
                          <a:srgbClr val="007882"/>
                        </a:solidFill>
                      </a:endParaRPr>
                    </a:p>
                  </a:txBody>
                  <a:tcPr>
                    <a:solidFill>
                      <a:srgbClr val="CCFF99"/>
                    </a:solidFill>
                  </a:tcPr>
                </a:tc>
                <a:extLst>
                  <a:ext uri="{0D108BD9-81ED-4DB2-BD59-A6C34878D82A}">
                    <a16:rowId xmlns:a16="http://schemas.microsoft.com/office/drawing/2014/main" val="3944955256"/>
                  </a:ext>
                </a:extLst>
              </a:tr>
              <a:tr h="362194">
                <a:tc>
                  <a:txBody>
                    <a:bodyPr/>
                    <a:lstStyle/>
                    <a:p>
                      <a:endParaRPr lang="en-ZA" sz="1200" dirty="0">
                        <a:solidFill>
                          <a:srgbClr val="FF0000"/>
                        </a:solidFill>
                      </a:endParaRPr>
                    </a:p>
                  </a:txBody>
                  <a:tcPr/>
                </a:tc>
                <a:tc>
                  <a:txBody>
                    <a:bodyPr/>
                    <a:lstStyle/>
                    <a:p>
                      <a:endParaRPr lang="en-ZA" dirty="0"/>
                    </a:p>
                  </a:txBody>
                  <a:tcPr/>
                </a:tc>
                <a:tc>
                  <a:txBody>
                    <a:bodyPr/>
                    <a:lstStyle/>
                    <a:p>
                      <a:endParaRPr lang="en-ZA" sz="1200" dirty="0">
                        <a:solidFill>
                          <a:srgbClr val="FF0000"/>
                        </a:solidFill>
                      </a:endParaRPr>
                    </a:p>
                  </a:txBody>
                  <a:tcPr/>
                </a:tc>
                <a:extLst>
                  <a:ext uri="{0D108BD9-81ED-4DB2-BD59-A6C34878D82A}">
                    <a16:rowId xmlns:a16="http://schemas.microsoft.com/office/drawing/2014/main" val="2984579554"/>
                  </a:ext>
                </a:extLst>
              </a:tr>
              <a:tr h="491416">
                <a:tc gridSpan="3">
                  <a:txBody>
                    <a:bodyPr/>
                    <a:lstStyle/>
                    <a:p>
                      <a:pPr marL="0" marR="0" lvl="0" indent="0" algn="ctr" defTabSz="497754" rtl="0" eaLnBrk="1" fontAlgn="auto" latinLnBrk="0" hangingPunct="1">
                        <a:lnSpc>
                          <a:spcPct val="100000"/>
                        </a:lnSpc>
                        <a:spcBef>
                          <a:spcPts val="0"/>
                        </a:spcBef>
                        <a:spcAft>
                          <a:spcPts val="0"/>
                        </a:spcAft>
                        <a:buClrTx/>
                        <a:buSzTx/>
                        <a:buFontTx/>
                        <a:buNone/>
                        <a:tabLst/>
                        <a:defRPr/>
                      </a:pPr>
                      <a:r>
                        <a:rPr lang="en-ZA" sz="2200" b="1" dirty="0" smtClean="0">
                          <a:solidFill>
                            <a:srgbClr val="007882"/>
                          </a:solidFill>
                        </a:rPr>
                        <a:t>Category</a:t>
                      </a:r>
                      <a:r>
                        <a:rPr lang="en-ZA" sz="2200" b="1" baseline="0" dirty="0" smtClean="0">
                          <a:solidFill>
                            <a:srgbClr val="007882"/>
                          </a:solidFill>
                        </a:rPr>
                        <a:t> A2:   Primary</a:t>
                      </a:r>
                      <a:endParaRPr lang="en-ZA" sz="2200" b="1" dirty="0">
                        <a:solidFill>
                          <a:srgbClr val="007882"/>
                        </a:solidFill>
                      </a:endParaRPr>
                    </a:p>
                  </a:txBody>
                  <a:tcPr>
                    <a:solidFill>
                      <a:schemeClr val="accent3">
                        <a:lumMod val="40000"/>
                        <a:lumOff val="60000"/>
                      </a:schemeClr>
                    </a:solidFill>
                  </a:tcPr>
                </a:tc>
                <a:tc hMerge="1">
                  <a:txBody>
                    <a:bodyPr/>
                    <a:lstStyle/>
                    <a:p>
                      <a:endParaRPr lang="en-ZA"/>
                    </a:p>
                  </a:txBody>
                  <a:tcPr/>
                </a:tc>
                <a:tc hMerge="1">
                  <a:txBody>
                    <a:bodyPr/>
                    <a:lstStyle/>
                    <a:p>
                      <a:endParaRPr lang="en-ZA" sz="2000" dirty="0">
                        <a:solidFill>
                          <a:srgbClr val="FF0000"/>
                        </a:solidFill>
                      </a:endParaRPr>
                    </a:p>
                  </a:txBody>
                  <a:tcPr>
                    <a:solidFill>
                      <a:schemeClr val="accent3">
                        <a:lumMod val="40000"/>
                        <a:lumOff val="60000"/>
                      </a:schemeClr>
                    </a:solidFill>
                  </a:tcPr>
                </a:tc>
                <a:extLst>
                  <a:ext uri="{0D108BD9-81ED-4DB2-BD59-A6C34878D82A}">
                    <a16:rowId xmlns:a16="http://schemas.microsoft.com/office/drawing/2014/main" val="2176679686"/>
                  </a:ext>
                </a:extLst>
              </a:tr>
              <a:tr h="664858">
                <a:tc>
                  <a:txBody>
                    <a:bodyPr/>
                    <a:lstStyle/>
                    <a:p>
                      <a:pPr algn="ctr"/>
                      <a:r>
                        <a:rPr lang="en-ZA" sz="1800" b="1" dirty="0" smtClean="0">
                          <a:solidFill>
                            <a:schemeClr val="tx1">
                              <a:lumMod val="85000"/>
                              <a:lumOff val="15000"/>
                            </a:schemeClr>
                          </a:solidFill>
                        </a:rPr>
                        <a:t>ANNUAL REVENUE</a:t>
                      </a:r>
                      <a:endParaRPr lang="en-ZA" sz="1800" b="1" dirty="0">
                        <a:solidFill>
                          <a:schemeClr val="tx1">
                            <a:lumMod val="85000"/>
                            <a:lumOff val="15000"/>
                          </a:schemeClr>
                        </a:solidFill>
                      </a:endParaRPr>
                    </a:p>
                  </a:txBody>
                  <a:tcPr>
                    <a:solidFill>
                      <a:srgbClr val="CCFFCC"/>
                    </a:solidFill>
                  </a:tcPr>
                </a:tc>
                <a:tc>
                  <a:txBody>
                    <a:bodyPr/>
                    <a:lstStyle/>
                    <a:p>
                      <a:pPr algn="ctr"/>
                      <a:r>
                        <a:rPr lang="en-ZA" sz="1800" b="1" dirty="0" smtClean="0">
                          <a:solidFill>
                            <a:schemeClr val="tx1">
                              <a:lumMod val="85000"/>
                              <a:lumOff val="15000"/>
                            </a:schemeClr>
                          </a:solidFill>
                        </a:rPr>
                        <a:t>Lodged within </a:t>
                      </a:r>
                    </a:p>
                    <a:p>
                      <a:pPr algn="ctr"/>
                      <a:r>
                        <a:rPr lang="en-ZA" sz="1800" b="1" dirty="0" smtClean="0">
                          <a:solidFill>
                            <a:schemeClr val="tx1">
                              <a:lumMod val="85000"/>
                              <a:lumOff val="15000"/>
                            </a:schemeClr>
                          </a:solidFill>
                        </a:rPr>
                        <a:t>30 days of due date</a:t>
                      </a:r>
                      <a:endParaRPr lang="en-ZA" sz="1800" b="1" dirty="0">
                        <a:solidFill>
                          <a:schemeClr val="tx1">
                            <a:lumMod val="85000"/>
                            <a:lumOff val="15000"/>
                          </a:schemeClr>
                        </a:solidFill>
                      </a:endParaRPr>
                    </a:p>
                  </a:txBody>
                  <a:tcPr>
                    <a:solidFill>
                      <a:srgbClr val="CCFFCC"/>
                    </a:solidFill>
                  </a:tcPr>
                </a:tc>
                <a:tc>
                  <a:txBody>
                    <a:bodyPr/>
                    <a:lstStyle/>
                    <a:p>
                      <a:pPr algn="ctr"/>
                      <a:r>
                        <a:rPr lang="en-ZA" sz="1800" b="1" dirty="0" smtClean="0">
                          <a:solidFill>
                            <a:schemeClr val="tx1">
                              <a:lumMod val="85000"/>
                              <a:lumOff val="15000"/>
                            </a:schemeClr>
                          </a:solidFill>
                        </a:rPr>
                        <a:t>Lodged more</a:t>
                      </a:r>
                      <a:r>
                        <a:rPr lang="en-ZA" sz="1800" b="1" baseline="0" dirty="0" smtClean="0">
                          <a:solidFill>
                            <a:schemeClr val="tx1">
                              <a:lumMod val="85000"/>
                              <a:lumOff val="15000"/>
                            </a:schemeClr>
                          </a:solidFill>
                        </a:rPr>
                        <a:t> than </a:t>
                      </a:r>
                    </a:p>
                    <a:p>
                      <a:pPr algn="ctr"/>
                      <a:r>
                        <a:rPr lang="en-ZA" sz="1800" b="1" baseline="0" dirty="0" smtClean="0">
                          <a:solidFill>
                            <a:schemeClr val="tx1">
                              <a:lumMod val="85000"/>
                              <a:lumOff val="15000"/>
                            </a:schemeClr>
                          </a:solidFill>
                        </a:rPr>
                        <a:t>30 days after due date</a:t>
                      </a:r>
                      <a:endParaRPr lang="en-ZA" sz="1800" b="1" dirty="0">
                        <a:solidFill>
                          <a:schemeClr val="tx1">
                            <a:lumMod val="85000"/>
                            <a:lumOff val="15000"/>
                          </a:schemeClr>
                        </a:solidFill>
                      </a:endParaRPr>
                    </a:p>
                  </a:txBody>
                  <a:tcPr>
                    <a:solidFill>
                      <a:srgbClr val="CCFFCC"/>
                    </a:solidFill>
                  </a:tcPr>
                </a:tc>
                <a:extLst>
                  <a:ext uri="{0D108BD9-81ED-4DB2-BD59-A6C34878D82A}">
                    <a16:rowId xmlns:a16="http://schemas.microsoft.com/office/drawing/2014/main" val="11200955"/>
                  </a:ext>
                </a:extLst>
              </a:tr>
              <a:tr h="645379">
                <a:tc>
                  <a:txBody>
                    <a:bodyPr/>
                    <a:lstStyle/>
                    <a:p>
                      <a:pPr algn="ctr"/>
                      <a:r>
                        <a:rPr lang="en-ZA" sz="1800" b="1" dirty="0" smtClean="0">
                          <a:solidFill>
                            <a:srgbClr val="008080"/>
                          </a:solidFill>
                        </a:rPr>
                        <a:t>≥ </a:t>
                      </a:r>
                      <a:r>
                        <a:rPr lang="en-ZA" sz="1800" b="1" dirty="0" smtClean="0">
                          <a:solidFill>
                            <a:srgbClr val="007882"/>
                          </a:solidFill>
                        </a:rPr>
                        <a:t>R1 million but less than R10 million</a:t>
                      </a:r>
                      <a:endParaRPr lang="en-ZA" sz="1800" b="1" dirty="0">
                        <a:solidFill>
                          <a:srgbClr val="007882"/>
                        </a:solidFill>
                      </a:endParaRPr>
                    </a:p>
                  </a:txBody>
                  <a:tcPr marL="70902" marR="70902" marT="35451" marB="35451">
                    <a:solidFill>
                      <a:srgbClr val="CCFF99"/>
                    </a:solidFill>
                  </a:tcPr>
                </a:tc>
                <a:tc>
                  <a:txBody>
                    <a:bodyPr/>
                    <a:lstStyle/>
                    <a:p>
                      <a:pPr algn="ctr"/>
                      <a:endParaRPr lang="en-ZA" sz="1800" b="1" dirty="0" smtClean="0">
                        <a:solidFill>
                          <a:srgbClr val="007882"/>
                        </a:solidFill>
                      </a:endParaRPr>
                    </a:p>
                    <a:p>
                      <a:pPr algn="ctr"/>
                      <a:r>
                        <a:rPr lang="en-ZA" sz="1800" b="1" dirty="0" smtClean="0">
                          <a:solidFill>
                            <a:srgbClr val="007882"/>
                          </a:solidFill>
                        </a:rPr>
                        <a:t>R50</a:t>
                      </a:r>
                      <a:endParaRPr lang="en-ZA" sz="1800" b="1" dirty="0">
                        <a:solidFill>
                          <a:srgbClr val="007882"/>
                        </a:solidFill>
                      </a:endParaRPr>
                    </a:p>
                  </a:txBody>
                  <a:tcPr marL="70902" marR="70902" marT="35451" marB="35451">
                    <a:solidFill>
                      <a:srgbClr val="CCFF99"/>
                    </a:solidFill>
                  </a:tcPr>
                </a:tc>
                <a:tc>
                  <a:txBody>
                    <a:bodyPr/>
                    <a:lstStyle/>
                    <a:p>
                      <a:pPr algn="ctr"/>
                      <a:endParaRPr lang="en-ZA" sz="1800" b="1" dirty="0" smtClean="0">
                        <a:solidFill>
                          <a:srgbClr val="007882"/>
                        </a:solidFill>
                      </a:endParaRPr>
                    </a:p>
                    <a:p>
                      <a:pPr algn="ctr"/>
                      <a:r>
                        <a:rPr lang="en-ZA" sz="1800" b="1" dirty="0" smtClean="0">
                          <a:solidFill>
                            <a:srgbClr val="007882"/>
                          </a:solidFill>
                        </a:rPr>
                        <a:t>R100</a:t>
                      </a:r>
                      <a:endParaRPr lang="en-ZA" sz="1800" b="1" dirty="0">
                        <a:solidFill>
                          <a:srgbClr val="007882"/>
                        </a:solidFill>
                      </a:endParaRPr>
                    </a:p>
                  </a:txBody>
                  <a:tcPr marL="70902" marR="70902" marT="35451" marB="35451">
                    <a:solidFill>
                      <a:srgbClr val="CCFF99"/>
                    </a:solidFill>
                  </a:tcPr>
                </a:tc>
                <a:extLst>
                  <a:ext uri="{0D108BD9-81ED-4DB2-BD59-A6C34878D82A}">
                    <a16:rowId xmlns:a16="http://schemas.microsoft.com/office/drawing/2014/main" val="1991346671"/>
                  </a:ext>
                </a:extLst>
              </a:tr>
              <a:tr h="385181">
                <a:tc>
                  <a:txBody>
                    <a:bodyPr/>
                    <a:lstStyle/>
                    <a:p>
                      <a:endParaRPr lang="en-ZA" sz="1200" dirty="0"/>
                    </a:p>
                  </a:txBody>
                  <a:tcPr/>
                </a:tc>
                <a:tc>
                  <a:txBody>
                    <a:bodyPr/>
                    <a:lstStyle/>
                    <a:p>
                      <a:endParaRPr lang="en-ZA" dirty="0"/>
                    </a:p>
                  </a:txBody>
                  <a:tcPr/>
                </a:tc>
                <a:tc>
                  <a:txBody>
                    <a:bodyPr/>
                    <a:lstStyle/>
                    <a:p>
                      <a:endParaRPr lang="en-ZA" sz="1200" dirty="0"/>
                    </a:p>
                  </a:txBody>
                  <a:tcPr/>
                </a:tc>
                <a:extLst>
                  <a:ext uri="{0D108BD9-81ED-4DB2-BD59-A6C34878D82A}">
                    <a16:rowId xmlns:a16="http://schemas.microsoft.com/office/drawing/2014/main" val="233875119"/>
                  </a:ext>
                </a:extLst>
              </a:tr>
              <a:tr h="491416">
                <a:tc gridSpan="3">
                  <a:txBody>
                    <a:bodyPr/>
                    <a:lstStyle/>
                    <a:p>
                      <a:pPr marL="0" marR="0" lvl="0" indent="0" algn="ctr" defTabSz="497754" rtl="0" eaLnBrk="1" fontAlgn="auto" latinLnBrk="0" hangingPunct="1">
                        <a:lnSpc>
                          <a:spcPct val="100000"/>
                        </a:lnSpc>
                        <a:spcBef>
                          <a:spcPts val="0"/>
                        </a:spcBef>
                        <a:spcAft>
                          <a:spcPts val="0"/>
                        </a:spcAft>
                        <a:buClrTx/>
                        <a:buSzTx/>
                        <a:buFontTx/>
                        <a:buNone/>
                        <a:tabLst/>
                        <a:defRPr/>
                      </a:pPr>
                      <a:r>
                        <a:rPr lang="en-ZA" sz="2200" b="1" dirty="0" smtClean="0">
                          <a:solidFill>
                            <a:srgbClr val="008080"/>
                          </a:solidFill>
                        </a:rPr>
                        <a:t>Category</a:t>
                      </a:r>
                      <a:r>
                        <a:rPr lang="en-ZA" sz="2200" b="1" baseline="0" dirty="0" smtClean="0">
                          <a:solidFill>
                            <a:srgbClr val="008080"/>
                          </a:solidFill>
                        </a:rPr>
                        <a:t> B:   Primary</a:t>
                      </a:r>
                      <a:endParaRPr lang="en-ZA" sz="2200" dirty="0">
                        <a:solidFill>
                          <a:srgbClr val="008080"/>
                        </a:solidFill>
                      </a:endParaRPr>
                    </a:p>
                  </a:txBody>
                  <a:tcPr>
                    <a:solidFill>
                      <a:schemeClr val="accent3">
                        <a:lumMod val="40000"/>
                        <a:lumOff val="60000"/>
                      </a:schemeClr>
                    </a:solidFill>
                  </a:tcPr>
                </a:tc>
                <a:tc hMerge="1">
                  <a:txBody>
                    <a:bodyPr/>
                    <a:lstStyle/>
                    <a:p>
                      <a:endParaRPr lang="en-ZA"/>
                    </a:p>
                  </a:txBody>
                  <a:tcPr/>
                </a:tc>
                <a:tc hMerge="1">
                  <a:txBody>
                    <a:bodyPr/>
                    <a:lstStyle/>
                    <a:p>
                      <a:endParaRPr lang="en-ZA" sz="2000" dirty="0"/>
                    </a:p>
                  </a:txBody>
                  <a:tcPr>
                    <a:solidFill>
                      <a:schemeClr val="accent3">
                        <a:lumMod val="40000"/>
                        <a:lumOff val="60000"/>
                      </a:schemeClr>
                    </a:solidFill>
                  </a:tcPr>
                </a:tc>
                <a:extLst>
                  <a:ext uri="{0D108BD9-81ED-4DB2-BD59-A6C34878D82A}">
                    <a16:rowId xmlns:a16="http://schemas.microsoft.com/office/drawing/2014/main" val="4208326323"/>
                  </a:ext>
                </a:extLst>
              </a:tr>
              <a:tr h="645379">
                <a:tc>
                  <a:txBody>
                    <a:bodyPr/>
                    <a:lstStyle/>
                    <a:p>
                      <a:pPr algn="ctr"/>
                      <a:r>
                        <a:rPr lang="en-ZA" sz="1800" b="1" dirty="0" smtClean="0">
                          <a:solidFill>
                            <a:schemeClr val="tx1">
                              <a:lumMod val="85000"/>
                              <a:lumOff val="15000"/>
                            </a:schemeClr>
                          </a:solidFill>
                        </a:rPr>
                        <a:t>ANNUAL REVENUE</a:t>
                      </a:r>
                      <a:endParaRPr lang="en-ZA" sz="1800" b="1" dirty="0">
                        <a:solidFill>
                          <a:schemeClr val="tx1">
                            <a:lumMod val="85000"/>
                            <a:lumOff val="15000"/>
                          </a:schemeClr>
                        </a:solidFill>
                      </a:endParaRPr>
                    </a:p>
                  </a:txBody>
                  <a:tcPr marL="70902" marR="70902" marT="35451" marB="35451">
                    <a:solidFill>
                      <a:srgbClr val="CCFFCC"/>
                    </a:solidFill>
                  </a:tcPr>
                </a:tc>
                <a:tc>
                  <a:txBody>
                    <a:bodyPr/>
                    <a:lstStyle/>
                    <a:p>
                      <a:pPr algn="ctr"/>
                      <a:r>
                        <a:rPr lang="en-ZA" sz="1800" b="1" dirty="0" smtClean="0">
                          <a:solidFill>
                            <a:schemeClr val="tx1">
                              <a:lumMod val="85000"/>
                              <a:lumOff val="15000"/>
                            </a:schemeClr>
                          </a:solidFill>
                        </a:rPr>
                        <a:t>Lodged within </a:t>
                      </a:r>
                    </a:p>
                    <a:p>
                      <a:pPr algn="ctr"/>
                      <a:r>
                        <a:rPr lang="en-ZA" sz="1800" b="1" dirty="0" smtClean="0">
                          <a:solidFill>
                            <a:schemeClr val="tx1">
                              <a:lumMod val="85000"/>
                              <a:lumOff val="15000"/>
                            </a:schemeClr>
                          </a:solidFill>
                        </a:rPr>
                        <a:t>30 days of due date</a:t>
                      </a:r>
                      <a:endParaRPr lang="en-ZA" sz="1800" b="1" dirty="0">
                        <a:solidFill>
                          <a:schemeClr val="tx1">
                            <a:lumMod val="85000"/>
                            <a:lumOff val="15000"/>
                          </a:schemeClr>
                        </a:solidFill>
                      </a:endParaRPr>
                    </a:p>
                  </a:txBody>
                  <a:tcPr marL="70902" marR="70902" marT="35451" marB="35451">
                    <a:solidFill>
                      <a:srgbClr val="CCFFCC"/>
                    </a:solidFill>
                  </a:tcPr>
                </a:tc>
                <a:tc>
                  <a:txBody>
                    <a:bodyPr/>
                    <a:lstStyle/>
                    <a:p>
                      <a:pPr algn="ctr"/>
                      <a:r>
                        <a:rPr lang="en-ZA" sz="1800" b="1" dirty="0" smtClean="0">
                          <a:solidFill>
                            <a:schemeClr val="tx1">
                              <a:lumMod val="85000"/>
                              <a:lumOff val="15000"/>
                            </a:schemeClr>
                          </a:solidFill>
                        </a:rPr>
                        <a:t>Lodged more</a:t>
                      </a:r>
                      <a:r>
                        <a:rPr lang="en-ZA" sz="1800" b="1" baseline="0" dirty="0" smtClean="0">
                          <a:solidFill>
                            <a:schemeClr val="tx1">
                              <a:lumMod val="85000"/>
                              <a:lumOff val="15000"/>
                            </a:schemeClr>
                          </a:solidFill>
                        </a:rPr>
                        <a:t> than </a:t>
                      </a:r>
                    </a:p>
                    <a:p>
                      <a:pPr algn="ctr"/>
                      <a:r>
                        <a:rPr lang="en-ZA" sz="1800" b="1" baseline="0" dirty="0" smtClean="0">
                          <a:solidFill>
                            <a:schemeClr val="tx1">
                              <a:lumMod val="85000"/>
                              <a:lumOff val="15000"/>
                            </a:schemeClr>
                          </a:solidFill>
                        </a:rPr>
                        <a:t>30 days after due date</a:t>
                      </a:r>
                      <a:endParaRPr lang="en-ZA" sz="1800" b="1" dirty="0">
                        <a:solidFill>
                          <a:schemeClr val="tx1">
                            <a:lumMod val="85000"/>
                            <a:lumOff val="15000"/>
                          </a:schemeClr>
                        </a:solidFill>
                      </a:endParaRPr>
                    </a:p>
                  </a:txBody>
                  <a:tcPr marL="70902" marR="70902" marT="35451" marB="35451">
                    <a:solidFill>
                      <a:srgbClr val="CCFFCC"/>
                    </a:solidFill>
                  </a:tcPr>
                </a:tc>
                <a:extLst>
                  <a:ext uri="{0D108BD9-81ED-4DB2-BD59-A6C34878D82A}">
                    <a16:rowId xmlns:a16="http://schemas.microsoft.com/office/drawing/2014/main" val="1217730714"/>
                  </a:ext>
                </a:extLst>
              </a:tr>
              <a:tr h="865875">
                <a:tc>
                  <a:txBody>
                    <a:bodyPr/>
                    <a:lstStyle/>
                    <a:p>
                      <a:pPr algn="ctr"/>
                      <a:r>
                        <a:rPr lang="en-ZA" sz="1800" b="1" dirty="0" smtClean="0">
                          <a:solidFill>
                            <a:srgbClr val="008080"/>
                          </a:solidFill>
                        </a:rPr>
                        <a:t> ≥  </a:t>
                      </a:r>
                      <a:r>
                        <a:rPr lang="en-ZA" sz="1800" b="1" baseline="0" dirty="0" smtClean="0">
                          <a:solidFill>
                            <a:srgbClr val="008080"/>
                          </a:solidFill>
                        </a:rPr>
                        <a:t>R10 million but &lt; R25 million</a:t>
                      </a:r>
                      <a:endParaRPr lang="en-ZA" sz="1800" b="1" dirty="0">
                        <a:solidFill>
                          <a:srgbClr val="008080"/>
                        </a:solidFill>
                      </a:endParaRPr>
                    </a:p>
                  </a:txBody>
                  <a:tcPr marL="70902" marR="70902" marT="35451" marB="35451">
                    <a:solidFill>
                      <a:srgbClr val="CCFF99"/>
                    </a:solidFill>
                  </a:tcPr>
                </a:tc>
                <a:tc>
                  <a:txBody>
                    <a:bodyPr/>
                    <a:lstStyle/>
                    <a:p>
                      <a:pPr algn="ctr"/>
                      <a:endParaRPr lang="en-ZA" sz="1800" b="1" dirty="0" smtClean="0">
                        <a:solidFill>
                          <a:srgbClr val="007882"/>
                        </a:solidFill>
                      </a:endParaRPr>
                    </a:p>
                    <a:p>
                      <a:pPr algn="ctr"/>
                      <a:r>
                        <a:rPr lang="en-ZA" sz="1800" b="1" dirty="0" smtClean="0">
                          <a:solidFill>
                            <a:srgbClr val="007882"/>
                          </a:solidFill>
                        </a:rPr>
                        <a:t>R450</a:t>
                      </a:r>
                      <a:endParaRPr lang="en-ZA" sz="1800" b="1" dirty="0">
                        <a:solidFill>
                          <a:srgbClr val="007882"/>
                        </a:solidFill>
                      </a:endParaRPr>
                    </a:p>
                  </a:txBody>
                  <a:tcPr marL="70902" marR="70902" marT="35451" marB="35451">
                    <a:solidFill>
                      <a:srgbClr val="CCFF99"/>
                    </a:solidFill>
                  </a:tcPr>
                </a:tc>
                <a:tc>
                  <a:txBody>
                    <a:bodyPr/>
                    <a:lstStyle/>
                    <a:p>
                      <a:pPr marL="0" marR="0" lvl="0" indent="0" algn="ctr" defTabSz="497754" rtl="0" eaLnBrk="1" fontAlgn="auto" latinLnBrk="0" hangingPunct="1">
                        <a:lnSpc>
                          <a:spcPct val="100000"/>
                        </a:lnSpc>
                        <a:spcBef>
                          <a:spcPts val="0"/>
                        </a:spcBef>
                        <a:spcAft>
                          <a:spcPts val="0"/>
                        </a:spcAft>
                        <a:buClrTx/>
                        <a:buSzTx/>
                        <a:buFontTx/>
                        <a:buNone/>
                        <a:tabLst/>
                        <a:defRPr/>
                      </a:pPr>
                      <a:endParaRPr lang="en-ZA" sz="1800" b="1" dirty="0" smtClean="0">
                        <a:solidFill>
                          <a:srgbClr val="007882"/>
                        </a:solidFill>
                      </a:endParaRPr>
                    </a:p>
                    <a:p>
                      <a:pPr marL="0" marR="0" lvl="0" indent="0" algn="ctr" defTabSz="497754" rtl="0" eaLnBrk="1" fontAlgn="auto" latinLnBrk="0" hangingPunct="1">
                        <a:lnSpc>
                          <a:spcPct val="100000"/>
                        </a:lnSpc>
                        <a:spcBef>
                          <a:spcPts val="0"/>
                        </a:spcBef>
                        <a:spcAft>
                          <a:spcPts val="0"/>
                        </a:spcAft>
                        <a:buClrTx/>
                        <a:buSzTx/>
                        <a:buFontTx/>
                        <a:buNone/>
                        <a:tabLst/>
                        <a:defRPr/>
                      </a:pPr>
                      <a:r>
                        <a:rPr lang="en-ZA" sz="1800" b="1" dirty="0" smtClean="0">
                          <a:solidFill>
                            <a:srgbClr val="007882"/>
                          </a:solidFill>
                        </a:rPr>
                        <a:t>R600</a:t>
                      </a:r>
                      <a:endParaRPr lang="en-ZA" sz="1800" b="1" dirty="0">
                        <a:solidFill>
                          <a:srgbClr val="007882"/>
                        </a:solidFill>
                      </a:endParaRPr>
                    </a:p>
                  </a:txBody>
                  <a:tcPr marL="70902" marR="70902" marT="35451" marB="35451">
                    <a:solidFill>
                      <a:srgbClr val="CCFF99"/>
                    </a:solidFill>
                  </a:tcPr>
                </a:tc>
                <a:extLst>
                  <a:ext uri="{0D108BD9-81ED-4DB2-BD59-A6C34878D82A}">
                    <a16:rowId xmlns:a16="http://schemas.microsoft.com/office/drawing/2014/main" val="10868576"/>
                  </a:ext>
                </a:extLst>
              </a:tr>
            </a:tbl>
          </a:graphicData>
        </a:graphic>
      </p:graphicFrame>
    </p:spTree>
    <p:extLst>
      <p:ext uri="{BB962C8B-B14F-4D97-AF65-F5344CB8AC3E}">
        <p14:creationId xmlns:p14="http://schemas.microsoft.com/office/powerpoint/2010/main" val="368766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197791"/>
            <a:ext cx="10269324" cy="770337"/>
          </a:xfrm>
        </p:spPr>
        <p:txBody>
          <a:bodyPr>
            <a:normAutofit fontScale="90000"/>
          </a:bodyPr>
          <a:lstStyle/>
          <a:p>
            <a:pPr algn="ctr"/>
            <a:r>
              <a:rPr lang="en-ZA" dirty="0"/>
              <a:t>ANNUAL FEES </a:t>
            </a:r>
            <a:br>
              <a:rPr lang="en-ZA" dirty="0"/>
            </a:br>
            <a:endParaRPr lang="en-ZA"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801800"/>
              </p:ext>
            </p:extLst>
          </p:nvPr>
        </p:nvGraphicFramePr>
        <p:xfrm>
          <a:off x="104761" y="1526445"/>
          <a:ext cx="10399954" cy="204944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22888">
                  <a:extLst>
                    <a:ext uri="{9D8B030D-6E8A-4147-A177-3AD203B41FA5}">
                      <a16:colId xmlns:a16="http://schemas.microsoft.com/office/drawing/2014/main" val="2673902327"/>
                    </a:ext>
                  </a:extLst>
                </a:gridCol>
                <a:gridCol w="4510415">
                  <a:extLst>
                    <a:ext uri="{9D8B030D-6E8A-4147-A177-3AD203B41FA5}">
                      <a16:colId xmlns:a16="http://schemas.microsoft.com/office/drawing/2014/main" val="1375816821"/>
                    </a:ext>
                  </a:extLst>
                </a:gridCol>
                <a:gridCol w="3466651">
                  <a:extLst>
                    <a:ext uri="{9D8B030D-6E8A-4147-A177-3AD203B41FA5}">
                      <a16:colId xmlns:a16="http://schemas.microsoft.com/office/drawing/2014/main" val="1534113917"/>
                    </a:ext>
                  </a:extLst>
                </a:gridCol>
              </a:tblGrid>
              <a:tr h="715336">
                <a:tc gridSpan="3">
                  <a:txBody>
                    <a:bodyPr/>
                    <a:lstStyle/>
                    <a:p>
                      <a:pPr marL="0" marR="0" lvl="0" indent="0" algn="ctr" defTabSz="497754" rtl="0" eaLnBrk="1" fontAlgn="auto" latinLnBrk="0" hangingPunct="1">
                        <a:lnSpc>
                          <a:spcPct val="100000"/>
                        </a:lnSpc>
                        <a:spcBef>
                          <a:spcPts val="0"/>
                        </a:spcBef>
                        <a:spcAft>
                          <a:spcPts val="0"/>
                        </a:spcAft>
                        <a:buClrTx/>
                        <a:buSzTx/>
                        <a:buFontTx/>
                        <a:buNone/>
                        <a:tabLst/>
                        <a:defRPr/>
                      </a:pPr>
                      <a:r>
                        <a:rPr lang="en-ZA" sz="2800" b="1" dirty="0" smtClean="0">
                          <a:solidFill>
                            <a:srgbClr val="008080"/>
                          </a:solidFill>
                        </a:rPr>
                        <a:t>Category</a:t>
                      </a:r>
                      <a:r>
                        <a:rPr lang="en-ZA" sz="2800" b="1" baseline="0" dirty="0" smtClean="0">
                          <a:solidFill>
                            <a:srgbClr val="008080"/>
                          </a:solidFill>
                        </a:rPr>
                        <a:t> C:  </a:t>
                      </a:r>
                      <a:r>
                        <a:rPr lang="en-ZA" sz="2500" b="1" baseline="0" dirty="0" smtClean="0">
                          <a:solidFill>
                            <a:srgbClr val="008080"/>
                          </a:solidFill>
                        </a:rPr>
                        <a:t> Primary</a:t>
                      </a:r>
                      <a:endParaRPr lang="en-ZA" sz="2500" dirty="0" smtClean="0">
                        <a:solidFill>
                          <a:srgbClr val="008080"/>
                        </a:solidFill>
                      </a:endParaRPr>
                    </a:p>
                    <a:p>
                      <a:pPr algn="ctr"/>
                      <a:endParaRPr lang="en-ZA" sz="2500" b="1" dirty="0">
                        <a:solidFill>
                          <a:srgbClr val="FF0000"/>
                        </a:solidFill>
                      </a:endParaRPr>
                    </a:p>
                  </a:txBody>
                  <a:tcPr marL="70902" marR="70902" marT="35451" marB="35451">
                    <a:solidFill>
                      <a:schemeClr val="accent3">
                        <a:lumMod val="40000"/>
                        <a:lumOff val="60000"/>
                      </a:schemeClr>
                    </a:solidFill>
                  </a:tcPr>
                </a:tc>
                <a:tc hMerge="1">
                  <a:txBody>
                    <a:bodyPr/>
                    <a:lstStyle/>
                    <a:p>
                      <a:pPr algn="ctr"/>
                      <a:endParaRPr lang="en-ZA" sz="2500" b="1" dirty="0">
                        <a:solidFill>
                          <a:srgbClr val="FF0000"/>
                        </a:solidFill>
                      </a:endParaRPr>
                    </a:p>
                  </a:txBody>
                  <a:tcPr marL="70902" marR="70902" marT="35451" marB="35451">
                    <a:solidFill>
                      <a:schemeClr val="accent3">
                        <a:lumMod val="20000"/>
                        <a:lumOff val="80000"/>
                      </a:schemeClr>
                    </a:solidFill>
                  </a:tcPr>
                </a:tc>
                <a:tc hMerge="1">
                  <a:txBody>
                    <a:bodyPr/>
                    <a:lstStyle/>
                    <a:p>
                      <a:pPr algn="ctr"/>
                      <a:endParaRPr lang="en-ZA" sz="2000" b="1" dirty="0"/>
                    </a:p>
                  </a:txBody>
                  <a:tcPr marL="70902" marR="70902" marT="35451" marB="35451">
                    <a:solidFill>
                      <a:schemeClr val="accent3">
                        <a:lumMod val="20000"/>
                        <a:lumOff val="80000"/>
                      </a:schemeClr>
                    </a:solidFill>
                  </a:tcPr>
                </a:tc>
                <a:extLst>
                  <a:ext uri="{0D108BD9-81ED-4DB2-BD59-A6C34878D82A}">
                    <a16:rowId xmlns:a16="http://schemas.microsoft.com/office/drawing/2014/main" val="3566478560"/>
                  </a:ext>
                </a:extLst>
              </a:tr>
              <a:tr h="697065">
                <a:tc>
                  <a:txBody>
                    <a:bodyPr/>
                    <a:lstStyle/>
                    <a:p>
                      <a:pPr algn="ctr"/>
                      <a:r>
                        <a:rPr lang="en-ZA" sz="2000" b="1" dirty="0" smtClean="0">
                          <a:solidFill>
                            <a:schemeClr val="tx1">
                              <a:lumMod val="75000"/>
                              <a:lumOff val="25000"/>
                            </a:schemeClr>
                          </a:solidFill>
                        </a:rPr>
                        <a:t>ANNUAL REVENUE</a:t>
                      </a:r>
                      <a:endParaRPr lang="en-ZA" sz="2000" b="1" dirty="0">
                        <a:solidFill>
                          <a:schemeClr val="tx1">
                            <a:lumMod val="75000"/>
                            <a:lumOff val="25000"/>
                          </a:schemeClr>
                        </a:solidFill>
                      </a:endParaRPr>
                    </a:p>
                  </a:txBody>
                  <a:tcPr marL="70902" marR="70902" marT="35451" marB="35451">
                    <a:solidFill>
                      <a:srgbClr val="CCFFCC"/>
                    </a:solidFill>
                  </a:tcPr>
                </a:tc>
                <a:tc>
                  <a:txBody>
                    <a:bodyPr/>
                    <a:lstStyle/>
                    <a:p>
                      <a:pPr algn="ctr"/>
                      <a:r>
                        <a:rPr lang="en-ZA" sz="2000" b="1" dirty="0" smtClean="0">
                          <a:solidFill>
                            <a:schemeClr val="tx1">
                              <a:lumMod val="75000"/>
                              <a:lumOff val="25000"/>
                            </a:schemeClr>
                          </a:solidFill>
                        </a:rPr>
                        <a:t>Lodged within 30 days of due date</a:t>
                      </a:r>
                      <a:endParaRPr lang="en-ZA" sz="2000" b="1" dirty="0">
                        <a:solidFill>
                          <a:schemeClr val="tx1">
                            <a:lumMod val="75000"/>
                            <a:lumOff val="25000"/>
                          </a:schemeClr>
                        </a:solidFill>
                      </a:endParaRPr>
                    </a:p>
                  </a:txBody>
                  <a:tcPr marL="70902" marR="70902" marT="35451" marB="35451">
                    <a:solidFill>
                      <a:srgbClr val="CCFFCC"/>
                    </a:solidFill>
                  </a:tcPr>
                </a:tc>
                <a:tc>
                  <a:txBody>
                    <a:bodyPr/>
                    <a:lstStyle/>
                    <a:p>
                      <a:pPr algn="ctr"/>
                      <a:r>
                        <a:rPr lang="en-ZA" sz="2000" b="1" dirty="0" smtClean="0">
                          <a:solidFill>
                            <a:schemeClr val="tx1">
                              <a:lumMod val="75000"/>
                              <a:lumOff val="25000"/>
                            </a:schemeClr>
                          </a:solidFill>
                        </a:rPr>
                        <a:t>Lodged more</a:t>
                      </a:r>
                      <a:r>
                        <a:rPr lang="en-ZA" sz="2000" b="1" baseline="0" dirty="0" smtClean="0">
                          <a:solidFill>
                            <a:schemeClr val="tx1">
                              <a:lumMod val="75000"/>
                              <a:lumOff val="25000"/>
                            </a:schemeClr>
                          </a:solidFill>
                        </a:rPr>
                        <a:t> than 30 days after due date</a:t>
                      </a:r>
                      <a:endParaRPr lang="en-ZA" sz="2000" b="1" dirty="0">
                        <a:solidFill>
                          <a:schemeClr val="tx1">
                            <a:lumMod val="75000"/>
                            <a:lumOff val="25000"/>
                          </a:schemeClr>
                        </a:solidFill>
                      </a:endParaRPr>
                    </a:p>
                  </a:txBody>
                  <a:tcPr marL="70902" marR="70902" marT="35451" marB="35451">
                    <a:solidFill>
                      <a:srgbClr val="CCFFCC"/>
                    </a:solidFill>
                  </a:tcPr>
                </a:tc>
                <a:extLst>
                  <a:ext uri="{0D108BD9-81ED-4DB2-BD59-A6C34878D82A}">
                    <a16:rowId xmlns:a16="http://schemas.microsoft.com/office/drawing/2014/main" val="1902346502"/>
                  </a:ext>
                </a:extLst>
              </a:tr>
              <a:tr h="473756">
                <a:tc>
                  <a:txBody>
                    <a:bodyPr/>
                    <a:lstStyle/>
                    <a:p>
                      <a:pPr algn="ctr"/>
                      <a:r>
                        <a:rPr lang="en-ZA" sz="2000" b="1" dirty="0" smtClean="0">
                          <a:solidFill>
                            <a:srgbClr val="008080"/>
                          </a:solidFill>
                        </a:rPr>
                        <a:t>≥  </a:t>
                      </a:r>
                      <a:r>
                        <a:rPr lang="en-ZA" sz="2000" b="1" baseline="0" dirty="0" smtClean="0">
                          <a:solidFill>
                            <a:srgbClr val="008080"/>
                          </a:solidFill>
                        </a:rPr>
                        <a:t>R25 million</a:t>
                      </a:r>
                      <a:endParaRPr lang="en-ZA" sz="2000" b="1" dirty="0">
                        <a:solidFill>
                          <a:srgbClr val="008080"/>
                        </a:solidFill>
                      </a:endParaRPr>
                    </a:p>
                  </a:txBody>
                  <a:tcPr marL="70902" marR="70902" marT="35451" marB="35451">
                    <a:solidFill>
                      <a:srgbClr val="CCFF99"/>
                    </a:solidFill>
                  </a:tcPr>
                </a:tc>
                <a:tc>
                  <a:txBody>
                    <a:bodyPr/>
                    <a:lstStyle/>
                    <a:p>
                      <a:pPr algn="ctr"/>
                      <a:r>
                        <a:rPr lang="en-ZA" sz="2000" b="1" dirty="0" smtClean="0">
                          <a:solidFill>
                            <a:srgbClr val="008080"/>
                          </a:solidFill>
                        </a:rPr>
                        <a:t>R3 000</a:t>
                      </a:r>
                      <a:endParaRPr lang="en-ZA" sz="2000" b="1" dirty="0">
                        <a:solidFill>
                          <a:srgbClr val="008080"/>
                        </a:solidFill>
                      </a:endParaRPr>
                    </a:p>
                  </a:txBody>
                  <a:tcPr marL="70902" marR="70902" marT="35451" marB="35451">
                    <a:solidFill>
                      <a:srgbClr val="CCFF99"/>
                    </a:solidFill>
                  </a:tcPr>
                </a:tc>
                <a:tc>
                  <a:txBody>
                    <a:bodyPr/>
                    <a:lstStyle/>
                    <a:p>
                      <a:pPr algn="ctr"/>
                      <a:r>
                        <a:rPr lang="en-ZA" sz="2000" b="1" dirty="0" smtClean="0">
                          <a:solidFill>
                            <a:srgbClr val="008080"/>
                          </a:solidFill>
                        </a:rPr>
                        <a:t>R4 000</a:t>
                      </a:r>
                      <a:endParaRPr lang="en-ZA" sz="2000" b="1" dirty="0">
                        <a:solidFill>
                          <a:srgbClr val="008080"/>
                        </a:solidFill>
                      </a:endParaRPr>
                    </a:p>
                  </a:txBody>
                  <a:tcPr marL="70902" marR="70902" marT="35451" marB="35451">
                    <a:solidFill>
                      <a:srgbClr val="CCFF99"/>
                    </a:solidFill>
                  </a:tcPr>
                </a:tc>
                <a:extLst>
                  <a:ext uri="{0D108BD9-81ED-4DB2-BD59-A6C34878D82A}">
                    <a16:rowId xmlns:a16="http://schemas.microsoft.com/office/drawing/2014/main" val="1348466765"/>
                  </a:ext>
                </a:extLst>
              </a:tr>
            </a:tbl>
          </a:graphicData>
        </a:graphic>
      </p:graphicFrame>
    </p:spTree>
    <p:extLst>
      <p:ext uri="{BB962C8B-B14F-4D97-AF65-F5344CB8AC3E}">
        <p14:creationId xmlns:p14="http://schemas.microsoft.com/office/powerpoint/2010/main" val="3332342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0" y="197791"/>
            <a:ext cx="9056916" cy="770337"/>
          </a:xfrm>
        </p:spPr>
        <p:txBody>
          <a:bodyPr>
            <a:normAutofit fontScale="90000"/>
          </a:bodyPr>
          <a:lstStyle/>
          <a:p>
            <a:pPr algn="ctr"/>
            <a:r>
              <a:rPr lang="en-ZA" dirty="0"/>
              <a:t>ANNUAL FEES </a:t>
            </a:r>
            <a:br>
              <a:rPr lang="en-ZA" dirty="0"/>
            </a:br>
            <a:r>
              <a:rPr lang="en-ZA" sz="2200" dirty="0"/>
              <a:t>(TO BE IMPLEMENT AT A LATER STAGE)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4939484"/>
              </p:ext>
            </p:extLst>
          </p:nvPr>
        </p:nvGraphicFramePr>
        <p:xfrm>
          <a:off x="76200" y="1531232"/>
          <a:ext cx="10526486" cy="356550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00369">
                  <a:extLst>
                    <a:ext uri="{9D8B030D-6E8A-4147-A177-3AD203B41FA5}">
                      <a16:colId xmlns:a16="http://schemas.microsoft.com/office/drawing/2014/main" val="406781813"/>
                    </a:ext>
                  </a:extLst>
                </a:gridCol>
                <a:gridCol w="4017288">
                  <a:extLst>
                    <a:ext uri="{9D8B030D-6E8A-4147-A177-3AD203B41FA5}">
                      <a16:colId xmlns:a16="http://schemas.microsoft.com/office/drawing/2014/main" val="1270124668"/>
                    </a:ext>
                  </a:extLst>
                </a:gridCol>
                <a:gridCol w="3508829">
                  <a:extLst>
                    <a:ext uri="{9D8B030D-6E8A-4147-A177-3AD203B41FA5}">
                      <a16:colId xmlns:a16="http://schemas.microsoft.com/office/drawing/2014/main" val="3858939836"/>
                    </a:ext>
                  </a:extLst>
                </a:gridCol>
              </a:tblGrid>
              <a:tr h="295074">
                <a:tc>
                  <a:txBody>
                    <a:bodyPr/>
                    <a:lstStyle/>
                    <a:p>
                      <a:endParaRPr lang="en-ZA" sz="1400" dirty="0"/>
                    </a:p>
                  </a:txBody>
                  <a:tcPr/>
                </a:tc>
                <a:tc>
                  <a:txBody>
                    <a:bodyPr/>
                    <a:lstStyle/>
                    <a:p>
                      <a:endParaRPr lang="en-ZA" sz="1400" dirty="0"/>
                    </a:p>
                  </a:txBody>
                  <a:tcPr/>
                </a:tc>
                <a:tc>
                  <a:txBody>
                    <a:bodyPr/>
                    <a:lstStyle/>
                    <a:p>
                      <a:endParaRPr lang="en-ZA" sz="1400" dirty="0"/>
                    </a:p>
                  </a:txBody>
                  <a:tcPr/>
                </a:tc>
                <a:extLst>
                  <a:ext uri="{0D108BD9-81ED-4DB2-BD59-A6C34878D82A}">
                    <a16:rowId xmlns:a16="http://schemas.microsoft.com/office/drawing/2014/main" val="723498142"/>
                  </a:ext>
                </a:extLst>
              </a:tr>
              <a:tr h="118029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dirty="0" smtClean="0">
                          <a:solidFill>
                            <a:srgbClr val="007882"/>
                          </a:solidFill>
                        </a:rPr>
                        <a:t>Category C:</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2600" b="1" dirty="0" smtClean="0">
                          <a:solidFill>
                            <a:srgbClr val="007882"/>
                          </a:solidFill>
                        </a:rPr>
                        <a:t>Secondary, Tertiary</a:t>
                      </a:r>
                      <a:r>
                        <a:rPr lang="en-ZA" sz="2600" b="1" baseline="0" dirty="0" smtClean="0">
                          <a:solidFill>
                            <a:srgbClr val="007882"/>
                          </a:solidFill>
                        </a:rPr>
                        <a:t> and National Apex co-operatives</a:t>
                      </a:r>
                      <a:endParaRPr lang="en-ZA" sz="2600" b="1" dirty="0" smtClean="0">
                        <a:solidFill>
                          <a:srgbClr val="007882"/>
                        </a:solidFill>
                      </a:endParaRPr>
                    </a:p>
                    <a:p>
                      <a:endParaRPr lang="en-ZA" dirty="0"/>
                    </a:p>
                  </a:txBody>
                  <a:tcPr>
                    <a:solidFill>
                      <a:schemeClr val="accent3">
                        <a:lumMod val="20000"/>
                        <a:lumOff val="80000"/>
                      </a:schemeClr>
                    </a:solidFill>
                  </a:tcPr>
                </a:tc>
                <a:tc hMerge="1">
                  <a:txBody>
                    <a:bodyPr/>
                    <a:lstStyle/>
                    <a:p>
                      <a:endParaRPr lang="en-ZA" dirty="0"/>
                    </a:p>
                  </a:txBody>
                  <a:tcPr>
                    <a:solidFill>
                      <a:schemeClr val="accent3">
                        <a:lumMod val="20000"/>
                        <a:lumOff val="80000"/>
                      </a:schemeClr>
                    </a:solidFill>
                  </a:tcPr>
                </a:tc>
                <a:tc hMerge="1">
                  <a:txBody>
                    <a:bodyPr/>
                    <a:lstStyle/>
                    <a:p>
                      <a:endParaRPr lang="en-ZA" dirty="0"/>
                    </a:p>
                  </a:txBody>
                  <a:tcPr>
                    <a:solidFill>
                      <a:schemeClr val="accent3">
                        <a:lumMod val="20000"/>
                        <a:lumOff val="80000"/>
                      </a:schemeClr>
                    </a:solidFill>
                  </a:tcPr>
                </a:tc>
                <a:extLst>
                  <a:ext uri="{0D108BD9-81ED-4DB2-BD59-A6C34878D82A}">
                    <a16:rowId xmlns:a16="http://schemas.microsoft.com/office/drawing/2014/main" val="759065607"/>
                  </a:ext>
                </a:extLst>
              </a:tr>
              <a:tr h="658788">
                <a:tc>
                  <a:txBody>
                    <a:bodyPr/>
                    <a:lstStyle/>
                    <a:p>
                      <a:pPr algn="ctr"/>
                      <a:r>
                        <a:rPr lang="en-ZA" sz="2000" b="1" dirty="0" smtClean="0">
                          <a:solidFill>
                            <a:schemeClr val="tx1">
                              <a:lumMod val="75000"/>
                              <a:lumOff val="25000"/>
                            </a:schemeClr>
                          </a:solidFill>
                        </a:rPr>
                        <a:t>ANNUAL REVENUE</a:t>
                      </a:r>
                      <a:endParaRPr lang="en-ZA" sz="2000" b="1" dirty="0">
                        <a:solidFill>
                          <a:schemeClr val="tx1">
                            <a:lumMod val="75000"/>
                            <a:lumOff val="25000"/>
                          </a:schemeClr>
                        </a:solidFill>
                      </a:endParaRPr>
                    </a:p>
                  </a:txBody>
                  <a:tcPr marL="70902" marR="70902" marT="35451" marB="35451">
                    <a:solidFill>
                      <a:srgbClr val="CCFFCC"/>
                    </a:solidFill>
                  </a:tcPr>
                </a:tc>
                <a:tc>
                  <a:txBody>
                    <a:bodyPr/>
                    <a:lstStyle/>
                    <a:p>
                      <a:pPr algn="ctr"/>
                      <a:r>
                        <a:rPr lang="en-ZA" sz="2000" b="1" dirty="0" smtClean="0">
                          <a:solidFill>
                            <a:schemeClr val="tx1">
                              <a:lumMod val="75000"/>
                              <a:lumOff val="25000"/>
                            </a:schemeClr>
                          </a:solidFill>
                        </a:rPr>
                        <a:t>Lodged within 30 days of due date</a:t>
                      </a:r>
                      <a:endParaRPr lang="en-ZA" sz="2000" b="1" dirty="0">
                        <a:solidFill>
                          <a:schemeClr val="tx1">
                            <a:lumMod val="75000"/>
                            <a:lumOff val="25000"/>
                          </a:schemeClr>
                        </a:solidFill>
                      </a:endParaRPr>
                    </a:p>
                  </a:txBody>
                  <a:tcPr marL="70902" marR="70902" marT="35451" marB="35451">
                    <a:solidFill>
                      <a:srgbClr val="CCFFCC"/>
                    </a:solidFill>
                  </a:tcPr>
                </a:tc>
                <a:tc>
                  <a:txBody>
                    <a:bodyPr/>
                    <a:lstStyle/>
                    <a:p>
                      <a:pPr algn="ctr"/>
                      <a:r>
                        <a:rPr lang="en-ZA" sz="2000" b="1" dirty="0" smtClean="0">
                          <a:solidFill>
                            <a:schemeClr val="tx1">
                              <a:lumMod val="75000"/>
                              <a:lumOff val="25000"/>
                            </a:schemeClr>
                          </a:solidFill>
                        </a:rPr>
                        <a:t>Lodged more</a:t>
                      </a:r>
                      <a:r>
                        <a:rPr lang="en-ZA" sz="2000" b="1" baseline="0" dirty="0" smtClean="0">
                          <a:solidFill>
                            <a:schemeClr val="tx1">
                              <a:lumMod val="75000"/>
                              <a:lumOff val="25000"/>
                            </a:schemeClr>
                          </a:solidFill>
                        </a:rPr>
                        <a:t> than 30 days after due date</a:t>
                      </a:r>
                      <a:endParaRPr lang="en-ZA" sz="2000" b="1" dirty="0">
                        <a:solidFill>
                          <a:schemeClr val="tx1">
                            <a:lumMod val="75000"/>
                            <a:lumOff val="25000"/>
                          </a:schemeClr>
                        </a:solidFill>
                      </a:endParaRPr>
                    </a:p>
                  </a:txBody>
                  <a:tcPr marL="70902" marR="70902" marT="35451" marB="35451">
                    <a:solidFill>
                      <a:srgbClr val="CCFFCC"/>
                    </a:solidFill>
                  </a:tcPr>
                </a:tc>
                <a:extLst>
                  <a:ext uri="{0D108BD9-81ED-4DB2-BD59-A6C34878D82A}">
                    <a16:rowId xmlns:a16="http://schemas.microsoft.com/office/drawing/2014/main" val="2651361365"/>
                  </a:ext>
                </a:extLst>
              </a:tr>
              <a:tr h="658788">
                <a:tc>
                  <a:txBody>
                    <a:bodyPr/>
                    <a:lstStyle/>
                    <a:p>
                      <a:r>
                        <a:rPr lang="en-ZA" sz="2000" b="1" dirty="0" smtClean="0">
                          <a:solidFill>
                            <a:srgbClr val="008080"/>
                          </a:solidFill>
                        </a:rPr>
                        <a:t> &lt;  R25</a:t>
                      </a:r>
                      <a:r>
                        <a:rPr lang="en-ZA" sz="2000" b="1" baseline="0" dirty="0" smtClean="0">
                          <a:solidFill>
                            <a:srgbClr val="008080"/>
                          </a:solidFill>
                        </a:rPr>
                        <a:t> million</a:t>
                      </a:r>
                    </a:p>
                    <a:p>
                      <a:endParaRPr lang="en-ZA" sz="2000" b="1" dirty="0">
                        <a:solidFill>
                          <a:srgbClr val="008080"/>
                        </a:solidFill>
                      </a:endParaRPr>
                    </a:p>
                  </a:txBody>
                  <a:tcPr marL="70902" marR="70902" marT="35451" marB="35451">
                    <a:solidFill>
                      <a:srgbClr val="CCFF99"/>
                    </a:solidFill>
                  </a:tcPr>
                </a:tc>
                <a:tc>
                  <a:txBody>
                    <a:bodyPr/>
                    <a:lstStyle/>
                    <a:p>
                      <a:pPr algn="ctr"/>
                      <a:r>
                        <a:rPr lang="en-ZA" sz="2000" b="1" dirty="0" smtClean="0">
                          <a:solidFill>
                            <a:srgbClr val="008080"/>
                          </a:solidFill>
                        </a:rPr>
                        <a:t>R450</a:t>
                      </a:r>
                      <a:endParaRPr lang="en-ZA" sz="2000" b="1" dirty="0">
                        <a:solidFill>
                          <a:srgbClr val="008080"/>
                        </a:solidFill>
                      </a:endParaRPr>
                    </a:p>
                  </a:txBody>
                  <a:tcPr marL="70902" marR="70902" marT="35451" marB="35451">
                    <a:solidFill>
                      <a:srgbClr val="CCFF99"/>
                    </a:solidFill>
                  </a:tcPr>
                </a:tc>
                <a:tc>
                  <a:txBody>
                    <a:bodyPr/>
                    <a:lstStyle/>
                    <a:p>
                      <a:pPr algn="ctr"/>
                      <a:r>
                        <a:rPr lang="en-ZA" sz="2000" b="1" dirty="0" smtClean="0">
                          <a:solidFill>
                            <a:srgbClr val="008080"/>
                          </a:solidFill>
                        </a:rPr>
                        <a:t>R600</a:t>
                      </a:r>
                      <a:endParaRPr lang="en-ZA" sz="2000" b="1" dirty="0">
                        <a:solidFill>
                          <a:srgbClr val="008080"/>
                        </a:solidFill>
                      </a:endParaRPr>
                    </a:p>
                  </a:txBody>
                  <a:tcPr marL="70902" marR="70902" marT="35451" marB="35451">
                    <a:solidFill>
                      <a:srgbClr val="CCFF99"/>
                    </a:solidFill>
                  </a:tcPr>
                </a:tc>
                <a:extLst>
                  <a:ext uri="{0D108BD9-81ED-4DB2-BD59-A6C34878D82A}">
                    <a16:rowId xmlns:a16="http://schemas.microsoft.com/office/drawing/2014/main" val="2430586988"/>
                  </a:ext>
                </a:extLst>
              </a:tr>
              <a:tr h="658788">
                <a:tc>
                  <a:txBody>
                    <a:bodyPr/>
                    <a:lstStyle/>
                    <a:p>
                      <a:r>
                        <a:rPr lang="en-ZA" sz="2000" b="1" dirty="0" smtClean="0">
                          <a:solidFill>
                            <a:srgbClr val="008080"/>
                          </a:solidFill>
                        </a:rPr>
                        <a:t> ≥ </a:t>
                      </a:r>
                      <a:r>
                        <a:rPr lang="en-ZA" sz="2000" b="1" baseline="0" dirty="0" smtClean="0">
                          <a:solidFill>
                            <a:srgbClr val="008080"/>
                          </a:solidFill>
                        </a:rPr>
                        <a:t> R25 million</a:t>
                      </a:r>
                    </a:p>
                    <a:p>
                      <a:endParaRPr lang="en-ZA" sz="2000" b="1" dirty="0">
                        <a:solidFill>
                          <a:srgbClr val="008080"/>
                        </a:solidFill>
                      </a:endParaRPr>
                    </a:p>
                  </a:txBody>
                  <a:tcPr marL="70902" marR="70902" marT="35451" marB="35451">
                    <a:solidFill>
                      <a:srgbClr val="CCFF99"/>
                    </a:solidFill>
                  </a:tcPr>
                </a:tc>
                <a:tc>
                  <a:txBody>
                    <a:bodyPr/>
                    <a:lstStyle/>
                    <a:p>
                      <a:pPr algn="ctr"/>
                      <a:r>
                        <a:rPr lang="en-ZA" sz="2000" b="1" dirty="0" smtClean="0">
                          <a:solidFill>
                            <a:srgbClr val="008080"/>
                          </a:solidFill>
                        </a:rPr>
                        <a:t>R3 000</a:t>
                      </a:r>
                      <a:endParaRPr lang="en-ZA" sz="2000" b="1" dirty="0">
                        <a:solidFill>
                          <a:srgbClr val="008080"/>
                        </a:solidFill>
                      </a:endParaRPr>
                    </a:p>
                  </a:txBody>
                  <a:tcPr marL="70902" marR="70902" marT="35451" marB="35451">
                    <a:solidFill>
                      <a:srgbClr val="CCFF99"/>
                    </a:solidFill>
                  </a:tcPr>
                </a:tc>
                <a:tc>
                  <a:txBody>
                    <a:bodyPr/>
                    <a:lstStyle/>
                    <a:p>
                      <a:pPr algn="ctr"/>
                      <a:r>
                        <a:rPr lang="en-ZA" sz="2000" b="1" dirty="0" smtClean="0">
                          <a:solidFill>
                            <a:srgbClr val="008080"/>
                          </a:solidFill>
                        </a:rPr>
                        <a:t>R4 000</a:t>
                      </a:r>
                      <a:endParaRPr lang="en-ZA" sz="2000" b="1" dirty="0">
                        <a:solidFill>
                          <a:srgbClr val="008080"/>
                        </a:solidFill>
                      </a:endParaRPr>
                    </a:p>
                  </a:txBody>
                  <a:tcPr marL="70902" marR="70902" marT="35451" marB="35451">
                    <a:solidFill>
                      <a:srgbClr val="CCFF99"/>
                    </a:solidFill>
                  </a:tcPr>
                </a:tc>
                <a:extLst>
                  <a:ext uri="{0D108BD9-81ED-4DB2-BD59-A6C34878D82A}">
                    <a16:rowId xmlns:a16="http://schemas.microsoft.com/office/drawing/2014/main" val="3600584039"/>
                  </a:ext>
                </a:extLst>
              </a:tr>
            </a:tbl>
          </a:graphicData>
        </a:graphic>
      </p:graphicFrame>
    </p:spTree>
    <p:extLst>
      <p:ext uri="{BB962C8B-B14F-4D97-AF65-F5344CB8AC3E}">
        <p14:creationId xmlns:p14="http://schemas.microsoft.com/office/powerpoint/2010/main" val="352940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8271</TotalTime>
  <Words>1480</Words>
  <Application>Microsoft Office PowerPoint</Application>
  <PresentationFormat>Custom</PresentationFormat>
  <Paragraphs>217</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Courier New</vt:lpstr>
      <vt:lpstr>Office Theme</vt:lpstr>
      <vt:lpstr>CO-OPERATIVE  annual returns  &amp;  xbrl    date:  MARCH 2022 </vt:lpstr>
      <vt:lpstr>Purpose &amp; Format of the presentation</vt:lpstr>
      <vt:lpstr> introduction to Learn-i-biz &amp;  BULK EDUCATION EMAILS</vt:lpstr>
      <vt:lpstr>ANNUAL fee payments  &amp;  annual SUBMISSION REQUIREMENTS  </vt:lpstr>
      <vt:lpstr>CATEGORIES OF CO-OPS</vt:lpstr>
      <vt:lpstr>Annual submissions &amp; annual Fee payments  (Section 26A)</vt:lpstr>
      <vt:lpstr>ANNUAL FEES   </vt:lpstr>
      <vt:lpstr>ANNUAL FEES  </vt:lpstr>
      <vt:lpstr>ANNUAL FEES  (TO BE IMPLEMENT AT A LATER STAGE)</vt:lpstr>
      <vt:lpstr>Record Keeping</vt:lpstr>
      <vt:lpstr>annual submissions: Documentation requirements </vt:lpstr>
      <vt:lpstr>Definitions of different Reports</vt:lpstr>
      <vt:lpstr>Definitions of different Reports</vt:lpstr>
      <vt:lpstr>Annual submissions  &amp; iXBRL  </vt:lpstr>
      <vt:lpstr>Financial compliance in the digital era &amp;  iXBRL</vt:lpstr>
      <vt:lpstr>APPLICATION QUERIES</vt:lpstr>
      <vt:lpstr>CIPC Notices</vt:lpstr>
      <vt:lpstr> QUESTIONS  &amp;    ANSWERS</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epinkham</cp:lastModifiedBy>
  <cp:revision>1871</cp:revision>
  <cp:lastPrinted>2021-09-22T07:21:28Z</cp:lastPrinted>
  <dcterms:created xsi:type="dcterms:W3CDTF">2019-05-23T08:27:41Z</dcterms:created>
  <dcterms:modified xsi:type="dcterms:W3CDTF">2022-03-24T06:47:56Z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{B7313C49-AA5A-4EAF-A280-A45E4A99C93C}</vt:lpwstr>
  </property>
  <property fmtid="{D5CDD505-2E9C-101B-9397-08002B2CF9AE}" pid="3" name="DLPManualFileClassificationLastModifiedBy">
    <vt:lpwstr>CIPROZA\EPinkham</vt:lpwstr>
  </property>
  <property fmtid="{D5CDD505-2E9C-101B-9397-08002B2CF9AE}" pid="4" name="DLPManualFileClassificationLastModificationDate">
    <vt:lpwstr>1571305467</vt:lpwstr>
  </property>
  <property fmtid="{D5CDD505-2E9C-101B-9397-08002B2CF9AE}" pid="5" name="DLPManualFileClassificationVersion">
    <vt:lpwstr>11.0.2.3</vt:lpwstr>
  </property>
</Properties>
</file>