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handoutMasterIdLst>
    <p:handoutMasterId r:id="rId27"/>
  </p:handoutMasterIdLst>
  <p:sldIdLst>
    <p:sldId id="343" r:id="rId2"/>
    <p:sldId id="355" r:id="rId3"/>
    <p:sldId id="381" r:id="rId4"/>
    <p:sldId id="380" r:id="rId5"/>
    <p:sldId id="375" r:id="rId6"/>
    <p:sldId id="374" r:id="rId7"/>
    <p:sldId id="385" r:id="rId8"/>
    <p:sldId id="382" r:id="rId9"/>
    <p:sldId id="383" r:id="rId10"/>
    <p:sldId id="384" r:id="rId11"/>
    <p:sldId id="367" r:id="rId12"/>
    <p:sldId id="368" r:id="rId13"/>
    <p:sldId id="370" r:id="rId14"/>
    <p:sldId id="361" r:id="rId15"/>
    <p:sldId id="376" r:id="rId16"/>
    <p:sldId id="363" r:id="rId17"/>
    <p:sldId id="377" r:id="rId18"/>
    <p:sldId id="362" r:id="rId19"/>
    <p:sldId id="386" r:id="rId20"/>
    <p:sldId id="371" r:id="rId21"/>
    <p:sldId id="372" r:id="rId22"/>
    <p:sldId id="379" r:id="rId23"/>
    <p:sldId id="373" r:id="rId24"/>
    <p:sldId id="346" r:id="rId25"/>
  </p:sldIdLst>
  <p:sldSz cx="10688638" cy="7562850"/>
  <p:notesSz cx="6797675" cy="9928225"/>
  <p:defaultTextStyle>
    <a:defPPr>
      <a:defRPr lang="en-US"/>
    </a:defPPr>
    <a:lvl1pPr marL="0" algn="l" defTabSz="497754" rtl="0" eaLnBrk="1" latinLnBrk="0" hangingPunct="1">
      <a:defRPr sz="2000" kern="1200">
        <a:solidFill>
          <a:schemeClr val="tx1"/>
        </a:solidFill>
        <a:latin typeface="+mn-lt"/>
        <a:ea typeface="+mn-ea"/>
        <a:cs typeface="+mn-cs"/>
      </a:defRPr>
    </a:lvl1pPr>
    <a:lvl2pPr marL="497754" algn="l" defTabSz="497754" rtl="0" eaLnBrk="1" latinLnBrk="0" hangingPunct="1">
      <a:defRPr sz="2000" kern="1200">
        <a:solidFill>
          <a:schemeClr val="tx1"/>
        </a:solidFill>
        <a:latin typeface="+mn-lt"/>
        <a:ea typeface="+mn-ea"/>
        <a:cs typeface="+mn-cs"/>
      </a:defRPr>
    </a:lvl2pPr>
    <a:lvl3pPr marL="995507" algn="l" defTabSz="497754" rtl="0" eaLnBrk="1" latinLnBrk="0" hangingPunct="1">
      <a:defRPr sz="2000" kern="1200">
        <a:solidFill>
          <a:schemeClr val="tx1"/>
        </a:solidFill>
        <a:latin typeface="+mn-lt"/>
        <a:ea typeface="+mn-ea"/>
        <a:cs typeface="+mn-cs"/>
      </a:defRPr>
    </a:lvl3pPr>
    <a:lvl4pPr marL="1493261" algn="l" defTabSz="497754" rtl="0" eaLnBrk="1" latinLnBrk="0" hangingPunct="1">
      <a:defRPr sz="2000" kern="1200">
        <a:solidFill>
          <a:schemeClr val="tx1"/>
        </a:solidFill>
        <a:latin typeface="+mn-lt"/>
        <a:ea typeface="+mn-ea"/>
        <a:cs typeface="+mn-cs"/>
      </a:defRPr>
    </a:lvl4pPr>
    <a:lvl5pPr marL="1991015" algn="l" defTabSz="497754" rtl="0" eaLnBrk="1" latinLnBrk="0" hangingPunct="1">
      <a:defRPr sz="2000" kern="1200">
        <a:solidFill>
          <a:schemeClr val="tx1"/>
        </a:solidFill>
        <a:latin typeface="+mn-lt"/>
        <a:ea typeface="+mn-ea"/>
        <a:cs typeface="+mn-cs"/>
      </a:defRPr>
    </a:lvl5pPr>
    <a:lvl6pPr marL="2488768" algn="l" defTabSz="497754" rtl="0" eaLnBrk="1" latinLnBrk="0" hangingPunct="1">
      <a:defRPr sz="2000" kern="1200">
        <a:solidFill>
          <a:schemeClr val="tx1"/>
        </a:solidFill>
        <a:latin typeface="+mn-lt"/>
        <a:ea typeface="+mn-ea"/>
        <a:cs typeface="+mn-cs"/>
      </a:defRPr>
    </a:lvl6pPr>
    <a:lvl7pPr marL="2986522" algn="l" defTabSz="497754" rtl="0" eaLnBrk="1" latinLnBrk="0" hangingPunct="1">
      <a:defRPr sz="2000" kern="1200">
        <a:solidFill>
          <a:schemeClr val="tx1"/>
        </a:solidFill>
        <a:latin typeface="+mn-lt"/>
        <a:ea typeface="+mn-ea"/>
        <a:cs typeface="+mn-cs"/>
      </a:defRPr>
    </a:lvl7pPr>
    <a:lvl8pPr marL="3484275" algn="l" defTabSz="497754" rtl="0" eaLnBrk="1" latinLnBrk="0" hangingPunct="1">
      <a:defRPr sz="2000" kern="1200">
        <a:solidFill>
          <a:schemeClr val="tx1"/>
        </a:solidFill>
        <a:latin typeface="+mn-lt"/>
        <a:ea typeface="+mn-ea"/>
        <a:cs typeface="+mn-cs"/>
      </a:defRPr>
    </a:lvl8pPr>
    <a:lvl9pPr marL="3982029" algn="l" defTabSz="497754"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33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99C78F"/>
    <a:srgbClr val="42B2AB"/>
    <a:srgbClr val="F26321"/>
    <a:srgbClr val="007882"/>
    <a:srgbClr val="0078FF"/>
    <a:srgbClr val="75B56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59" autoAdjust="0"/>
    <p:restoredTop sz="92705" autoAdjust="0"/>
  </p:normalViewPr>
  <p:slideViewPr>
    <p:cSldViewPr snapToGrid="0" snapToObjects="1">
      <p:cViewPr varScale="1">
        <p:scale>
          <a:sx n="105" d="100"/>
          <a:sy n="105" d="100"/>
        </p:scale>
        <p:origin x="840" y="108"/>
      </p:cViewPr>
      <p:guideLst>
        <p:guide orient="horz" pos="2382"/>
        <p:guide pos="3367"/>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557" cy="497766"/>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sz="quarter" idx="1"/>
          </p:nvPr>
        </p:nvSpPr>
        <p:spPr>
          <a:xfrm>
            <a:off x="3850582" y="0"/>
            <a:ext cx="2945557" cy="497766"/>
          </a:xfrm>
          <a:prstGeom prst="rect">
            <a:avLst/>
          </a:prstGeom>
        </p:spPr>
        <p:txBody>
          <a:bodyPr vert="horz" lIns="91440" tIns="45720" rIns="91440" bIns="45720" rtlCol="0"/>
          <a:lstStyle>
            <a:lvl1pPr algn="r">
              <a:defRPr sz="1200"/>
            </a:lvl1pPr>
          </a:lstStyle>
          <a:p>
            <a:fld id="{AC05E8AA-407C-4F5B-9954-78E4316A42C9}" type="datetimeFigureOut">
              <a:rPr lang="en-ZA" smtClean="0"/>
              <a:t>2022/10/07</a:t>
            </a:fld>
            <a:endParaRPr lang="en-ZA"/>
          </a:p>
        </p:txBody>
      </p:sp>
      <p:sp>
        <p:nvSpPr>
          <p:cNvPr id="4" name="Footer Placeholder 3"/>
          <p:cNvSpPr>
            <a:spLocks noGrp="1"/>
          </p:cNvSpPr>
          <p:nvPr>
            <p:ph type="ftr" sz="quarter" idx="2"/>
          </p:nvPr>
        </p:nvSpPr>
        <p:spPr>
          <a:xfrm>
            <a:off x="0" y="9430460"/>
            <a:ext cx="2945557" cy="497766"/>
          </a:xfrm>
          <a:prstGeom prst="rect">
            <a:avLst/>
          </a:prstGeom>
        </p:spPr>
        <p:txBody>
          <a:bodyPr vert="horz" lIns="91440" tIns="45720" rIns="91440" bIns="45720" rtlCol="0" anchor="b"/>
          <a:lstStyle>
            <a:lvl1pPr algn="l">
              <a:defRPr sz="1200"/>
            </a:lvl1pPr>
          </a:lstStyle>
          <a:p>
            <a:endParaRPr lang="en-ZA"/>
          </a:p>
        </p:txBody>
      </p:sp>
      <p:sp>
        <p:nvSpPr>
          <p:cNvPr id="5" name="Slide Number Placeholder 4"/>
          <p:cNvSpPr>
            <a:spLocks noGrp="1"/>
          </p:cNvSpPr>
          <p:nvPr>
            <p:ph type="sldNum" sz="quarter" idx="3"/>
          </p:nvPr>
        </p:nvSpPr>
        <p:spPr>
          <a:xfrm>
            <a:off x="3850582" y="9430460"/>
            <a:ext cx="2945557" cy="497766"/>
          </a:xfrm>
          <a:prstGeom prst="rect">
            <a:avLst/>
          </a:prstGeom>
        </p:spPr>
        <p:txBody>
          <a:bodyPr vert="horz" lIns="91440" tIns="45720" rIns="91440" bIns="45720" rtlCol="0" anchor="b"/>
          <a:lstStyle>
            <a:lvl1pPr algn="r">
              <a:defRPr sz="1200"/>
            </a:lvl1pPr>
          </a:lstStyle>
          <a:p>
            <a:fld id="{0B3B3A88-FE00-4DE9-B8C3-6C7FEA1FDE68}" type="slidenum">
              <a:rPr lang="en-ZA" smtClean="0"/>
              <a:t>‹#›</a:t>
            </a:fld>
            <a:endParaRPr lang="en-ZA"/>
          </a:p>
        </p:txBody>
      </p:sp>
    </p:spTree>
    <p:extLst>
      <p:ext uri="{BB962C8B-B14F-4D97-AF65-F5344CB8AC3E}">
        <p14:creationId xmlns:p14="http://schemas.microsoft.com/office/powerpoint/2010/main" val="4103476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6"/>
          </a:xfrm>
          <a:prstGeom prst="rect">
            <a:avLst/>
          </a:prstGeom>
        </p:spPr>
        <p:txBody>
          <a:bodyPr vert="horz" lIns="93324" tIns="46662" rIns="93324" bIns="46662" rtlCol="0"/>
          <a:lstStyle>
            <a:lvl1pPr algn="l">
              <a:defRPr sz="1200"/>
            </a:lvl1pPr>
          </a:lstStyle>
          <a:p>
            <a:endParaRPr lang="en-ZA"/>
          </a:p>
        </p:txBody>
      </p:sp>
      <p:sp>
        <p:nvSpPr>
          <p:cNvPr id="3" name="Date Placeholder 2"/>
          <p:cNvSpPr>
            <a:spLocks noGrp="1"/>
          </p:cNvSpPr>
          <p:nvPr>
            <p:ph type="dt" idx="1"/>
          </p:nvPr>
        </p:nvSpPr>
        <p:spPr>
          <a:xfrm>
            <a:off x="3850444" y="0"/>
            <a:ext cx="2945659" cy="498136"/>
          </a:xfrm>
          <a:prstGeom prst="rect">
            <a:avLst/>
          </a:prstGeom>
        </p:spPr>
        <p:txBody>
          <a:bodyPr vert="horz" lIns="93324" tIns="46662" rIns="93324" bIns="46662" rtlCol="0"/>
          <a:lstStyle>
            <a:lvl1pPr algn="r">
              <a:defRPr sz="1200"/>
            </a:lvl1pPr>
          </a:lstStyle>
          <a:p>
            <a:fld id="{371506FF-85C5-4CD3-A5F9-0A47F55B7562}" type="datetimeFigureOut">
              <a:rPr lang="en-ZA" smtClean="0"/>
              <a:t>2022/10/07</a:t>
            </a:fld>
            <a:endParaRPr lang="en-ZA"/>
          </a:p>
        </p:txBody>
      </p:sp>
      <p:sp>
        <p:nvSpPr>
          <p:cNvPr id="4" name="Slide Image Placeholder 3"/>
          <p:cNvSpPr>
            <a:spLocks noGrp="1" noRot="1" noChangeAspect="1"/>
          </p:cNvSpPr>
          <p:nvPr>
            <p:ph type="sldImg" idx="2"/>
          </p:nvPr>
        </p:nvSpPr>
        <p:spPr>
          <a:xfrm>
            <a:off x="1031875" y="1241425"/>
            <a:ext cx="4733925" cy="3349625"/>
          </a:xfrm>
          <a:prstGeom prst="rect">
            <a:avLst/>
          </a:prstGeom>
          <a:noFill/>
          <a:ln w="12700">
            <a:solidFill>
              <a:prstClr val="black"/>
            </a:solidFill>
          </a:ln>
        </p:spPr>
        <p:txBody>
          <a:bodyPr vert="horz" lIns="93324" tIns="46662" rIns="93324" bIns="46662" rtlCol="0" anchor="ctr"/>
          <a:lstStyle/>
          <a:p>
            <a:endParaRPr lang="en-ZA"/>
          </a:p>
        </p:txBody>
      </p:sp>
      <p:sp>
        <p:nvSpPr>
          <p:cNvPr id="5" name="Notes Placeholder 4"/>
          <p:cNvSpPr>
            <a:spLocks noGrp="1"/>
          </p:cNvSpPr>
          <p:nvPr>
            <p:ph type="body" sz="quarter" idx="3"/>
          </p:nvPr>
        </p:nvSpPr>
        <p:spPr>
          <a:xfrm>
            <a:off x="679768" y="4777958"/>
            <a:ext cx="5438140" cy="390923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9430092"/>
            <a:ext cx="2945659" cy="498135"/>
          </a:xfrm>
          <a:prstGeom prst="rect">
            <a:avLst/>
          </a:prstGeom>
        </p:spPr>
        <p:txBody>
          <a:bodyPr vert="horz" lIns="93324" tIns="46662" rIns="93324" bIns="46662" rtlCol="0" anchor="b"/>
          <a:lstStyle>
            <a:lvl1pPr algn="l">
              <a:defRPr sz="1200"/>
            </a:lvl1pPr>
          </a:lstStyle>
          <a:p>
            <a:endParaRPr lang="en-ZA"/>
          </a:p>
        </p:txBody>
      </p:sp>
      <p:sp>
        <p:nvSpPr>
          <p:cNvPr id="7" name="Slide Number Placeholder 6"/>
          <p:cNvSpPr>
            <a:spLocks noGrp="1"/>
          </p:cNvSpPr>
          <p:nvPr>
            <p:ph type="sldNum" sz="quarter" idx="5"/>
          </p:nvPr>
        </p:nvSpPr>
        <p:spPr>
          <a:xfrm>
            <a:off x="3850444" y="9430092"/>
            <a:ext cx="2945659" cy="498135"/>
          </a:xfrm>
          <a:prstGeom prst="rect">
            <a:avLst/>
          </a:prstGeom>
        </p:spPr>
        <p:txBody>
          <a:bodyPr vert="horz" lIns="93324" tIns="46662" rIns="93324" bIns="46662" rtlCol="0" anchor="b"/>
          <a:lstStyle>
            <a:lvl1pPr algn="r">
              <a:defRPr sz="1200"/>
            </a:lvl1pPr>
          </a:lstStyle>
          <a:p>
            <a:fld id="{4AE28B1B-F7C3-4B0A-985F-7B00E939C172}" type="slidenum">
              <a:rPr lang="en-ZA" smtClean="0"/>
              <a:t>‹#›</a:t>
            </a:fld>
            <a:endParaRPr lang="en-ZA"/>
          </a:p>
        </p:txBody>
      </p:sp>
    </p:spTree>
    <p:extLst>
      <p:ext uri="{BB962C8B-B14F-4D97-AF65-F5344CB8AC3E}">
        <p14:creationId xmlns:p14="http://schemas.microsoft.com/office/powerpoint/2010/main" val="3715047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9" name="Picture 8" descr="CIPC POWERPOINT TEMPLATE.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0688638" cy="7556392"/>
          </a:xfrm>
          <a:prstGeom prst="rect">
            <a:avLst/>
          </a:prstGeom>
        </p:spPr>
      </p:pic>
      <p:sp>
        <p:nvSpPr>
          <p:cNvPr id="2" name="Title 1"/>
          <p:cNvSpPr>
            <a:spLocks noGrp="1"/>
          </p:cNvSpPr>
          <p:nvPr>
            <p:ph type="ctrTitle" hasCustomPrompt="1"/>
          </p:nvPr>
        </p:nvSpPr>
        <p:spPr>
          <a:xfrm>
            <a:off x="534433" y="2443370"/>
            <a:ext cx="5717803" cy="1291425"/>
          </a:xfrm>
          <a:ln>
            <a:noFill/>
          </a:ln>
        </p:spPr>
        <p:txBody>
          <a:bodyPr>
            <a:noAutofit/>
          </a:bodyPr>
          <a:lstStyle>
            <a:lvl1pPr algn="l">
              <a:defRPr sz="4000" b="1" cap="all">
                <a:gradFill flip="none" rotWithShape="1">
                  <a:gsLst>
                    <a:gs pos="0">
                      <a:srgbClr val="75B56B"/>
                    </a:gs>
                    <a:gs pos="100000">
                      <a:srgbClr val="007882"/>
                    </a:gs>
                  </a:gsLst>
                  <a:lin ang="0" scaled="1"/>
                  <a:tileRect/>
                </a:gradFill>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534434" y="3738525"/>
            <a:ext cx="5717802" cy="685727"/>
          </a:xfrm>
          <a:ln>
            <a:noFill/>
          </a:ln>
        </p:spPr>
        <p:txBody>
          <a:bodyPr/>
          <a:lstStyle>
            <a:lvl1pPr marL="0" indent="0" algn="l">
              <a:buNone/>
              <a:defRPr>
                <a:gradFill flip="none" rotWithShape="1">
                  <a:gsLst>
                    <a:gs pos="0">
                      <a:srgbClr val="75B56B"/>
                    </a:gs>
                    <a:gs pos="100000">
                      <a:srgbClr val="007882"/>
                    </a:gs>
                  </a:gsLst>
                  <a:lin ang="0" scaled="1"/>
                  <a:tileRect/>
                </a:gradFill>
              </a:defRPr>
            </a:lvl1pPr>
            <a:lvl2pPr marL="497754" indent="0" algn="ctr">
              <a:buNone/>
              <a:defRPr>
                <a:solidFill>
                  <a:schemeClr val="tx1">
                    <a:tint val="75000"/>
                  </a:schemeClr>
                </a:solidFill>
              </a:defRPr>
            </a:lvl2pPr>
            <a:lvl3pPr marL="995507" indent="0" algn="ctr">
              <a:buNone/>
              <a:defRPr>
                <a:solidFill>
                  <a:schemeClr val="tx1">
                    <a:tint val="75000"/>
                  </a:schemeClr>
                </a:solidFill>
              </a:defRPr>
            </a:lvl3pPr>
            <a:lvl4pPr marL="1493261" indent="0" algn="ctr">
              <a:buNone/>
              <a:defRPr>
                <a:solidFill>
                  <a:schemeClr val="tx1">
                    <a:tint val="75000"/>
                  </a:schemeClr>
                </a:solidFill>
              </a:defRPr>
            </a:lvl4pPr>
            <a:lvl5pPr marL="1991015" indent="0" algn="ctr">
              <a:buNone/>
              <a:defRPr>
                <a:solidFill>
                  <a:schemeClr val="tx1">
                    <a:tint val="75000"/>
                  </a:schemeClr>
                </a:solidFill>
              </a:defRPr>
            </a:lvl5pPr>
            <a:lvl6pPr marL="2488768" indent="0" algn="ctr">
              <a:buNone/>
              <a:defRPr>
                <a:solidFill>
                  <a:schemeClr val="tx1">
                    <a:tint val="75000"/>
                  </a:schemeClr>
                </a:solidFill>
              </a:defRPr>
            </a:lvl6pPr>
            <a:lvl7pPr marL="2986522" indent="0" algn="ctr">
              <a:buNone/>
              <a:defRPr>
                <a:solidFill>
                  <a:schemeClr val="tx1">
                    <a:tint val="75000"/>
                  </a:schemeClr>
                </a:solidFill>
              </a:defRPr>
            </a:lvl7pPr>
            <a:lvl8pPr marL="3484275" indent="0" algn="ctr">
              <a:buNone/>
              <a:defRPr>
                <a:solidFill>
                  <a:schemeClr val="tx1">
                    <a:tint val="75000"/>
                  </a:schemeClr>
                </a:solidFill>
              </a:defRPr>
            </a:lvl8pPr>
            <a:lvl9pPr marL="3982029" indent="0" algn="ctr">
              <a:buNone/>
              <a:defRPr>
                <a:solidFill>
                  <a:schemeClr val="tx1">
                    <a:tint val="75000"/>
                  </a:schemeClr>
                </a:solidFill>
              </a:defRPr>
            </a:lvl9pPr>
          </a:lstStyle>
          <a:p>
            <a:r>
              <a:rPr lang="en-US" dirty="0" smtClean="0"/>
              <a:t>Click to edit</a:t>
            </a:r>
            <a:endParaRPr lang="en-US" dirty="0"/>
          </a:p>
        </p:txBody>
      </p:sp>
      <p:pic>
        <p:nvPicPr>
          <p:cNvPr id="4" name="Picture 3"/>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268494" y="538480"/>
            <a:ext cx="1802130" cy="1802130"/>
          </a:xfrm>
          <a:prstGeom prst="rect">
            <a:avLst/>
          </a:prstGeom>
        </p:spPr>
      </p:pic>
    </p:spTree>
    <p:extLst>
      <p:ext uri="{BB962C8B-B14F-4D97-AF65-F5344CB8AC3E}">
        <p14:creationId xmlns:p14="http://schemas.microsoft.com/office/powerpoint/2010/main" val="36639712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D3300A-6631-7448-BC89-159AC4B40E6D}" type="datetimeFigureOut">
              <a:rPr lang="en-US" smtClean="0"/>
              <a:t>07/10/2022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7E9A74-5513-294E-A2AF-5548CDACAE0E}" type="slidenum">
              <a:rPr lang="en-US" smtClean="0"/>
              <a:t>‹#›</a:t>
            </a:fld>
            <a:endParaRPr lang="en-US"/>
          </a:p>
        </p:txBody>
      </p:sp>
    </p:spTree>
    <p:extLst>
      <p:ext uri="{BB962C8B-B14F-4D97-AF65-F5344CB8AC3E}">
        <p14:creationId xmlns:p14="http://schemas.microsoft.com/office/powerpoint/2010/main" val="557554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D3300A-6631-7448-BC89-159AC4B40E6D}" type="datetimeFigureOut">
              <a:rPr lang="en-US" smtClean="0"/>
              <a:t>07/10/2022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7E9A74-5513-294E-A2AF-5548CDACAE0E}" type="slidenum">
              <a:rPr lang="en-US" smtClean="0"/>
              <a:t>‹#›</a:t>
            </a:fld>
            <a:endParaRPr lang="en-US"/>
          </a:p>
        </p:txBody>
      </p:sp>
    </p:spTree>
    <p:extLst>
      <p:ext uri="{BB962C8B-B14F-4D97-AF65-F5344CB8AC3E}">
        <p14:creationId xmlns:p14="http://schemas.microsoft.com/office/powerpoint/2010/main" val="34342588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4432" y="301113"/>
            <a:ext cx="3516489" cy="1281483"/>
          </a:xfrm>
        </p:spPr>
        <p:txBody>
          <a:bodyPr anchor="b"/>
          <a:lstStyle>
            <a:lvl1pPr algn="l">
              <a:defRPr sz="2200" b="1"/>
            </a:lvl1pPr>
          </a:lstStyle>
          <a:p>
            <a:r>
              <a:rPr lang="en-US" smtClean="0"/>
              <a:t>Click to edit Master title style</a:t>
            </a:r>
            <a:endParaRPr lang="en-US"/>
          </a:p>
        </p:txBody>
      </p:sp>
      <p:sp>
        <p:nvSpPr>
          <p:cNvPr id="3" name="Content Placeholder 2"/>
          <p:cNvSpPr>
            <a:spLocks noGrp="1"/>
          </p:cNvSpPr>
          <p:nvPr>
            <p:ph idx="1"/>
          </p:nvPr>
        </p:nvSpPr>
        <p:spPr>
          <a:xfrm>
            <a:off x="4178961" y="301115"/>
            <a:ext cx="5975245" cy="6454683"/>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34432" y="1582598"/>
            <a:ext cx="3516489" cy="5173200"/>
          </a:xfrm>
        </p:spPr>
        <p:txBody>
          <a:bodyPr/>
          <a:lstStyle>
            <a:lvl1pPr marL="0" indent="0">
              <a:buNone/>
              <a:defRPr sz="1500"/>
            </a:lvl1pPr>
            <a:lvl2pPr marL="497754" indent="0">
              <a:buNone/>
              <a:defRPr sz="1300"/>
            </a:lvl2pPr>
            <a:lvl3pPr marL="995507" indent="0">
              <a:buNone/>
              <a:defRPr sz="1100"/>
            </a:lvl3pPr>
            <a:lvl4pPr marL="1493261" indent="0">
              <a:buNone/>
              <a:defRPr sz="1000"/>
            </a:lvl4pPr>
            <a:lvl5pPr marL="1991015" indent="0">
              <a:buNone/>
              <a:defRPr sz="1000"/>
            </a:lvl5pPr>
            <a:lvl6pPr marL="2488768" indent="0">
              <a:buNone/>
              <a:defRPr sz="1000"/>
            </a:lvl6pPr>
            <a:lvl7pPr marL="2986522" indent="0">
              <a:buNone/>
              <a:defRPr sz="1000"/>
            </a:lvl7pPr>
            <a:lvl8pPr marL="3484275" indent="0">
              <a:buNone/>
              <a:defRPr sz="1000"/>
            </a:lvl8pPr>
            <a:lvl9pPr marL="3982029"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D3300A-6631-7448-BC89-159AC4B40E6D}" type="datetimeFigureOut">
              <a:rPr lang="en-US" smtClean="0"/>
              <a:t>07/10/2022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7E9A74-5513-294E-A2AF-5548CDACAE0E}" type="slidenum">
              <a:rPr lang="en-US" smtClean="0"/>
              <a:t>‹#›</a:t>
            </a:fld>
            <a:endParaRPr lang="en-US"/>
          </a:p>
        </p:txBody>
      </p:sp>
    </p:spTree>
    <p:extLst>
      <p:ext uri="{BB962C8B-B14F-4D97-AF65-F5344CB8AC3E}">
        <p14:creationId xmlns:p14="http://schemas.microsoft.com/office/powerpoint/2010/main" val="29421611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95047" y="5293995"/>
            <a:ext cx="6413183" cy="624986"/>
          </a:xfrm>
        </p:spPr>
        <p:txBody>
          <a:bodyPr anchor="b"/>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2095047" y="675755"/>
            <a:ext cx="6413183" cy="4537710"/>
          </a:xfrm>
        </p:spPr>
        <p:txBody>
          <a:bodyPr/>
          <a:lstStyle>
            <a:lvl1pPr marL="0" indent="0">
              <a:buNone/>
              <a:defRPr sz="3500"/>
            </a:lvl1pPr>
            <a:lvl2pPr marL="497754" indent="0">
              <a:buNone/>
              <a:defRPr sz="3000"/>
            </a:lvl2pPr>
            <a:lvl3pPr marL="995507" indent="0">
              <a:buNone/>
              <a:defRPr sz="2600"/>
            </a:lvl3pPr>
            <a:lvl4pPr marL="1493261" indent="0">
              <a:buNone/>
              <a:defRPr sz="2200"/>
            </a:lvl4pPr>
            <a:lvl5pPr marL="1991015" indent="0">
              <a:buNone/>
              <a:defRPr sz="2200"/>
            </a:lvl5pPr>
            <a:lvl6pPr marL="2488768" indent="0">
              <a:buNone/>
              <a:defRPr sz="2200"/>
            </a:lvl6pPr>
            <a:lvl7pPr marL="2986522" indent="0">
              <a:buNone/>
              <a:defRPr sz="2200"/>
            </a:lvl7pPr>
            <a:lvl8pPr marL="3484275" indent="0">
              <a:buNone/>
              <a:defRPr sz="2200"/>
            </a:lvl8pPr>
            <a:lvl9pPr marL="3982029" indent="0">
              <a:buNone/>
              <a:defRPr sz="2200"/>
            </a:lvl9pPr>
          </a:lstStyle>
          <a:p>
            <a:endParaRPr lang="en-US" dirty="0"/>
          </a:p>
        </p:txBody>
      </p:sp>
      <p:sp>
        <p:nvSpPr>
          <p:cNvPr id="4" name="Text Placeholder 3"/>
          <p:cNvSpPr>
            <a:spLocks noGrp="1"/>
          </p:cNvSpPr>
          <p:nvPr>
            <p:ph type="body" sz="half" idx="2"/>
          </p:nvPr>
        </p:nvSpPr>
        <p:spPr>
          <a:xfrm>
            <a:off x="2095047" y="5918981"/>
            <a:ext cx="6413183" cy="887584"/>
          </a:xfrm>
        </p:spPr>
        <p:txBody>
          <a:bodyPr/>
          <a:lstStyle>
            <a:lvl1pPr marL="0" indent="0">
              <a:buNone/>
              <a:defRPr sz="1500"/>
            </a:lvl1pPr>
            <a:lvl2pPr marL="497754" indent="0">
              <a:buNone/>
              <a:defRPr sz="1300"/>
            </a:lvl2pPr>
            <a:lvl3pPr marL="995507" indent="0">
              <a:buNone/>
              <a:defRPr sz="1100"/>
            </a:lvl3pPr>
            <a:lvl4pPr marL="1493261" indent="0">
              <a:buNone/>
              <a:defRPr sz="1000"/>
            </a:lvl4pPr>
            <a:lvl5pPr marL="1991015" indent="0">
              <a:buNone/>
              <a:defRPr sz="1000"/>
            </a:lvl5pPr>
            <a:lvl6pPr marL="2488768" indent="0">
              <a:buNone/>
              <a:defRPr sz="1000"/>
            </a:lvl6pPr>
            <a:lvl7pPr marL="2986522" indent="0">
              <a:buNone/>
              <a:defRPr sz="1000"/>
            </a:lvl7pPr>
            <a:lvl8pPr marL="3484275" indent="0">
              <a:buNone/>
              <a:defRPr sz="1000"/>
            </a:lvl8pPr>
            <a:lvl9pPr marL="3982029"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D3300A-6631-7448-BC89-159AC4B40E6D}" type="datetimeFigureOut">
              <a:rPr lang="en-US" smtClean="0"/>
              <a:t>07/10/2022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7E9A74-5513-294E-A2AF-5548CDACAE0E}" type="slidenum">
              <a:rPr lang="en-US" smtClean="0"/>
              <a:t>‹#›</a:t>
            </a:fld>
            <a:endParaRPr lang="en-US"/>
          </a:p>
        </p:txBody>
      </p:sp>
    </p:spTree>
    <p:extLst>
      <p:ext uri="{BB962C8B-B14F-4D97-AF65-F5344CB8AC3E}">
        <p14:creationId xmlns:p14="http://schemas.microsoft.com/office/powerpoint/2010/main" val="25441003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D3300A-6631-7448-BC89-159AC4B40E6D}" type="datetimeFigureOut">
              <a:rPr lang="en-US" smtClean="0"/>
              <a:t>07/10/2022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7E9A74-5513-294E-A2AF-5548CDACAE0E}" type="slidenum">
              <a:rPr lang="en-US" smtClean="0"/>
              <a:t>‹#›</a:t>
            </a:fld>
            <a:endParaRPr lang="en-US"/>
          </a:p>
        </p:txBody>
      </p:sp>
    </p:spTree>
    <p:extLst>
      <p:ext uri="{BB962C8B-B14F-4D97-AF65-F5344CB8AC3E}">
        <p14:creationId xmlns:p14="http://schemas.microsoft.com/office/powerpoint/2010/main" val="30296402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49262" y="302866"/>
            <a:ext cx="2404944" cy="645293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4432" y="302866"/>
            <a:ext cx="7036687" cy="645293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D3300A-6631-7448-BC89-159AC4B40E6D}" type="datetimeFigureOut">
              <a:rPr lang="en-US" smtClean="0"/>
              <a:t>07/10/2022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7E9A74-5513-294E-A2AF-5548CDACAE0E}" type="slidenum">
              <a:rPr lang="en-US" smtClean="0"/>
              <a:t>‹#›</a:t>
            </a:fld>
            <a:endParaRPr lang="en-US"/>
          </a:p>
        </p:txBody>
      </p:sp>
    </p:spTree>
    <p:extLst>
      <p:ext uri="{BB962C8B-B14F-4D97-AF65-F5344CB8AC3E}">
        <p14:creationId xmlns:p14="http://schemas.microsoft.com/office/powerpoint/2010/main" val="2732653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pic>
        <p:nvPicPr>
          <p:cNvPr id="6" name="Picture 5" descr="CIPC POWERPOINT TEMPLATE 2.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0688638" cy="7556392"/>
          </a:xfrm>
          <a:prstGeom prst="rect">
            <a:avLst/>
          </a:prstGeom>
        </p:spPr>
      </p:pic>
      <p:sp>
        <p:nvSpPr>
          <p:cNvPr id="2" name="Title 1"/>
          <p:cNvSpPr>
            <a:spLocks noGrp="1"/>
          </p:cNvSpPr>
          <p:nvPr>
            <p:ph type="title" hasCustomPrompt="1"/>
          </p:nvPr>
        </p:nvSpPr>
        <p:spPr>
          <a:xfrm>
            <a:off x="534432" y="5336523"/>
            <a:ext cx="9619774" cy="1260475"/>
          </a:xfrm>
        </p:spPr>
        <p:txBody>
          <a:bodyPr>
            <a:normAutofit/>
          </a:bodyPr>
          <a:lstStyle>
            <a:lvl1pPr algn="l">
              <a:defRPr sz="3600" b="1" cap="all">
                <a:gradFill flip="none" rotWithShape="1">
                  <a:gsLst>
                    <a:gs pos="0">
                      <a:srgbClr val="75B56B"/>
                    </a:gs>
                    <a:gs pos="100000">
                      <a:srgbClr val="007882"/>
                    </a:gs>
                  </a:gsLst>
                  <a:lin ang="0" scaled="1"/>
                  <a:tileRect/>
                </a:gradFill>
              </a:defRPr>
            </a:lvl1pPr>
          </a:lstStyle>
          <a:p>
            <a:r>
              <a:rPr lang="en-US" dirty="0" smtClean="0"/>
              <a:t>Click to edit </a:t>
            </a:r>
            <a:br>
              <a:rPr lang="en-US" dirty="0" smtClean="0"/>
            </a:br>
            <a:r>
              <a:rPr lang="en-US" dirty="0" smtClean="0"/>
              <a:t>Master title style</a:t>
            </a:r>
            <a:endParaRPr lang="en-US" dirty="0"/>
          </a:p>
        </p:txBody>
      </p:sp>
    </p:spTree>
    <p:extLst>
      <p:ext uri="{BB962C8B-B14F-4D97-AF65-F5344CB8AC3E}">
        <p14:creationId xmlns:p14="http://schemas.microsoft.com/office/powerpoint/2010/main" val="45580035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7" name="Picture 6" descr="CIPC POWERPOINT TEMPLATE 3.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0688638" cy="7556392"/>
          </a:xfrm>
          <a:prstGeom prst="rect">
            <a:avLst/>
          </a:prstGeom>
        </p:spPr>
      </p:pic>
      <p:sp>
        <p:nvSpPr>
          <p:cNvPr id="2" name="Title 1"/>
          <p:cNvSpPr>
            <a:spLocks noGrp="1"/>
          </p:cNvSpPr>
          <p:nvPr>
            <p:ph type="title"/>
          </p:nvPr>
        </p:nvSpPr>
        <p:spPr>
          <a:xfrm>
            <a:off x="170076" y="197791"/>
            <a:ext cx="8564054" cy="770337"/>
          </a:xfrm>
        </p:spPr>
        <p:txBody>
          <a:bodyPr>
            <a:normAutofit/>
          </a:bodyPr>
          <a:lstStyle>
            <a:lvl1pPr algn="l">
              <a:defRPr sz="2800" b="1" cap="all">
                <a:solidFill>
                  <a:schemeClr val="bg1"/>
                </a:solidFill>
              </a:defRPr>
            </a:lvl1pPr>
          </a:lstStyle>
          <a:p>
            <a:r>
              <a:rPr lang="en-US" dirty="0" smtClean="0"/>
              <a:t>Click to edit Master title style</a:t>
            </a:r>
            <a:endParaRPr lang="en-US" dirty="0"/>
          </a:p>
        </p:txBody>
      </p:sp>
      <p:sp>
        <p:nvSpPr>
          <p:cNvPr id="6" name="Rectangle 5"/>
          <p:cNvSpPr/>
          <p:nvPr userDrawn="1"/>
        </p:nvSpPr>
        <p:spPr>
          <a:xfrm>
            <a:off x="0" y="7276576"/>
            <a:ext cx="10688638" cy="360000"/>
          </a:xfrm>
          <a:prstGeom prst="rect">
            <a:avLst/>
          </a:prstGeom>
          <a:solidFill>
            <a:srgbClr val="00788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 Placeholder 2"/>
          <p:cNvSpPr>
            <a:spLocks noGrp="1"/>
          </p:cNvSpPr>
          <p:nvPr>
            <p:ph idx="1"/>
          </p:nvPr>
        </p:nvSpPr>
        <p:spPr>
          <a:xfrm>
            <a:off x="534432" y="1764667"/>
            <a:ext cx="9619774" cy="4991131"/>
          </a:xfrm>
          <a:prstGeom prst="rect">
            <a:avLst/>
          </a:prstGeom>
        </p:spPr>
        <p:txBody>
          <a:bodyPr vert="horz" lIns="99551" tIns="49775" rIns="99551" bIns="49775"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0" name="Picture 9" descr="Untitled-14.png"/>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360240" y="7276576"/>
            <a:ext cx="705352" cy="376237"/>
          </a:xfrm>
          <a:prstGeom prst="rect">
            <a:avLst/>
          </a:prstGeom>
        </p:spPr>
      </p:pic>
      <p:sp>
        <p:nvSpPr>
          <p:cNvPr id="11" name="Slide Number Placeholder 5"/>
          <p:cNvSpPr>
            <a:spLocks noGrp="1"/>
          </p:cNvSpPr>
          <p:nvPr>
            <p:ph type="sldNum" sz="quarter" idx="12"/>
          </p:nvPr>
        </p:nvSpPr>
        <p:spPr>
          <a:xfrm>
            <a:off x="370400" y="7378969"/>
            <a:ext cx="323908" cy="273844"/>
          </a:xfrm>
        </p:spPr>
        <p:txBody>
          <a:bodyPr/>
          <a:lstStyle>
            <a:lvl1pPr algn="ctr">
              <a:defRPr sz="800">
                <a:solidFill>
                  <a:srgbClr val="FFFFFF"/>
                </a:solidFill>
              </a:defRPr>
            </a:lvl1pPr>
          </a:lstStyle>
          <a:p>
            <a:fld id="{F808627B-F915-7940-8094-9D0FE90F5C69}" type="slidenum">
              <a:rPr lang="en-US" smtClean="0"/>
              <a:pPr/>
              <a:t>‹#›</a:t>
            </a:fld>
            <a:endParaRPr lang="en-US" dirty="0"/>
          </a:p>
        </p:txBody>
      </p:sp>
    </p:spTree>
    <p:extLst>
      <p:ext uri="{BB962C8B-B14F-4D97-AF65-F5344CB8AC3E}">
        <p14:creationId xmlns:p14="http://schemas.microsoft.com/office/powerpoint/2010/main" val="87631624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7" name="Picture 6" descr="Untitled-14.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360240" y="7186613"/>
            <a:ext cx="705352" cy="376237"/>
          </a:xfrm>
          <a:prstGeom prst="rect">
            <a:avLst/>
          </a:prstGeom>
        </p:spPr>
      </p:pic>
      <p:sp>
        <p:nvSpPr>
          <p:cNvPr id="8" name="Slide Number Placeholder 5"/>
          <p:cNvSpPr txBox="1">
            <a:spLocks/>
          </p:cNvSpPr>
          <p:nvPr userDrawn="1"/>
        </p:nvSpPr>
        <p:spPr>
          <a:xfrm>
            <a:off x="370400" y="7289006"/>
            <a:ext cx="323908" cy="273844"/>
          </a:xfrm>
          <a:prstGeom prst="rect">
            <a:avLst/>
          </a:prstGeom>
        </p:spPr>
        <p:txBody>
          <a:bodyPr vert="horz" lIns="99551" tIns="49775" rIns="99551" bIns="49775" rtlCol="0" anchor="ctr"/>
          <a:lstStyle>
            <a:defPPr>
              <a:defRPr lang="en-US"/>
            </a:defPPr>
            <a:lvl1pPr marL="0" algn="ctr" defTabSz="497754" rtl="0" eaLnBrk="1" latinLnBrk="0" hangingPunct="1">
              <a:defRPr sz="800" kern="1200">
                <a:solidFill>
                  <a:srgbClr val="009689"/>
                </a:solidFill>
                <a:latin typeface="+mn-lt"/>
                <a:ea typeface="+mn-ea"/>
                <a:cs typeface="+mn-cs"/>
              </a:defRPr>
            </a:lvl1pPr>
            <a:lvl2pPr marL="497754" algn="l" defTabSz="497754" rtl="0" eaLnBrk="1" latinLnBrk="0" hangingPunct="1">
              <a:defRPr sz="2000" kern="1200">
                <a:solidFill>
                  <a:schemeClr val="tx1"/>
                </a:solidFill>
                <a:latin typeface="+mn-lt"/>
                <a:ea typeface="+mn-ea"/>
                <a:cs typeface="+mn-cs"/>
              </a:defRPr>
            </a:lvl2pPr>
            <a:lvl3pPr marL="995507" algn="l" defTabSz="497754" rtl="0" eaLnBrk="1" latinLnBrk="0" hangingPunct="1">
              <a:defRPr sz="2000" kern="1200">
                <a:solidFill>
                  <a:schemeClr val="tx1"/>
                </a:solidFill>
                <a:latin typeface="+mn-lt"/>
                <a:ea typeface="+mn-ea"/>
                <a:cs typeface="+mn-cs"/>
              </a:defRPr>
            </a:lvl3pPr>
            <a:lvl4pPr marL="1493261" algn="l" defTabSz="497754" rtl="0" eaLnBrk="1" latinLnBrk="0" hangingPunct="1">
              <a:defRPr sz="2000" kern="1200">
                <a:solidFill>
                  <a:schemeClr val="tx1"/>
                </a:solidFill>
                <a:latin typeface="+mn-lt"/>
                <a:ea typeface="+mn-ea"/>
                <a:cs typeface="+mn-cs"/>
              </a:defRPr>
            </a:lvl4pPr>
            <a:lvl5pPr marL="1991015" algn="l" defTabSz="497754" rtl="0" eaLnBrk="1" latinLnBrk="0" hangingPunct="1">
              <a:defRPr sz="2000" kern="1200">
                <a:solidFill>
                  <a:schemeClr val="tx1"/>
                </a:solidFill>
                <a:latin typeface="+mn-lt"/>
                <a:ea typeface="+mn-ea"/>
                <a:cs typeface="+mn-cs"/>
              </a:defRPr>
            </a:lvl5pPr>
            <a:lvl6pPr marL="2488768" algn="l" defTabSz="497754" rtl="0" eaLnBrk="1" latinLnBrk="0" hangingPunct="1">
              <a:defRPr sz="2000" kern="1200">
                <a:solidFill>
                  <a:schemeClr val="tx1"/>
                </a:solidFill>
                <a:latin typeface="+mn-lt"/>
                <a:ea typeface="+mn-ea"/>
                <a:cs typeface="+mn-cs"/>
              </a:defRPr>
            </a:lvl6pPr>
            <a:lvl7pPr marL="2986522" algn="l" defTabSz="497754" rtl="0" eaLnBrk="1" latinLnBrk="0" hangingPunct="1">
              <a:defRPr sz="2000" kern="1200">
                <a:solidFill>
                  <a:schemeClr val="tx1"/>
                </a:solidFill>
                <a:latin typeface="+mn-lt"/>
                <a:ea typeface="+mn-ea"/>
                <a:cs typeface="+mn-cs"/>
              </a:defRPr>
            </a:lvl7pPr>
            <a:lvl8pPr marL="3484275" algn="l" defTabSz="497754" rtl="0" eaLnBrk="1" latinLnBrk="0" hangingPunct="1">
              <a:defRPr sz="2000" kern="1200">
                <a:solidFill>
                  <a:schemeClr val="tx1"/>
                </a:solidFill>
                <a:latin typeface="+mn-lt"/>
                <a:ea typeface="+mn-ea"/>
                <a:cs typeface="+mn-cs"/>
              </a:defRPr>
            </a:lvl8pPr>
            <a:lvl9pPr marL="3982029" algn="l" defTabSz="497754" rtl="0" eaLnBrk="1" latinLnBrk="0" hangingPunct="1">
              <a:defRPr sz="2000" kern="1200">
                <a:solidFill>
                  <a:schemeClr val="tx1"/>
                </a:solidFill>
                <a:latin typeface="+mn-lt"/>
                <a:ea typeface="+mn-ea"/>
                <a:cs typeface="+mn-cs"/>
              </a:defRPr>
            </a:lvl9pPr>
          </a:lstStyle>
          <a:p>
            <a:fld id="{F808627B-F915-7940-8094-9D0FE90F5C69}" type="slidenum">
              <a:rPr lang="en-US" smtClean="0"/>
              <a:pPr/>
              <a:t>‹#›</a:t>
            </a:fld>
            <a:endParaRPr lang="en-US" dirty="0"/>
          </a:p>
        </p:txBody>
      </p:sp>
    </p:spTree>
    <p:extLst>
      <p:ext uri="{BB962C8B-B14F-4D97-AF65-F5344CB8AC3E}">
        <p14:creationId xmlns:p14="http://schemas.microsoft.com/office/powerpoint/2010/main" val="2597026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4432" y="302866"/>
            <a:ext cx="4129322" cy="1997739"/>
          </a:xfrm>
        </p:spPr>
        <p:txBody>
          <a:bodyPr>
            <a:normAutofit/>
          </a:bodyPr>
          <a:lstStyle>
            <a:lvl1pPr algn="l">
              <a:defRPr sz="3600" b="1" cap="all">
                <a:gradFill flip="none" rotWithShape="1">
                  <a:gsLst>
                    <a:gs pos="0">
                      <a:srgbClr val="75B56B"/>
                    </a:gs>
                    <a:gs pos="100000">
                      <a:srgbClr val="007882"/>
                    </a:gs>
                  </a:gsLst>
                  <a:lin ang="0" scaled="1"/>
                  <a:tileRect/>
                </a:gradFill>
              </a:defRPr>
            </a:lvl1pPr>
          </a:lstStyle>
          <a:p>
            <a:r>
              <a:rPr lang="en-US" dirty="0" smtClean="0"/>
              <a:t>Click to edit </a:t>
            </a:r>
            <a:br>
              <a:rPr lang="en-US" dirty="0" smtClean="0"/>
            </a:br>
            <a:r>
              <a:rPr lang="en-US" dirty="0" smtClean="0"/>
              <a:t>Master title style</a:t>
            </a:r>
            <a:endParaRPr lang="en-US" dirty="0"/>
          </a:p>
        </p:txBody>
      </p:sp>
      <p:sp>
        <p:nvSpPr>
          <p:cNvPr id="6" name="Picture Placeholder 2"/>
          <p:cNvSpPr>
            <a:spLocks noGrp="1"/>
          </p:cNvSpPr>
          <p:nvPr>
            <p:ph type="pic" idx="1"/>
          </p:nvPr>
        </p:nvSpPr>
        <p:spPr>
          <a:xfrm>
            <a:off x="5777643" y="9516"/>
            <a:ext cx="4910996" cy="7553334"/>
          </a:xfrm>
        </p:spPr>
        <p:txBody>
          <a:bodyPr/>
          <a:lstStyle>
            <a:lvl1pPr marL="0" indent="0">
              <a:buNone/>
              <a:defRPr sz="3500"/>
            </a:lvl1pPr>
            <a:lvl2pPr marL="497754" indent="0">
              <a:buNone/>
              <a:defRPr sz="3000"/>
            </a:lvl2pPr>
            <a:lvl3pPr marL="995507" indent="0">
              <a:buNone/>
              <a:defRPr sz="2600"/>
            </a:lvl3pPr>
            <a:lvl4pPr marL="1493261" indent="0">
              <a:buNone/>
              <a:defRPr sz="2200"/>
            </a:lvl4pPr>
            <a:lvl5pPr marL="1991015" indent="0">
              <a:buNone/>
              <a:defRPr sz="2200"/>
            </a:lvl5pPr>
            <a:lvl6pPr marL="2488768" indent="0">
              <a:buNone/>
              <a:defRPr sz="2200"/>
            </a:lvl6pPr>
            <a:lvl7pPr marL="2986522" indent="0">
              <a:buNone/>
              <a:defRPr sz="2200"/>
            </a:lvl7pPr>
            <a:lvl8pPr marL="3484275" indent="0">
              <a:buNone/>
              <a:defRPr sz="2200"/>
            </a:lvl8pPr>
            <a:lvl9pPr marL="3982029" indent="0">
              <a:buNone/>
              <a:defRPr sz="2200"/>
            </a:lvl9pPr>
          </a:lstStyle>
          <a:p>
            <a:endParaRPr lang="en-US" dirty="0"/>
          </a:p>
        </p:txBody>
      </p:sp>
      <p:pic>
        <p:nvPicPr>
          <p:cNvPr id="8" name="Picture 7" descr="Untitled-14.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360240" y="7186613"/>
            <a:ext cx="705352" cy="376237"/>
          </a:xfrm>
          <a:prstGeom prst="rect">
            <a:avLst/>
          </a:prstGeom>
        </p:spPr>
      </p:pic>
      <p:sp>
        <p:nvSpPr>
          <p:cNvPr id="9" name="Slide Number Placeholder 5"/>
          <p:cNvSpPr>
            <a:spLocks noGrp="1"/>
          </p:cNvSpPr>
          <p:nvPr>
            <p:ph type="sldNum" sz="quarter" idx="12"/>
          </p:nvPr>
        </p:nvSpPr>
        <p:spPr>
          <a:xfrm>
            <a:off x="370400" y="7289006"/>
            <a:ext cx="323908" cy="273844"/>
          </a:xfrm>
        </p:spPr>
        <p:txBody>
          <a:bodyPr/>
          <a:lstStyle>
            <a:lvl1pPr algn="ctr">
              <a:defRPr sz="800">
                <a:solidFill>
                  <a:srgbClr val="009689"/>
                </a:solidFill>
              </a:defRPr>
            </a:lvl1pPr>
          </a:lstStyle>
          <a:p>
            <a:fld id="{F808627B-F915-7940-8094-9D0FE90F5C69}" type="slidenum">
              <a:rPr lang="en-US" smtClean="0"/>
              <a:pPr/>
              <a:t>‹#›</a:t>
            </a:fld>
            <a:endParaRPr lang="en-US" dirty="0"/>
          </a:p>
        </p:txBody>
      </p:sp>
    </p:spTree>
    <p:extLst>
      <p:ext uri="{BB962C8B-B14F-4D97-AF65-F5344CB8AC3E}">
        <p14:creationId xmlns:p14="http://schemas.microsoft.com/office/powerpoint/2010/main" val="931926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D3300A-6631-7448-BC89-159AC4B40E6D}" type="datetimeFigureOut">
              <a:rPr lang="en-US" smtClean="0"/>
              <a:t>07/10/2022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7E9A74-5513-294E-A2AF-5548CDACAE0E}" type="slidenum">
              <a:rPr lang="en-US" smtClean="0"/>
              <a:t>‹#›</a:t>
            </a:fld>
            <a:endParaRPr lang="en-US"/>
          </a:p>
        </p:txBody>
      </p:sp>
      <p:pic>
        <p:nvPicPr>
          <p:cNvPr id="6" name="Picture 5" descr="CIPC POWERPOINT TEMPLATE 4.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0688638" cy="7556392"/>
          </a:xfrm>
          <a:prstGeom prst="rect">
            <a:avLst/>
          </a:prstGeom>
        </p:spPr>
      </p:pic>
      <p:pic>
        <p:nvPicPr>
          <p:cNvPr id="7" name="Picture 6"/>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34432" y="426720"/>
            <a:ext cx="2089058" cy="2089058"/>
          </a:xfrm>
          <a:prstGeom prst="rect">
            <a:avLst/>
          </a:prstGeom>
        </p:spPr>
      </p:pic>
      <p:sp>
        <p:nvSpPr>
          <p:cNvPr id="8" name="Rectangle 7"/>
          <p:cNvSpPr/>
          <p:nvPr userDrawn="1"/>
        </p:nvSpPr>
        <p:spPr>
          <a:xfrm>
            <a:off x="3028448" y="6644640"/>
            <a:ext cx="4926832"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5065138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44329" y="4859833"/>
            <a:ext cx="9085342" cy="1502066"/>
          </a:xfrm>
        </p:spPr>
        <p:txBody>
          <a:bodyPr anchor="t"/>
          <a:lstStyle>
            <a:lvl1pPr algn="l">
              <a:defRPr sz="4400" b="1" cap="all"/>
            </a:lvl1pPr>
          </a:lstStyle>
          <a:p>
            <a:r>
              <a:rPr lang="en-US" smtClean="0"/>
              <a:t>Click to edit Master title style</a:t>
            </a:r>
            <a:endParaRPr lang="en-US"/>
          </a:p>
        </p:txBody>
      </p:sp>
      <p:sp>
        <p:nvSpPr>
          <p:cNvPr id="3" name="Text Placeholder 2"/>
          <p:cNvSpPr>
            <a:spLocks noGrp="1"/>
          </p:cNvSpPr>
          <p:nvPr>
            <p:ph type="body" idx="1"/>
          </p:nvPr>
        </p:nvSpPr>
        <p:spPr>
          <a:xfrm>
            <a:off x="844329" y="3205459"/>
            <a:ext cx="9085342" cy="1654373"/>
          </a:xfrm>
        </p:spPr>
        <p:txBody>
          <a:bodyPr anchor="b"/>
          <a:lstStyle>
            <a:lvl1pPr marL="0" indent="0">
              <a:buNone/>
              <a:defRPr sz="2200">
                <a:solidFill>
                  <a:schemeClr val="tx1">
                    <a:tint val="75000"/>
                  </a:schemeClr>
                </a:solidFill>
              </a:defRPr>
            </a:lvl1pPr>
            <a:lvl2pPr marL="497754" indent="0">
              <a:buNone/>
              <a:defRPr sz="2000">
                <a:solidFill>
                  <a:schemeClr val="tx1">
                    <a:tint val="75000"/>
                  </a:schemeClr>
                </a:solidFill>
              </a:defRPr>
            </a:lvl2pPr>
            <a:lvl3pPr marL="995507" indent="0">
              <a:buNone/>
              <a:defRPr sz="1700">
                <a:solidFill>
                  <a:schemeClr val="tx1">
                    <a:tint val="75000"/>
                  </a:schemeClr>
                </a:solidFill>
              </a:defRPr>
            </a:lvl3pPr>
            <a:lvl4pPr marL="1493261" indent="0">
              <a:buNone/>
              <a:defRPr sz="1500">
                <a:solidFill>
                  <a:schemeClr val="tx1">
                    <a:tint val="75000"/>
                  </a:schemeClr>
                </a:solidFill>
              </a:defRPr>
            </a:lvl4pPr>
            <a:lvl5pPr marL="1991015" indent="0">
              <a:buNone/>
              <a:defRPr sz="1500">
                <a:solidFill>
                  <a:schemeClr val="tx1">
                    <a:tint val="75000"/>
                  </a:schemeClr>
                </a:solidFill>
              </a:defRPr>
            </a:lvl5pPr>
            <a:lvl6pPr marL="2488768" indent="0">
              <a:buNone/>
              <a:defRPr sz="1500">
                <a:solidFill>
                  <a:schemeClr val="tx1">
                    <a:tint val="75000"/>
                  </a:schemeClr>
                </a:solidFill>
              </a:defRPr>
            </a:lvl6pPr>
            <a:lvl7pPr marL="2986522" indent="0">
              <a:buNone/>
              <a:defRPr sz="1500">
                <a:solidFill>
                  <a:schemeClr val="tx1">
                    <a:tint val="75000"/>
                  </a:schemeClr>
                </a:solidFill>
              </a:defRPr>
            </a:lvl7pPr>
            <a:lvl8pPr marL="3484275" indent="0">
              <a:buNone/>
              <a:defRPr sz="1500">
                <a:solidFill>
                  <a:schemeClr val="tx1">
                    <a:tint val="75000"/>
                  </a:schemeClr>
                </a:solidFill>
              </a:defRPr>
            </a:lvl8pPr>
            <a:lvl9pPr marL="3982029" indent="0">
              <a:buNone/>
              <a:defRPr sz="15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D3300A-6631-7448-BC89-159AC4B40E6D}" type="datetimeFigureOut">
              <a:rPr lang="en-US" smtClean="0"/>
              <a:t>07/10/2022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7E9A74-5513-294E-A2AF-5548CDACAE0E}" type="slidenum">
              <a:rPr lang="en-US" smtClean="0"/>
              <a:t>‹#›</a:t>
            </a:fld>
            <a:endParaRPr lang="en-US"/>
          </a:p>
        </p:txBody>
      </p:sp>
    </p:spTree>
    <p:extLst>
      <p:ext uri="{BB962C8B-B14F-4D97-AF65-F5344CB8AC3E}">
        <p14:creationId xmlns:p14="http://schemas.microsoft.com/office/powerpoint/2010/main" val="2607750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4432" y="1764667"/>
            <a:ext cx="4720815" cy="4991131"/>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433391" y="1764667"/>
            <a:ext cx="4720815" cy="4991131"/>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D3300A-6631-7448-BC89-159AC4B40E6D}" type="datetimeFigureOut">
              <a:rPr lang="en-US" smtClean="0"/>
              <a:t>07/10/2022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7E9A74-5513-294E-A2AF-5548CDACAE0E}" type="slidenum">
              <a:rPr lang="en-US" smtClean="0"/>
              <a:t>‹#›</a:t>
            </a:fld>
            <a:endParaRPr lang="en-US"/>
          </a:p>
        </p:txBody>
      </p:sp>
    </p:spTree>
    <p:extLst>
      <p:ext uri="{BB962C8B-B14F-4D97-AF65-F5344CB8AC3E}">
        <p14:creationId xmlns:p14="http://schemas.microsoft.com/office/powerpoint/2010/main" val="2702340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34432" y="1692889"/>
            <a:ext cx="4722671" cy="705515"/>
          </a:xfrm>
        </p:spPr>
        <p:txBody>
          <a:bodyPr anchor="b"/>
          <a:lstStyle>
            <a:lvl1pPr marL="0" indent="0">
              <a:buNone/>
              <a:defRPr sz="2600" b="1"/>
            </a:lvl1pPr>
            <a:lvl2pPr marL="497754" indent="0">
              <a:buNone/>
              <a:defRPr sz="2200" b="1"/>
            </a:lvl2pPr>
            <a:lvl3pPr marL="995507" indent="0">
              <a:buNone/>
              <a:defRPr sz="2000" b="1"/>
            </a:lvl3pPr>
            <a:lvl4pPr marL="1493261" indent="0">
              <a:buNone/>
              <a:defRPr sz="1700" b="1"/>
            </a:lvl4pPr>
            <a:lvl5pPr marL="1991015" indent="0">
              <a:buNone/>
              <a:defRPr sz="1700" b="1"/>
            </a:lvl5pPr>
            <a:lvl6pPr marL="2488768" indent="0">
              <a:buNone/>
              <a:defRPr sz="1700" b="1"/>
            </a:lvl6pPr>
            <a:lvl7pPr marL="2986522" indent="0">
              <a:buNone/>
              <a:defRPr sz="1700" b="1"/>
            </a:lvl7pPr>
            <a:lvl8pPr marL="3484275" indent="0">
              <a:buNone/>
              <a:defRPr sz="1700" b="1"/>
            </a:lvl8pPr>
            <a:lvl9pPr marL="3982029" indent="0">
              <a:buNone/>
              <a:defRPr sz="1700" b="1"/>
            </a:lvl9pPr>
          </a:lstStyle>
          <a:p>
            <a:pPr lvl="0"/>
            <a:r>
              <a:rPr lang="en-US" smtClean="0"/>
              <a:t>Click to edit Master text styles</a:t>
            </a:r>
          </a:p>
        </p:txBody>
      </p:sp>
      <p:sp>
        <p:nvSpPr>
          <p:cNvPr id="4" name="Content Placeholder 3"/>
          <p:cNvSpPr>
            <a:spLocks noGrp="1"/>
          </p:cNvSpPr>
          <p:nvPr>
            <p:ph sz="half" idx="2"/>
          </p:nvPr>
        </p:nvSpPr>
        <p:spPr>
          <a:xfrm>
            <a:off x="534432" y="2398404"/>
            <a:ext cx="4722671" cy="4357393"/>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429680" y="1692889"/>
            <a:ext cx="4724527" cy="705515"/>
          </a:xfrm>
        </p:spPr>
        <p:txBody>
          <a:bodyPr anchor="b"/>
          <a:lstStyle>
            <a:lvl1pPr marL="0" indent="0">
              <a:buNone/>
              <a:defRPr sz="2600" b="1"/>
            </a:lvl1pPr>
            <a:lvl2pPr marL="497754" indent="0">
              <a:buNone/>
              <a:defRPr sz="2200" b="1"/>
            </a:lvl2pPr>
            <a:lvl3pPr marL="995507" indent="0">
              <a:buNone/>
              <a:defRPr sz="2000" b="1"/>
            </a:lvl3pPr>
            <a:lvl4pPr marL="1493261" indent="0">
              <a:buNone/>
              <a:defRPr sz="1700" b="1"/>
            </a:lvl4pPr>
            <a:lvl5pPr marL="1991015" indent="0">
              <a:buNone/>
              <a:defRPr sz="1700" b="1"/>
            </a:lvl5pPr>
            <a:lvl6pPr marL="2488768" indent="0">
              <a:buNone/>
              <a:defRPr sz="1700" b="1"/>
            </a:lvl6pPr>
            <a:lvl7pPr marL="2986522" indent="0">
              <a:buNone/>
              <a:defRPr sz="1700" b="1"/>
            </a:lvl7pPr>
            <a:lvl8pPr marL="3484275" indent="0">
              <a:buNone/>
              <a:defRPr sz="1700" b="1"/>
            </a:lvl8pPr>
            <a:lvl9pPr marL="3982029" indent="0">
              <a:buNone/>
              <a:defRPr sz="1700" b="1"/>
            </a:lvl9pPr>
          </a:lstStyle>
          <a:p>
            <a:pPr lvl="0"/>
            <a:r>
              <a:rPr lang="en-US" smtClean="0"/>
              <a:t>Click to edit Master text styles</a:t>
            </a:r>
          </a:p>
        </p:txBody>
      </p:sp>
      <p:sp>
        <p:nvSpPr>
          <p:cNvPr id="6" name="Content Placeholder 5"/>
          <p:cNvSpPr>
            <a:spLocks noGrp="1"/>
          </p:cNvSpPr>
          <p:nvPr>
            <p:ph sz="quarter" idx="4"/>
          </p:nvPr>
        </p:nvSpPr>
        <p:spPr>
          <a:xfrm>
            <a:off x="5429680" y="2398404"/>
            <a:ext cx="4724527" cy="4357393"/>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D3300A-6631-7448-BC89-159AC4B40E6D}" type="datetimeFigureOut">
              <a:rPr lang="en-US" smtClean="0"/>
              <a:t>07/10/2022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7E9A74-5513-294E-A2AF-5548CDACAE0E}" type="slidenum">
              <a:rPr lang="en-US" smtClean="0"/>
              <a:t>‹#›</a:t>
            </a:fld>
            <a:endParaRPr lang="en-US"/>
          </a:p>
        </p:txBody>
      </p:sp>
    </p:spTree>
    <p:extLst>
      <p:ext uri="{BB962C8B-B14F-4D97-AF65-F5344CB8AC3E}">
        <p14:creationId xmlns:p14="http://schemas.microsoft.com/office/powerpoint/2010/main" val="355425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432" y="302865"/>
            <a:ext cx="9619774" cy="1260475"/>
          </a:xfrm>
          <a:prstGeom prst="rect">
            <a:avLst/>
          </a:prstGeom>
        </p:spPr>
        <p:txBody>
          <a:bodyPr vert="horz" lIns="99551" tIns="49775" rIns="99551" bIns="49775"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534432" y="1764667"/>
            <a:ext cx="9619774" cy="4991131"/>
          </a:xfrm>
          <a:prstGeom prst="rect">
            <a:avLst/>
          </a:prstGeom>
        </p:spPr>
        <p:txBody>
          <a:bodyPr vert="horz" lIns="99551" tIns="49775" rIns="99551" bIns="49775"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534432" y="7009643"/>
            <a:ext cx="2494016" cy="402652"/>
          </a:xfrm>
          <a:prstGeom prst="rect">
            <a:avLst/>
          </a:prstGeom>
        </p:spPr>
        <p:txBody>
          <a:bodyPr vert="horz" lIns="99551" tIns="49775" rIns="99551" bIns="49775" rtlCol="0" anchor="ctr"/>
          <a:lstStyle>
            <a:lvl1pPr algn="l">
              <a:defRPr sz="1300">
                <a:solidFill>
                  <a:schemeClr val="tx1">
                    <a:tint val="75000"/>
                  </a:schemeClr>
                </a:solidFill>
              </a:defRPr>
            </a:lvl1pPr>
          </a:lstStyle>
          <a:p>
            <a:fld id="{B0D3300A-6631-7448-BC89-159AC4B40E6D}" type="datetimeFigureOut">
              <a:rPr lang="en-US" smtClean="0"/>
              <a:t>07/10/2022</a:t>
            </a:fld>
            <a:endParaRPr lang="en-US"/>
          </a:p>
        </p:txBody>
      </p:sp>
      <p:sp>
        <p:nvSpPr>
          <p:cNvPr id="5" name="Footer Placeholder 4"/>
          <p:cNvSpPr>
            <a:spLocks noGrp="1"/>
          </p:cNvSpPr>
          <p:nvPr>
            <p:ph type="ftr" sz="quarter" idx="3"/>
          </p:nvPr>
        </p:nvSpPr>
        <p:spPr>
          <a:xfrm>
            <a:off x="3651952" y="7009643"/>
            <a:ext cx="3384735" cy="402652"/>
          </a:xfrm>
          <a:prstGeom prst="rect">
            <a:avLst/>
          </a:prstGeom>
        </p:spPr>
        <p:txBody>
          <a:bodyPr vert="horz" lIns="99551" tIns="49775" rIns="99551" bIns="49775" rtlCol="0" anchor="ctr"/>
          <a:lstStyle>
            <a:lvl1pPr algn="ctr">
              <a:defRPr sz="13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660190" y="7009643"/>
            <a:ext cx="2494016" cy="402652"/>
          </a:xfrm>
          <a:prstGeom prst="rect">
            <a:avLst/>
          </a:prstGeom>
        </p:spPr>
        <p:txBody>
          <a:bodyPr vert="horz" lIns="99551" tIns="49775" rIns="99551" bIns="49775" rtlCol="0" anchor="ctr"/>
          <a:lstStyle>
            <a:lvl1pPr algn="r">
              <a:defRPr sz="1300">
                <a:solidFill>
                  <a:schemeClr val="tx1">
                    <a:tint val="75000"/>
                  </a:schemeClr>
                </a:solidFill>
              </a:defRPr>
            </a:lvl1pPr>
          </a:lstStyle>
          <a:p>
            <a:fld id="{5C7E9A74-5513-294E-A2AF-5548CDACAE0E}" type="slidenum">
              <a:rPr lang="en-US" smtClean="0"/>
              <a:t>‹#›</a:t>
            </a:fld>
            <a:endParaRPr lang="en-US"/>
          </a:p>
        </p:txBody>
      </p:sp>
    </p:spTree>
    <p:extLst>
      <p:ext uri="{BB962C8B-B14F-4D97-AF65-F5344CB8AC3E}">
        <p14:creationId xmlns:p14="http://schemas.microsoft.com/office/powerpoint/2010/main" val="2030057016"/>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0" r:id="rId4"/>
    <p:sldLayoutId id="2147483662" r:id="rId5"/>
    <p:sldLayoutId id="2147483663"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Lst>
  <p:txStyles>
    <p:titleStyle>
      <a:lvl1pPr algn="ctr" defTabSz="497754" rtl="0" eaLnBrk="1" latinLnBrk="0" hangingPunct="1">
        <a:spcBef>
          <a:spcPct val="0"/>
        </a:spcBef>
        <a:buNone/>
        <a:defRPr sz="4800" kern="1200">
          <a:solidFill>
            <a:srgbClr val="75B56B"/>
          </a:solidFill>
          <a:latin typeface="Arial"/>
          <a:ea typeface="+mj-ea"/>
          <a:cs typeface="Arial"/>
        </a:defRPr>
      </a:lvl1pPr>
    </p:titleStyle>
    <p:bodyStyle>
      <a:lvl1pPr marL="373315" indent="-373315" algn="l" defTabSz="497754" rtl="0" eaLnBrk="1" latinLnBrk="0" hangingPunct="1">
        <a:spcBef>
          <a:spcPct val="20000"/>
        </a:spcBef>
        <a:buClr>
          <a:srgbClr val="75B56B"/>
        </a:buClr>
        <a:buFont typeface="Arial"/>
        <a:buChar char="•"/>
        <a:defRPr sz="3500" kern="1200">
          <a:solidFill>
            <a:schemeClr val="tx1"/>
          </a:solidFill>
          <a:latin typeface="Arial"/>
          <a:ea typeface="+mn-ea"/>
          <a:cs typeface="Arial"/>
        </a:defRPr>
      </a:lvl1pPr>
      <a:lvl2pPr marL="808850" indent="-311096" algn="l" defTabSz="497754" rtl="0" eaLnBrk="1" latinLnBrk="0" hangingPunct="1">
        <a:spcBef>
          <a:spcPct val="20000"/>
        </a:spcBef>
        <a:buClr>
          <a:srgbClr val="75B56B"/>
        </a:buClr>
        <a:buFont typeface="Arial"/>
        <a:buChar char="–"/>
        <a:defRPr sz="3000" kern="1200">
          <a:solidFill>
            <a:schemeClr val="tx1"/>
          </a:solidFill>
          <a:latin typeface="Arial"/>
          <a:ea typeface="+mn-ea"/>
          <a:cs typeface="Arial"/>
        </a:defRPr>
      </a:lvl2pPr>
      <a:lvl3pPr marL="1244384" indent="-248877" algn="l" defTabSz="497754" rtl="0" eaLnBrk="1" latinLnBrk="0" hangingPunct="1">
        <a:spcBef>
          <a:spcPct val="20000"/>
        </a:spcBef>
        <a:buClr>
          <a:srgbClr val="75B56B"/>
        </a:buClr>
        <a:buFont typeface="Arial"/>
        <a:buChar char="•"/>
        <a:defRPr sz="2600" kern="1200">
          <a:solidFill>
            <a:schemeClr val="tx1"/>
          </a:solidFill>
          <a:latin typeface="Arial"/>
          <a:ea typeface="+mn-ea"/>
          <a:cs typeface="Arial"/>
        </a:defRPr>
      </a:lvl3pPr>
      <a:lvl4pPr marL="1742138" indent="-248877" algn="l" defTabSz="497754" rtl="0" eaLnBrk="1" latinLnBrk="0" hangingPunct="1">
        <a:spcBef>
          <a:spcPct val="20000"/>
        </a:spcBef>
        <a:buClr>
          <a:srgbClr val="75B56B"/>
        </a:buClr>
        <a:buFont typeface="Arial"/>
        <a:buChar char="–"/>
        <a:defRPr sz="2200" kern="1200">
          <a:solidFill>
            <a:schemeClr val="tx1"/>
          </a:solidFill>
          <a:latin typeface="Arial"/>
          <a:ea typeface="+mn-ea"/>
          <a:cs typeface="Arial"/>
        </a:defRPr>
      </a:lvl4pPr>
      <a:lvl5pPr marL="2239891" indent="-248877" algn="l" defTabSz="497754" rtl="0" eaLnBrk="1" latinLnBrk="0" hangingPunct="1">
        <a:spcBef>
          <a:spcPct val="20000"/>
        </a:spcBef>
        <a:buClr>
          <a:srgbClr val="75B56B"/>
        </a:buClr>
        <a:buFont typeface="Arial"/>
        <a:buChar char="»"/>
        <a:defRPr sz="2200" kern="1200">
          <a:solidFill>
            <a:schemeClr val="tx1"/>
          </a:solidFill>
          <a:latin typeface="Arial"/>
          <a:ea typeface="+mn-ea"/>
          <a:cs typeface="Arial"/>
        </a:defRPr>
      </a:lvl5pPr>
      <a:lvl6pPr marL="2737645" indent="-248877" algn="l" defTabSz="497754" rtl="0" eaLnBrk="1" latinLnBrk="0" hangingPunct="1">
        <a:spcBef>
          <a:spcPct val="20000"/>
        </a:spcBef>
        <a:buFont typeface="Arial"/>
        <a:buChar char="•"/>
        <a:defRPr sz="2200" kern="1200">
          <a:solidFill>
            <a:schemeClr val="tx1"/>
          </a:solidFill>
          <a:latin typeface="+mn-lt"/>
          <a:ea typeface="+mn-ea"/>
          <a:cs typeface="+mn-cs"/>
        </a:defRPr>
      </a:lvl6pPr>
      <a:lvl7pPr marL="3235399" indent="-248877" algn="l" defTabSz="497754" rtl="0" eaLnBrk="1" latinLnBrk="0" hangingPunct="1">
        <a:spcBef>
          <a:spcPct val="20000"/>
        </a:spcBef>
        <a:buFont typeface="Arial"/>
        <a:buChar char="•"/>
        <a:defRPr sz="2200" kern="1200">
          <a:solidFill>
            <a:schemeClr val="tx1"/>
          </a:solidFill>
          <a:latin typeface="+mn-lt"/>
          <a:ea typeface="+mn-ea"/>
          <a:cs typeface="+mn-cs"/>
        </a:defRPr>
      </a:lvl7pPr>
      <a:lvl8pPr marL="3733152" indent="-248877" algn="l" defTabSz="497754" rtl="0" eaLnBrk="1" latinLnBrk="0" hangingPunct="1">
        <a:spcBef>
          <a:spcPct val="20000"/>
        </a:spcBef>
        <a:buFont typeface="Arial"/>
        <a:buChar char="•"/>
        <a:defRPr sz="2200" kern="1200">
          <a:solidFill>
            <a:schemeClr val="tx1"/>
          </a:solidFill>
          <a:latin typeface="+mn-lt"/>
          <a:ea typeface="+mn-ea"/>
          <a:cs typeface="+mn-cs"/>
        </a:defRPr>
      </a:lvl8pPr>
      <a:lvl9pPr marL="4230906" indent="-248877" algn="l" defTabSz="497754"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497754" rtl="0" eaLnBrk="1" latinLnBrk="0" hangingPunct="1">
        <a:defRPr sz="2000" kern="1200">
          <a:solidFill>
            <a:schemeClr val="tx1"/>
          </a:solidFill>
          <a:latin typeface="+mn-lt"/>
          <a:ea typeface="+mn-ea"/>
          <a:cs typeface="+mn-cs"/>
        </a:defRPr>
      </a:lvl1pPr>
      <a:lvl2pPr marL="497754" algn="l" defTabSz="497754" rtl="0" eaLnBrk="1" latinLnBrk="0" hangingPunct="1">
        <a:defRPr sz="2000" kern="1200">
          <a:solidFill>
            <a:schemeClr val="tx1"/>
          </a:solidFill>
          <a:latin typeface="+mn-lt"/>
          <a:ea typeface="+mn-ea"/>
          <a:cs typeface="+mn-cs"/>
        </a:defRPr>
      </a:lvl2pPr>
      <a:lvl3pPr marL="995507" algn="l" defTabSz="497754" rtl="0" eaLnBrk="1" latinLnBrk="0" hangingPunct="1">
        <a:defRPr sz="2000" kern="1200">
          <a:solidFill>
            <a:schemeClr val="tx1"/>
          </a:solidFill>
          <a:latin typeface="+mn-lt"/>
          <a:ea typeface="+mn-ea"/>
          <a:cs typeface="+mn-cs"/>
        </a:defRPr>
      </a:lvl3pPr>
      <a:lvl4pPr marL="1493261" algn="l" defTabSz="497754" rtl="0" eaLnBrk="1" latinLnBrk="0" hangingPunct="1">
        <a:defRPr sz="2000" kern="1200">
          <a:solidFill>
            <a:schemeClr val="tx1"/>
          </a:solidFill>
          <a:latin typeface="+mn-lt"/>
          <a:ea typeface="+mn-ea"/>
          <a:cs typeface="+mn-cs"/>
        </a:defRPr>
      </a:lvl4pPr>
      <a:lvl5pPr marL="1991015" algn="l" defTabSz="497754" rtl="0" eaLnBrk="1" latinLnBrk="0" hangingPunct="1">
        <a:defRPr sz="2000" kern="1200">
          <a:solidFill>
            <a:schemeClr val="tx1"/>
          </a:solidFill>
          <a:latin typeface="+mn-lt"/>
          <a:ea typeface="+mn-ea"/>
          <a:cs typeface="+mn-cs"/>
        </a:defRPr>
      </a:lvl5pPr>
      <a:lvl6pPr marL="2488768" algn="l" defTabSz="497754" rtl="0" eaLnBrk="1" latinLnBrk="0" hangingPunct="1">
        <a:defRPr sz="2000" kern="1200">
          <a:solidFill>
            <a:schemeClr val="tx1"/>
          </a:solidFill>
          <a:latin typeface="+mn-lt"/>
          <a:ea typeface="+mn-ea"/>
          <a:cs typeface="+mn-cs"/>
        </a:defRPr>
      </a:lvl6pPr>
      <a:lvl7pPr marL="2986522" algn="l" defTabSz="497754" rtl="0" eaLnBrk="1" latinLnBrk="0" hangingPunct="1">
        <a:defRPr sz="2000" kern="1200">
          <a:solidFill>
            <a:schemeClr val="tx1"/>
          </a:solidFill>
          <a:latin typeface="+mn-lt"/>
          <a:ea typeface="+mn-ea"/>
          <a:cs typeface="+mn-cs"/>
        </a:defRPr>
      </a:lvl7pPr>
      <a:lvl8pPr marL="3484275" algn="l" defTabSz="497754" rtl="0" eaLnBrk="1" latinLnBrk="0" hangingPunct="1">
        <a:defRPr sz="2000" kern="1200">
          <a:solidFill>
            <a:schemeClr val="tx1"/>
          </a:solidFill>
          <a:latin typeface="+mn-lt"/>
          <a:ea typeface="+mn-ea"/>
          <a:cs typeface="+mn-cs"/>
        </a:defRPr>
      </a:lvl8pPr>
      <a:lvl9pPr marL="3982029" algn="l" defTabSz="49775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www.cipc.co.za/"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hyperlink" Target="mailto:Co-op2@cipc.co.za" TargetMode="Externa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www.cipc.co.za/"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www.cipc.co.za/"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ZA" sz="3200" dirty="0" smtClean="0"/>
              <a:t>Co-operative </a:t>
            </a:r>
            <a:br>
              <a:rPr lang="en-ZA" sz="3200" dirty="0" smtClean="0"/>
            </a:br>
            <a:r>
              <a:rPr lang="en-ZA" sz="3200" dirty="0" smtClean="0"/>
              <a:t>Director changes</a:t>
            </a:r>
            <a:endParaRPr lang="en-ZA" sz="3200" dirty="0"/>
          </a:p>
        </p:txBody>
      </p:sp>
      <p:sp>
        <p:nvSpPr>
          <p:cNvPr id="3" name="Subtitle 2"/>
          <p:cNvSpPr>
            <a:spLocks noGrp="1"/>
          </p:cNvSpPr>
          <p:nvPr>
            <p:ph type="subTitle" idx="1"/>
          </p:nvPr>
        </p:nvSpPr>
        <p:spPr>
          <a:xfrm>
            <a:off x="616627" y="3828424"/>
            <a:ext cx="5717802" cy="2017572"/>
          </a:xfrm>
        </p:spPr>
        <p:txBody>
          <a:bodyPr>
            <a:normAutofit/>
          </a:bodyPr>
          <a:lstStyle/>
          <a:p>
            <a:endParaRPr lang="en-ZA" sz="2400" dirty="0" smtClean="0"/>
          </a:p>
          <a:p>
            <a:endParaRPr lang="en-ZA" sz="2400" dirty="0"/>
          </a:p>
          <a:p>
            <a:r>
              <a:rPr lang="en-ZA" sz="2400" dirty="0" smtClean="0"/>
              <a:t>Date:  </a:t>
            </a:r>
            <a:r>
              <a:rPr lang="en-ZA" sz="2400" smtClean="0"/>
              <a:t>27 September 2022</a:t>
            </a:r>
            <a:endParaRPr lang="en-ZA" sz="2400" dirty="0" smtClean="0"/>
          </a:p>
        </p:txBody>
      </p:sp>
    </p:spTree>
    <p:extLst>
      <p:ext uri="{BB962C8B-B14F-4D97-AF65-F5344CB8AC3E}">
        <p14:creationId xmlns:p14="http://schemas.microsoft.com/office/powerpoint/2010/main" val="29098543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0076" y="197791"/>
            <a:ext cx="9984130" cy="770337"/>
          </a:xfrm>
        </p:spPr>
        <p:txBody>
          <a:bodyPr>
            <a:normAutofit fontScale="90000"/>
          </a:bodyPr>
          <a:lstStyle/>
          <a:p>
            <a:r>
              <a:rPr lang="en-ZA" dirty="0" err="1" smtClean="0"/>
              <a:t>SteP</a:t>
            </a:r>
            <a:r>
              <a:rPr lang="en-ZA" dirty="0" smtClean="0"/>
              <a:t> by step guide available on CIPC website </a:t>
            </a:r>
            <a:r>
              <a:rPr lang="en-ZA" cap="none" dirty="0" smtClean="0"/>
              <a:t>(</a:t>
            </a:r>
            <a:r>
              <a:rPr lang="en-ZA" cap="none" dirty="0" smtClean="0">
                <a:hlinkClick r:id="rId2"/>
              </a:rPr>
              <a:t>www.cipc.co.za</a:t>
            </a:r>
            <a:r>
              <a:rPr lang="en-ZA" cap="none" dirty="0" smtClean="0"/>
              <a:t>)</a:t>
            </a:r>
            <a:endParaRPr lang="en-ZA" cap="none" dirty="0"/>
          </a:p>
        </p:txBody>
      </p:sp>
      <p:sp>
        <p:nvSpPr>
          <p:cNvPr id="2" name="Content Placeholder 1"/>
          <p:cNvSpPr>
            <a:spLocks noGrp="1"/>
          </p:cNvSpPr>
          <p:nvPr>
            <p:ph idx="1"/>
          </p:nvPr>
        </p:nvSpPr>
        <p:spPr>
          <a:xfrm>
            <a:off x="462455" y="1545021"/>
            <a:ext cx="9806152" cy="5507420"/>
          </a:xfrm>
        </p:spPr>
        <p:txBody>
          <a:bodyPr>
            <a:normAutofit/>
          </a:bodyPr>
          <a:lstStyle/>
          <a:p>
            <a:r>
              <a:rPr lang="en-US" sz="2000" b="1" u="sng" dirty="0" smtClean="0">
                <a:solidFill>
                  <a:srgbClr val="008080"/>
                </a:solidFill>
              </a:rPr>
              <a:t>The following options for Co-op Guides are</a:t>
            </a:r>
            <a:r>
              <a:rPr lang="en-US" sz="2000" b="1" dirty="0" smtClean="0">
                <a:solidFill>
                  <a:srgbClr val="008080"/>
                </a:solidFill>
              </a:rPr>
              <a:t>:</a:t>
            </a:r>
          </a:p>
          <a:p>
            <a:endParaRPr lang="en-US" sz="2200" b="1" dirty="0" smtClean="0">
              <a:solidFill>
                <a:srgbClr val="008080"/>
              </a:solidFill>
            </a:endParaRPr>
          </a:p>
          <a:p>
            <a:endParaRPr lang="en-US" sz="2200" b="1" dirty="0">
              <a:solidFill>
                <a:srgbClr val="008080"/>
              </a:solidFill>
            </a:endParaRPr>
          </a:p>
          <a:p>
            <a:endParaRPr lang="en-US" sz="2200" b="1" dirty="0" smtClean="0">
              <a:solidFill>
                <a:srgbClr val="008080"/>
              </a:solidFill>
            </a:endParaRPr>
          </a:p>
          <a:p>
            <a:endParaRPr lang="en-US" sz="2200" b="1" dirty="0">
              <a:solidFill>
                <a:srgbClr val="008080"/>
              </a:solidFill>
            </a:endParaRPr>
          </a:p>
          <a:p>
            <a:endParaRPr lang="en-US" sz="2200" b="1" dirty="0" smtClean="0">
              <a:solidFill>
                <a:srgbClr val="008080"/>
              </a:solidFill>
            </a:endParaRPr>
          </a:p>
          <a:p>
            <a:endParaRPr lang="en-US" sz="2200" b="1" dirty="0">
              <a:solidFill>
                <a:srgbClr val="008080"/>
              </a:solidFill>
            </a:endParaRPr>
          </a:p>
          <a:p>
            <a:endParaRPr lang="en-US" sz="2200" b="1" dirty="0" smtClean="0">
              <a:solidFill>
                <a:srgbClr val="008080"/>
              </a:solidFill>
            </a:endParaRPr>
          </a:p>
          <a:p>
            <a:endParaRPr lang="en-US" sz="2200" b="1" dirty="0">
              <a:solidFill>
                <a:srgbClr val="008080"/>
              </a:solidFill>
            </a:endParaRPr>
          </a:p>
          <a:p>
            <a:endParaRPr lang="en-US" sz="2200" b="1" dirty="0" smtClean="0">
              <a:solidFill>
                <a:srgbClr val="008080"/>
              </a:solidFill>
            </a:endParaRPr>
          </a:p>
          <a:p>
            <a:pPr marL="0" indent="0">
              <a:buNone/>
            </a:pPr>
            <a:endParaRPr lang="en-US" sz="2000" b="1" dirty="0">
              <a:solidFill>
                <a:schemeClr val="tx1">
                  <a:lumMod val="75000"/>
                  <a:lumOff val="25000"/>
                </a:schemeClr>
              </a:solidFill>
            </a:endParaRPr>
          </a:p>
          <a:p>
            <a:endParaRPr lang="en-US" sz="2200" b="1" dirty="0">
              <a:solidFill>
                <a:srgbClr val="008080"/>
              </a:solidFill>
            </a:endParaRPr>
          </a:p>
        </p:txBody>
      </p:sp>
      <p:pic>
        <p:nvPicPr>
          <p:cNvPr id="6" name="Picture 5"/>
          <p:cNvPicPr>
            <a:picLocks noChangeAspect="1"/>
          </p:cNvPicPr>
          <p:nvPr/>
        </p:nvPicPr>
        <p:blipFill>
          <a:blip r:embed="rId3"/>
          <a:stretch>
            <a:fillRect/>
          </a:stretch>
        </p:blipFill>
        <p:spPr>
          <a:xfrm>
            <a:off x="851338" y="2133599"/>
            <a:ext cx="8061435" cy="3384331"/>
          </a:xfrm>
          <a:prstGeom prst="rect">
            <a:avLst/>
          </a:prstGeom>
        </p:spPr>
      </p:pic>
      <p:sp>
        <p:nvSpPr>
          <p:cNvPr id="4" name="Left Arrow 3"/>
          <p:cNvSpPr/>
          <p:nvPr/>
        </p:nvSpPr>
        <p:spPr>
          <a:xfrm>
            <a:off x="7788166" y="3993931"/>
            <a:ext cx="2753710" cy="1744718"/>
          </a:xfrm>
          <a:prstGeom prst="leftArrow">
            <a:avLst/>
          </a:prstGeom>
          <a:solidFill>
            <a:srgbClr val="FFFF00"/>
          </a:solidFill>
          <a:ln w="28575"/>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lumMod val="75000"/>
                    <a:lumOff val="25000"/>
                  </a:schemeClr>
                </a:solidFill>
              </a:rPr>
              <a:t>Click on the </a:t>
            </a:r>
            <a:r>
              <a:rPr lang="en-US" b="1" dirty="0" smtClean="0">
                <a:solidFill>
                  <a:schemeClr val="tx1">
                    <a:lumMod val="75000"/>
                    <a:lumOff val="25000"/>
                  </a:schemeClr>
                </a:solidFill>
              </a:rPr>
              <a:t>Guide </a:t>
            </a:r>
            <a:r>
              <a:rPr lang="en-US" b="1" smtClean="0">
                <a:solidFill>
                  <a:schemeClr val="tx1">
                    <a:lumMod val="75000"/>
                    <a:lumOff val="25000"/>
                  </a:schemeClr>
                </a:solidFill>
              </a:rPr>
              <a:t>for assistance with </a:t>
            </a:r>
            <a:r>
              <a:rPr lang="en-US" b="1" dirty="0">
                <a:solidFill>
                  <a:schemeClr val="tx1">
                    <a:lumMod val="75000"/>
                    <a:lumOff val="25000"/>
                  </a:schemeClr>
                </a:solidFill>
              </a:rPr>
              <a:t>the application</a:t>
            </a:r>
            <a:endParaRPr lang="en-US" dirty="0"/>
          </a:p>
        </p:txBody>
      </p:sp>
    </p:spTree>
    <p:extLst>
      <p:ext uri="{BB962C8B-B14F-4D97-AF65-F5344CB8AC3E}">
        <p14:creationId xmlns:p14="http://schemas.microsoft.com/office/powerpoint/2010/main" val="15652908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a:p>
        </p:txBody>
      </p:sp>
      <p:pic>
        <p:nvPicPr>
          <p:cNvPr id="5" name="Content Placeholder 4"/>
          <p:cNvPicPr>
            <a:picLocks noGrp="1" noChangeAspect="1"/>
          </p:cNvPicPr>
          <p:nvPr>
            <p:ph idx="1"/>
          </p:nvPr>
        </p:nvPicPr>
        <p:blipFill>
          <a:blip r:embed="rId2"/>
          <a:stretch>
            <a:fillRect/>
          </a:stretch>
        </p:blipFill>
        <p:spPr>
          <a:xfrm>
            <a:off x="273268" y="197791"/>
            <a:ext cx="9942787" cy="7117409"/>
          </a:xfrm>
          <a:prstGeom prst="rect">
            <a:avLst/>
          </a:prstGeom>
        </p:spPr>
      </p:pic>
    </p:spTree>
    <p:extLst>
      <p:ext uri="{BB962C8B-B14F-4D97-AF65-F5344CB8AC3E}">
        <p14:creationId xmlns:p14="http://schemas.microsoft.com/office/powerpoint/2010/main" val="2957284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a:p>
        </p:txBody>
      </p:sp>
      <p:pic>
        <p:nvPicPr>
          <p:cNvPr id="4" name="Content Placeholder 3"/>
          <p:cNvPicPr>
            <a:picLocks noGrp="1" noChangeAspect="1"/>
          </p:cNvPicPr>
          <p:nvPr>
            <p:ph idx="1"/>
          </p:nvPr>
        </p:nvPicPr>
        <p:blipFill>
          <a:blip r:embed="rId2"/>
          <a:stretch>
            <a:fillRect/>
          </a:stretch>
        </p:blipFill>
        <p:spPr>
          <a:xfrm>
            <a:off x="170076" y="197790"/>
            <a:ext cx="10289015" cy="7159451"/>
          </a:xfrm>
          <a:prstGeom prst="rect">
            <a:avLst/>
          </a:prstGeom>
        </p:spPr>
      </p:pic>
    </p:spTree>
    <p:extLst>
      <p:ext uri="{BB962C8B-B14F-4D97-AF65-F5344CB8AC3E}">
        <p14:creationId xmlns:p14="http://schemas.microsoft.com/office/powerpoint/2010/main" val="3722195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a:p>
        </p:txBody>
      </p:sp>
      <p:pic>
        <p:nvPicPr>
          <p:cNvPr id="4" name="Content Placeholder 3"/>
          <p:cNvPicPr>
            <a:picLocks noGrp="1" noChangeAspect="1"/>
          </p:cNvPicPr>
          <p:nvPr>
            <p:ph idx="1"/>
          </p:nvPr>
        </p:nvPicPr>
        <p:blipFill>
          <a:blip r:embed="rId2"/>
          <a:stretch>
            <a:fillRect/>
          </a:stretch>
        </p:blipFill>
        <p:spPr>
          <a:xfrm>
            <a:off x="170076" y="197790"/>
            <a:ext cx="10412306" cy="7271521"/>
          </a:xfrm>
          <a:prstGeom prst="rect">
            <a:avLst/>
          </a:prstGeom>
        </p:spPr>
      </p:pic>
    </p:spTree>
    <p:extLst>
      <p:ext uri="{BB962C8B-B14F-4D97-AF65-F5344CB8AC3E}">
        <p14:creationId xmlns:p14="http://schemas.microsoft.com/office/powerpoint/2010/main" val="17358207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CO-OP2 Form</a:t>
            </a:r>
            <a:endParaRPr lang="en-ZA" dirty="0"/>
          </a:p>
        </p:txBody>
      </p:sp>
      <p:sp>
        <p:nvSpPr>
          <p:cNvPr id="3" name="Content Placeholder 2"/>
          <p:cNvSpPr>
            <a:spLocks noGrp="1"/>
          </p:cNvSpPr>
          <p:nvPr>
            <p:ph idx="1"/>
          </p:nvPr>
        </p:nvSpPr>
        <p:spPr>
          <a:xfrm>
            <a:off x="575352" y="1253448"/>
            <a:ext cx="9452225" cy="6133672"/>
          </a:xfrm>
        </p:spPr>
        <p:txBody>
          <a:bodyPr>
            <a:normAutofit/>
          </a:bodyPr>
          <a:lstStyle/>
          <a:p>
            <a:pPr marL="0" indent="0">
              <a:buNone/>
            </a:pPr>
            <a:r>
              <a:rPr lang="en-ZA" sz="2000" dirty="0" smtClean="0">
                <a:solidFill>
                  <a:schemeClr val="tx1">
                    <a:lumMod val="75000"/>
                    <a:lumOff val="25000"/>
                  </a:schemeClr>
                </a:solidFill>
              </a:rPr>
              <a:t>The following information has to be completed:</a:t>
            </a:r>
          </a:p>
          <a:p>
            <a:pPr marL="0" indent="0">
              <a:buNone/>
            </a:pPr>
            <a:endParaRPr lang="en-ZA" sz="2000" dirty="0" smtClean="0">
              <a:solidFill>
                <a:schemeClr val="tx1">
                  <a:lumMod val="75000"/>
                  <a:lumOff val="25000"/>
                </a:schemeClr>
              </a:solidFill>
            </a:endParaRPr>
          </a:p>
          <a:p>
            <a:r>
              <a:rPr lang="en-ZA" sz="2000" dirty="0" smtClean="0">
                <a:solidFill>
                  <a:schemeClr val="tx1">
                    <a:lumMod val="75000"/>
                    <a:lumOff val="25000"/>
                  </a:schemeClr>
                </a:solidFill>
              </a:rPr>
              <a:t>Customer Code as client reference.</a:t>
            </a:r>
          </a:p>
          <a:p>
            <a:endParaRPr lang="en-ZA" sz="2000" dirty="0" smtClean="0">
              <a:solidFill>
                <a:schemeClr val="tx1">
                  <a:lumMod val="75000"/>
                  <a:lumOff val="25000"/>
                </a:schemeClr>
              </a:solidFill>
            </a:endParaRPr>
          </a:p>
          <a:p>
            <a:r>
              <a:rPr lang="en-ZA" sz="2000" dirty="0" smtClean="0">
                <a:solidFill>
                  <a:schemeClr val="tx1">
                    <a:lumMod val="75000"/>
                    <a:lumOff val="25000"/>
                  </a:schemeClr>
                </a:solidFill>
              </a:rPr>
              <a:t>Name &amp; Registration Number of the Co-op</a:t>
            </a:r>
          </a:p>
          <a:p>
            <a:endParaRPr lang="en-ZA" sz="2000" dirty="0" smtClean="0">
              <a:solidFill>
                <a:schemeClr val="tx1">
                  <a:lumMod val="75000"/>
                  <a:lumOff val="25000"/>
                </a:schemeClr>
              </a:solidFill>
            </a:endParaRPr>
          </a:p>
          <a:p>
            <a:pPr algn="just"/>
            <a:r>
              <a:rPr lang="en-ZA" sz="2000" dirty="0" smtClean="0">
                <a:solidFill>
                  <a:schemeClr val="tx1">
                    <a:lumMod val="75000"/>
                    <a:lumOff val="25000"/>
                  </a:schemeClr>
                </a:solidFill>
              </a:rPr>
              <a:t>The name of the Director or Secretary or Manager or Officer who signed the CO-OP2 form and the form must be dated.</a:t>
            </a:r>
          </a:p>
          <a:p>
            <a:pPr algn="just"/>
            <a:endParaRPr lang="en-ZA" sz="2000" dirty="0" smtClean="0">
              <a:solidFill>
                <a:schemeClr val="tx1">
                  <a:lumMod val="75000"/>
                  <a:lumOff val="25000"/>
                </a:schemeClr>
              </a:solidFill>
            </a:endParaRPr>
          </a:p>
          <a:p>
            <a:pPr algn="just"/>
            <a:r>
              <a:rPr lang="en-ZA" sz="2000" b="1" dirty="0" smtClean="0">
                <a:solidFill>
                  <a:srgbClr val="008080"/>
                </a:solidFill>
              </a:rPr>
              <a:t>A letter of consent to the </a:t>
            </a:r>
            <a:r>
              <a:rPr lang="en-ZA" sz="2000" b="1" dirty="0">
                <a:solidFill>
                  <a:srgbClr val="008080"/>
                </a:solidFill>
              </a:rPr>
              <a:t>appointment of </a:t>
            </a:r>
            <a:r>
              <a:rPr lang="en-ZA" sz="2000" b="1" dirty="0" smtClean="0">
                <a:solidFill>
                  <a:srgbClr val="008080"/>
                </a:solidFill>
              </a:rPr>
              <a:t>Director </a:t>
            </a:r>
            <a:r>
              <a:rPr lang="en-ZA" sz="2000" b="1" dirty="0">
                <a:solidFill>
                  <a:srgbClr val="008080"/>
                </a:solidFill>
              </a:rPr>
              <a:t>must be submitted </a:t>
            </a:r>
            <a:r>
              <a:rPr lang="en-ZA" sz="2000" dirty="0">
                <a:solidFill>
                  <a:schemeClr val="tx1">
                    <a:lumMod val="75000"/>
                    <a:lumOff val="25000"/>
                  </a:schemeClr>
                </a:solidFill>
              </a:rPr>
              <a:t>and the </a:t>
            </a:r>
            <a:r>
              <a:rPr lang="en-ZA" sz="2000" dirty="0" smtClean="0">
                <a:solidFill>
                  <a:schemeClr val="tx1">
                    <a:lumMod val="75000"/>
                    <a:lumOff val="25000"/>
                  </a:schemeClr>
                </a:solidFill>
              </a:rPr>
              <a:t>Director </a:t>
            </a:r>
            <a:r>
              <a:rPr lang="en-ZA" sz="2000" dirty="0">
                <a:solidFill>
                  <a:schemeClr val="tx1">
                    <a:lumMod val="75000"/>
                    <a:lumOff val="25000"/>
                  </a:schemeClr>
                </a:solidFill>
              </a:rPr>
              <a:t>is required to state that, </a:t>
            </a:r>
            <a:r>
              <a:rPr lang="en-ZA" sz="2000" dirty="0" smtClean="0">
                <a:solidFill>
                  <a:schemeClr val="tx1">
                    <a:lumMod val="75000"/>
                    <a:lumOff val="25000"/>
                  </a:schemeClr>
                </a:solidFill>
              </a:rPr>
              <a:t>he/she </a:t>
            </a:r>
            <a:r>
              <a:rPr lang="en-ZA" sz="2000" dirty="0">
                <a:solidFill>
                  <a:schemeClr val="tx1">
                    <a:lumMod val="75000"/>
                    <a:lumOff val="25000"/>
                  </a:schemeClr>
                </a:solidFill>
              </a:rPr>
              <a:t>is not disqualified to be a </a:t>
            </a:r>
            <a:r>
              <a:rPr lang="en-ZA" sz="2000" dirty="0" smtClean="0">
                <a:solidFill>
                  <a:schemeClr val="tx1">
                    <a:lumMod val="75000"/>
                    <a:lumOff val="25000"/>
                  </a:schemeClr>
                </a:solidFill>
              </a:rPr>
              <a:t>Director </a:t>
            </a:r>
            <a:r>
              <a:rPr lang="en-ZA" sz="2000" dirty="0">
                <a:solidFill>
                  <a:schemeClr val="tx1">
                    <a:lumMod val="75000"/>
                    <a:lumOff val="25000"/>
                  </a:schemeClr>
                </a:solidFill>
              </a:rPr>
              <a:t>in terms of the Co-operatives Act, 2005, as </a:t>
            </a:r>
            <a:r>
              <a:rPr lang="en-ZA" sz="2000" dirty="0" smtClean="0">
                <a:solidFill>
                  <a:schemeClr val="tx1">
                    <a:lumMod val="75000"/>
                    <a:lumOff val="25000"/>
                  </a:schemeClr>
                </a:solidFill>
              </a:rPr>
              <a:t>amended, </a:t>
            </a:r>
            <a:r>
              <a:rPr lang="en-ZA" sz="2000" dirty="0">
                <a:solidFill>
                  <a:schemeClr val="tx1">
                    <a:lumMod val="75000"/>
                    <a:lumOff val="25000"/>
                  </a:schemeClr>
                </a:solidFill>
              </a:rPr>
              <a:t>or the Constitution of the co-operative and that the </a:t>
            </a:r>
            <a:r>
              <a:rPr lang="en-ZA" sz="2000" dirty="0" smtClean="0">
                <a:solidFill>
                  <a:schemeClr val="tx1">
                    <a:lumMod val="75000"/>
                    <a:lumOff val="25000"/>
                  </a:schemeClr>
                </a:solidFill>
              </a:rPr>
              <a:t>Directors </a:t>
            </a:r>
            <a:r>
              <a:rPr lang="en-ZA" sz="2000" dirty="0">
                <a:solidFill>
                  <a:schemeClr val="tx1">
                    <a:lumMod val="75000"/>
                    <a:lumOff val="25000"/>
                  </a:schemeClr>
                </a:solidFill>
              </a:rPr>
              <a:t>listed in the second table have not been re-appointed or have vacated their office for other reasons</a:t>
            </a:r>
            <a:r>
              <a:rPr lang="en-ZA" sz="2000" dirty="0" smtClean="0">
                <a:solidFill>
                  <a:schemeClr val="tx1">
                    <a:lumMod val="75000"/>
                    <a:lumOff val="25000"/>
                  </a:schemeClr>
                </a:solidFill>
              </a:rPr>
              <a:t>.</a:t>
            </a:r>
          </a:p>
          <a:p>
            <a:pPr algn="just"/>
            <a:endParaRPr lang="en-ZA" sz="2200" dirty="0">
              <a:solidFill>
                <a:schemeClr val="tx1">
                  <a:lumMod val="75000"/>
                  <a:lumOff val="25000"/>
                </a:schemeClr>
              </a:solidFill>
            </a:endParaRPr>
          </a:p>
          <a:p>
            <a:pPr algn="just"/>
            <a:endParaRPr lang="en-ZA" sz="2200" dirty="0">
              <a:solidFill>
                <a:schemeClr val="tx1">
                  <a:lumMod val="75000"/>
                  <a:lumOff val="25000"/>
                </a:schemeClr>
              </a:solidFill>
            </a:endParaRPr>
          </a:p>
        </p:txBody>
      </p:sp>
    </p:spTree>
    <p:extLst>
      <p:ext uri="{BB962C8B-B14F-4D97-AF65-F5344CB8AC3E}">
        <p14:creationId xmlns:p14="http://schemas.microsoft.com/office/powerpoint/2010/main" val="2826260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CO-OP2 Form </a:t>
            </a:r>
            <a:r>
              <a:rPr lang="en-ZA" sz="1800" dirty="0" smtClean="0"/>
              <a:t>continue</a:t>
            </a:r>
            <a:endParaRPr lang="en-ZA" dirty="0"/>
          </a:p>
        </p:txBody>
      </p:sp>
      <p:sp>
        <p:nvSpPr>
          <p:cNvPr id="3" name="Content Placeholder 2"/>
          <p:cNvSpPr>
            <a:spLocks noGrp="1"/>
          </p:cNvSpPr>
          <p:nvPr>
            <p:ph idx="1"/>
          </p:nvPr>
        </p:nvSpPr>
        <p:spPr>
          <a:xfrm>
            <a:off x="585626" y="1345915"/>
            <a:ext cx="9411129" cy="6041204"/>
          </a:xfrm>
        </p:spPr>
        <p:txBody>
          <a:bodyPr>
            <a:normAutofit/>
          </a:bodyPr>
          <a:lstStyle/>
          <a:p>
            <a:pPr marL="0" indent="0">
              <a:buNone/>
            </a:pPr>
            <a:r>
              <a:rPr lang="en-ZA" sz="2000" dirty="0" smtClean="0">
                <a:solidFill>
                  <a:schemeClr val="tx1">
                    <a:lumMod val="75000"/>
                    <a:lumOff val="25000"/>
                  </a:schemeClr>
                </a:solidFill>
              </a:rPr>
              <a:t>The following information has to be completed:</a:t>
            </a:r>
          </a:p>
          <a:p>
            <a:pPr marL="0" indent="0">
              <a:buNone/>
            </a:pPr>
            <a:endParaRPr lang="en-ZA" sz="2000" dirty="0" smtClean="0">
              <a:solidFill>
                <a:schemeClr val="tx1">
                  <a:lumMod val="75000"/>
                  <a:lumOff val="25000"/>
                </a:schemeClr>
              </a:solidFill>
            </a:endParaRPr>
          </a:p>
          <a:p>
            <a:pPr algn="just"/>
            <a:r>
              <a:rPr lang="en-ZA" sz="2000" dirty="0">
                <a:solidFill>
                  <a:schemeClr val="tx1">
                    <a:lumMod val="75000"/>
                    <a:lumOff val="25000"/>
                  </a:schemeClr>
                </a:solidFill>
              </a:rPr>
              <a:t>All active and new Directors details must appear on form </a:t>
            </a:r>
            <a:r>
              <a:rPr lang="en-ZA" sz="2000" dirty="0" smtClean="0">
                <a:solidFill>
                  <a:schemeClr val="tx1">
                    <a:lumMod val="75000"/>
                    <a:lumOff val="25000"/>
                  </a:schemeClr>
                </a:solidFill>
              </a:rPr>
              <a:t>CO-OP 2. </a:t>
            </a:r>
            <a:r>
              <a:rPr lang="en-ZA" sz="2000" dirty="0">
                <a:solidFill>
                  <a:schemeClr val="tx1">
                    <a:lumMod val="75000"/>
                    <a:lumOff val="25000"/>
                  </a:schemeClr>
                </a:solidFill>
              </a:rPr>
              <a:t>T</a:t>
            </a:r>
            <a:r>
              <a:rPr lang="en-ZA" sz="2000" dirty="0" smtClean="0">
                <a:solidFill>
                  <a:schemeClr val="tx1">
                    <a:lumMod val="75000"/>
                    <a:lumOff val="25000"/>
                  </a:schemeClr>
                </a:solidFill>
              </a:rPr>
              <a:t>he </a:t>
            </a:r>
            <a:r>
              <a:rPr lang="en-ZA" sz="2000" dirty="0">
                <a:solidFill>
                  <a:schemeClr val="tx1">
                    <a:lumMod val="75000"/>
                    <a:lumOff val="25000"/>
                  </a:schemeClr>
                </a:solidFill>
              </a:rPr>
              <a:t>following  Director details must appear on </a:t>
            </a:r>
            <a:r>
              <a:rPr lang="en-ZA" sz="2000" dirty="0" smtClean="0">
                <a:solidFill>
                  <a:schemeClr val="tx1">
                    <a:lumMod val="75000"/>
                    <a:lumOff val="25000"/>
                  </a:schemeClr>
                </a:solidFill>
              </a:rPr>
              <a:t>the CO-OP </a:t>
            </a:r>
            <a:r>
              <a:rPr lang="en-ZA" sz="2000" dirty="0">
                <a:solidFill>
                  <a:schemeClr val="tx1">
                    <a:lumMod val="75000"/>
                    <a:lumOff val="25000"/>
                  </a:schemeClr>
                </a:solidFill>
              </a:rPr>
              <a:t>2: </a:t>
            </a:r>
            <a:endParaRPr lang="en-ZA" sz="2000" dirty="0" smtClean="0">
              <a:solidFill>
                <a:schemeClr val="tx1">
                  <a:lumMod val="75000"/>
                  <a:lumOff val="25000"/>
                </a:schemeClr>
              </a:solidFill>
            </a:endParaRPr>
          </a:p>
          <a:p>
            <a:pPr lvl="1" algn="just"/>
            <a:r>
              <a:rPr lang="en-ZA" sz="2000" dirty="0" smtClean="0">
                <a:solidFill>
                  <a:schemeClr val="tx1">
                    <a:lumMod val="75000"/>
                    <a:lumOff val="25000"/>
                  </a:schemeClr>
                </a:solidFill>
              </a:rPr>
              <a:t>Full </a:t>
            </a:r>
            <a:r>
              <a:rPr lang="en-ZA" sz="2000" dirty="0">
                <a:solidFill>
                  <a:schemeClr val="tx1">
                    <a:lumMod val="75000"/>
                    <a:lumOff val="25000"/>
                  </a:schemeClr>
                </a:solidFill>
              </a:rPr>
              <a:t>Names, Surname, Identity number, Date of appointment, Home address, Postal address and demographics namely: Gender: Male, Female, Youth and Person living with a disability</a:t>
            </a:r>
            <a:r>
              <a:rPr lang="en-ZA" sz="2000" dirty="0" smtClean="0">
                <a:solidFill>
                  <a:schemeClr val="tx1">
                    <a:lumMod val="75000"/>
                    <a:lumOff val="25000"/>
                  </a:schemeClr>
                </a:solidFill>
              </a:rPr>
              <a:t>.</a:t>
            </a:r>
          </a:p>
          <a:p>
            <a:pPr marL="0" indent="0" algn="just">
              <a:buNone/>
            </a:pPr>
            <a:endParaRPr lang="en-ZA" sz="2000" dirty="0">
              <a:solidFill>
                <a:schemeClr val="tx1">
                  <a:lumMod val="75000"/>
                  <a:lumOff val="25000"/>
                </a:schemeClr>
              </a:solidFill>
            </a:endParaRPr>
          </a:p>
          <a:p>
            <a:pPr algn="just"/>
            <a:r>
              <a:rPr lang="en-ZA" sz="2000" dirty="0" smtClean="0">
                <a:solidFill>
                  <a:schemeClr val="tx1">
                    <a:lumMod val="75000"/>
                    <a:lumOff val="25000"/>
                  </a:schemeClr>
                </a:solidFill>
              </a:rPr>
              <a:t>The number of Directors must at all times be within the minimum &amp; maximum number of Directors as specified in the co-operative constitution.</a:t>
            </a:r>
          </a:p>
          <a:p>
            <a:pPr algn="just"/>
            <a:endParaRPr lang="en-ZA" sz="2000" dirty="0" smtClean="0">
              <a:solidFill>
                <a:schemeClr val="tx1">
                  <a:lumMod val="75000"/>
                  <a:lumOff val="25000"/>
                </a:schemeClr>
              </a:solidFill>
            </a:endParaRPr>
          </a:p>
          <a:p>
            <a:pPr algn="just"/>
            <a:r>
              <a:rPr lang="en-ZA" sz="2000" dirty="0">
                <a:solidFill>
                  <a:schemeClr val="tx1">
                    <a:lumMod val="75000"/>
                    <a:lumOff val="25000"/>
                  </a:schemeClr>
                </a:solidFill>
              </a:rPr>
              <a:t>Clearly certified ID copies or Passport copies of all new and resigning </a:t>
            </a:r>
            <a:r>
              <a:rPr lang="en-ZA" sz="2000" dirty="0" smtClean="0">
                <a:solidFill>
                  <a:schemeClr val="tx1">
                    <a:lumMod val="75000"/>
                    <a:lumOff val="25000"/>
                  </a:schemeClr>
                </a:solidFill>
              </a:rPr>
              <a:t>Directors </a:t>
            </a:r>
            <a:r>
              <a:rPr lang="en-ZA" sz="2000" dirty="0">
                <a:solidFill>
                  <a:schemeClr val="tx1">
                    <a:lumMod val="75000"/>
                    <a:lumOff val="25000"/>
                  </a:schemeClr>
                </a:solidFill>
              </a:rPr>
              <a:t>must be submitted.</a:t>
            </a:r>
          </a:p>
          <a:p>
            <a:pPr algn="just"/>
            <a:endParaRPr lang="en-ZA" sz="2200" dirty="0">
              <a:solidFill>
                <a:schemeClr val="tx1">
                  <a:lumMod val="75000"/>
                  <a:lumOff val="25000"/>
                </a:schemeClr>
              </a:solidFill>
            </a:endParaRPr>
          </a:p>
          <a:p>
            <a:pPr algn="just"/>
            <a:endParaRPr lang="en-ZA" sz="2200" dirty="0">
              <a:solidFill>
                <a:schemeClr val="tx1">
                  <a:lumMod val="75000"/>
                  <a:lumOff val="25000"/>
                </a:schemeClr>
              </a:solidFill>
            </a:endParaRPr>
          </a:p>
        </p:txBody>
      </p:sp>
    </p:spTree>
    <p:extLst>
      <p:ext uri="{BB962C8B-B14F-4D97-AF65-F5344CB8AC3E}">
        <p14:creationId xmlns:p14="http://schemas.microsoft.com/office/powerpoint/2010/main" val="10373697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Certification of documents</a:t>
            </a:r>
            <a:endParaRPr lang="en-ZA" dirty="0"/>
          </a:p>
        </p:txBody>
      </p:sp>
      <p:sp>
        <p:nvSpPr>
          <p:cNvPr id="3" name="Content Placeholder 2"/>
          <p:cNvSpPr>
            <a:spLocks noGrp="1"/>
          </p:cNvSpPr>
          <p:nvPr>
            <p:ph idx="1"/>
          </p:nvPr>
        </p:nvSpPr>
        <p:spPr>
          <a:xfrm>
            <a:off x="760288" y="1561671"/>
            <a:ext cx="9133725" cy="5671335"/>
          </a:xfrm>
        </p:spPr>
        <p:txBody>
          <a:bodyPr>
            <a:normAutofit/>
          </a:bodyPr>
          <a:lstStyle/>
          <a:p>
            <a:r>
              <a:rPr lang="en-ZA" sz="2000" dirty="0" smtClean="0">
                <a:solidFill>
                  <a:schemeClr val="tx1">
                    <a:lumMod val="75000"/>
                    <a:lumOff val="25000"/>
                  </a:schemeClr>
                </a:solidFill>
              </a:rPr>
              <a:t>Certification of documents may not be older than 3 calendar months.</a:t>
            </a:r>
          </a:p>
          <a:p>
            <a:endParaRPr lang="en-ZA" sz="2000" dirty="0" smtClean="0">
              <a:solidFill>
                <a:schemeClr val="tx1">
                  <a:lumMod val="75000"/>
                  <a:lumOff val="25000"/>
                </a:schemeClr>
              </a:solidFill>
            </a:endParaRPr>
          </a:p>
          <a:p>
            <a:r>
              <a:rPr lang="en-ZA" sz="2000" dirty="0" smtClean="0">
                <a:solidFill>
                  <a:schemeClr val="tx1">
                    <a:lumMod val="75000"/>
                    <a:lumOff val="25000"/>
                  </a:schemeClr>
                </a:solidFill>
              </a:rPr>
              <a:t>The Commissioner of Oath that certify or affirm documents must state the date of certification.</a:t>
            </a:r>
          </a:p>
          <a:p>
            <a:endParaRPr lang="en-ZA" sz="2000" dirty="0" smtClean="0">
              <a:solidFill>
                <a:schemeClr val="tx1">
                  <a:lumMod val="75000"/>
                  <a:lumOff val="25000"/>
                </a:schemeClr>
              </a:solidFill>
            </a:endParaRPr>
          </a:p>
          <a:p>
            <a:r>
              <a:rPr lang="en-ZA" sz="2000" dirty="0" smtClean="0">
                <a:solidFill>
                  <a:schemeClr val="tx1">
                    <a:lumMod val="75000"/>
                    <a:lumOff val="25000"/>
                  </a:schemeClr>
                </a:solidFill>
              </a:rPr>
              <a:t>Only one ID / Passport may appear on a single page.  Both sides of SA ID Cards must be copied on the same page.</a:t>
            </a:r>
          </a:p>
          <a:p>
            <a:endParaRPr lang="en-ZA" sz="2000" dirty="0" smtClean="0">
              <a:solidFill>
                <a:schemeClr val="tx1">
                  <a:lumMod val="75000"/>
                  <a:lumOff val="25000"/>
                </a:schemeClr>
              </a:solidFill>
            </a:endParaRPr>
          </a:p>
          <a:p>
            <a:r>
              <a:rPr lang="en-ZA" sz="2000" dirty="0" smtClean="0">
                <a:solidFill>
                  <a:schemeClr val="tx1">
                    <a:lumMod val="75000"/>
                    <a:lumOff val="25000"/>
                  </a:schemeClr>
                </a:solidFill>
              </a:rPr>
              <a:t>Only valid issued Passports will be accepted.</a:t>
            </a:r>
          </a:p>
          <a:p>
            <a:endParaRPr lang="en-ZA" sz="2000" dirty="0" smtClean="0">
              <a:solidFill>
                <a:schemeClr val="tx1">
                  <a:lumMod val="75000"/>
                  <a:lumOff val="25000"/>
                </a:schemeClr>
              </a:solidFill>
            </a:endParaRPr>
          </a:p>
          <a:p>
            <a:r>
              <a:rPr lang="en-ZA" sz="2000" dirty="0" smtClean="0">
                <a:solidFill>
                  <a:schemeClr val="tx1">
                    <a:lumMod val="75000"/>
                    <a:lumOff val="25000"/>
                  </a:schemeClr>
                </a:solidFill>
              </a:rPr>
              <a:t>Asylum Seeker / Temporary Resident documents will not be accepted as valid confirmation of Identity.</a:t>
            </a:r>
          </a:p>
          <a:p>
            <a:endParaRPr lang="en-ZA" sz="2200" dirty="0">
              <a:solidFill>
                <a:schemeClr val="tx1">
                  <a:lumMod val="75000"/>
                  <a:lumOff val="25000"/>
                </a:schemeClr>
              </a:solidFill>
            </a:endParaRPr>
          </a:p>
          <a:p>
            <a:endParaRPr lang="en-ZA" sz="2200" dirty="0">
              <a:solidFill>
                <a:schemeClr val="tx1">
                  <a:lumMod val="75000"/>
                  <a:lumOff val="25000"/>
                </a:schemeClr>
              </a:solidFill>
            </a:endParaRPr>
          </a:p>
        </p:txBody>
      </p:sp>
    </p:spTree>
    <p:extLst>
      <p:ext uri="{BB962C8B-B14F-4D97-AF65-F5344CB8AC3E}">
        <p14:creationId xmlns:p14="http://schemas.microsoft.com/office/powerpoint/2010/main" val="2340033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Certification of documents</a:t>
            </a:r>
            <a:endParaRPr lang="en-ZA" dirty="0"/>
          </a:p>
        </p:txBody>
      </p:sp>
      <p:sp>
        <p:nvSpPr>
          <p:cNvPr id="3" name="Content Placeholder 2"/>
          <p:cNvSpPr>
            <a:spLocks noGrp="1"/>
          </p:cNvSpPr>
          <p:nvPr>
            <p:ph idx="1"/>
          </p:nvPr>
        </p:nvSpPr>
        <p:spPr>
          <a:xfrm>
            <a:off x="616449" y="1202076"/>
            <a:ext cx="9472773" cy="6360774"/>
          </a:xfrm>
        </p:spPr>
        <p:txBody>
          <a:bodyPr>
            <a:normAutofit/>
          </a:bodyPr>
          <a:lstStyle/>
          <a:p>
            <a:pPr marL="0" indent="0">
              <a:buNone/>
            </a:pPr>
            <a:r>
              <a:rPr lang="en-ZA" sz="2000" b="1" dirty="0" smtClean="0">
                <a:solidFill>
                  <a:schemeClr val="tx1">
                    <a:lumMod val="75000"/>
                    <a:lumOff val="25000"/>
                  </a:schemeClr>
                </a:solidFill>
              </a:rPr>
              <a:t>SA CERTIFIED DOCUMENTS:   </a:t>
            </a:r>
          </a:p>
          <a:p>
            <a:pPr marL="0" indent="0">
              <a:lnSpc>
                <a:spcPct val="110000"/>
              </a:lnSpc>
              <a:spcBef>
                <a:spcPts val="0"/>
              </a:spcBef>
              <a:buNone/>
            </a:pPr>
            <a:endParaRPr lang="en-ZA" sz="2000" b="1" dirty="0" smtClean="0">
              <a:solidFill>
                <a:schemeClr val="tx1">
                  <a:lumMod val="75000"/>
                  <a:lumOff val="25000"/>
                </a:schemeClr>
              </a:solidFill>
            </a:endParaRPr>
          </a:p>
          <a:p>
            <a:pPr marL="0" indent="0">
              <a:lnSpc>
                <a:spcPct val="110000"/>
              </a:lnSpc>
              <a:spcBef>
                <a:spcPts val="0"/>
              </a:spcBef>
              <a:buNone/>
            </a:pPr>
            <a:r>
              <a:rPr lang="en-ZA" sz="2000" dirty="0" smtClean="0">
                <a:solidFill>
                  <a:schemeClr val="tx1">
                    <a:lumMod val="75000"/>
                    <a:lumOff val="25000"/>
                  </a:schemeClr>
                </a:solidFill>
              </a:rPr>
              <a:t>The following information of the Commissioner of Oath must appear on the documents:</a:t>
            </a:r>
          </a:p>
          <a:p>
            <a:pPr marL="0" indent="0">
              <a:lnSpc>
                <a:spcPct val="110000"/>
              </a:lnSpc>
              <a:spcBef>
                <a:spcPts val="0"/>
              </a:spcBef>
              <a:buNone/>
            </a:pPr>
            <a:endParaRPr lang="en-ZA" sz="2000" dirty="0" smtClean="0">
              <a:solidFill>
                <a:schemeClr val="tx1">
                  <a:lumMod val="75000"/>
                  <a:lumOff val="25000"/>
                </a:schemeClr>
              </a:solidFill>
            </a:endParaRPr>
          </a:p>
          <a:p>
            <a:pPr>
              <a:lnSpc>
                <a:spcPct val="110000"/>
              </a:lnSpc>
              <a:spcBef>
                <a:spcPts val="0"/>
              </a:spcBef>
            </a:pPr>
            <a:r>
              <a:rPr lang="en-ZA" sz="2000" dirty="0" smtClean="0">
                <a:solidFill>
                  <a:schemeClr val="tx1">
                    <a:lumMod val="75000"/>
                    <a:lumOff val="25000"/>
                  </a:schemeClr>
                </a:solidFill>
              </a:rPr>
              <a:t>Full names and Surname.</a:t>
            </a:r>
          </a:p>
          <a:p>
            <a:pPr>
              <a:lnSpc>
                <a:spcPct val="110000"/>
              </a:lnSpc>
              <a:spcBef>
                <a:spcPts val="0"/>
              </a:spcBef>
            </a:pPr>
            <a:endParaRPr lang="en-ZA" sz="2000" dirty="0" smtClean="0">
              <a:solidFill>
                <a:schemeClr val="tx1">
                  <a:lumMod val="75000"/>
                  <a:lumOff val="25000"/>
                </a:schemeClr>
              </a:solidFill>
            </a:endParaRPr>
          </a:p>
          <a:p>
            <a:pPr>
              <a:lnSpc>
                <a:spcPct val="110000"/>
              </a:lnSpc>
              <a:spcBef>
                <a:spcPts val="0"/>
              </a:spcBef>
            </a:pPr>
            <a:r>
              <a:rPr lang="en-ZA" sz="2000" dirty="0" smtClean="0">
                <a:solidFill>
                  <a:schemeClr val="tx1">
                    <a:lumMod val="75000"/>
                    <a:lumOff val="25000"/>
                  </a:schemeClr>
                </a:solidFill>
              </a:rPr>
              <a:t>Business Address</a:t>
            </a:r>
          </a:p>
          <a:p>
            <a:pPr>
              <a:lnSpc>
                <a:spcPct val="110000"/>
              </a:lnSpc>
              <a:spcBef>
                <a:spcPts val="0"/>
              </a:spcBef>
            </a:pPr>
            <a:endParaRPr lang="en-ZA" sz="2000" dirty="0" smtClean="0">
              <a:solidFill>
                <a:schemeClr val="tx1">
                  <a:lumMod val="75000"/>
                  <a:lumOff val="25000"/>
                </a:schemeClr>
              </a:solidFill>
            </a:endParaRPr>
          </a:p>
          <a:p>
            <a:pPr>
              <a:lnSpc>
                <a:spcPct val="110000"/>
              </a:lnSpc>
              <a:spcBef>
                <a:spcPts val="0"/>
              </a:spcBef>
            </a:pPr>
            <a:r>
              <a:rPr lang="en-ZA" sz="2000" dirty="0" smtClean="0">
                <a:solidFill>
                  <a:schemeClr val="tx1">
                    <a:lumMod val="75000"/>
                    <a:lumOff val="25000"/>
                  </a:schemeClr>
                </a:solidFill>
              </a:rPr>
              <a:t>Signature and date of certification</a:t>
            </a:r>
          </a:p>
          <a:p>
            <a:pPr>
              <a:lnSpc>
                <a:spcPct val="110000"/>
              </a:lnSpc>
              <a:spcBef>
                <a:spcPts val="0"/>
              </a:spcBef>
            </a:pPr>
            <a:endParaRPr lang="en-ZA" sz="2000" dirty="0" smtClean="0">
              <a:solidFill>
                <a:schemeClr val="tx1">
                  <a:lumMod val="75000"/>
                  <a:lumOff val="25000"/>
                </a:schemeClr>
              </a:solidFill>
            </a:endParaRPr>
          </a:p>
          <a:p>
            <a:pPr>
              <a:lnSpc>
                <a:spcPct val="110000"/>
              </a:lnSpc>
              <a:spcBef>
                <a:spcPts val="0"/>
              </a:spcBef>
            </a:pPr>
            <a:r>
              <a:rPr lang="en-ZA" sz="2000" dirty="0" smtClean="0">
                <a:solidFill>
                  <a:schemeClr val="tx1">
                    <a:lumMod val="75000"/>
                    <a:lumOff val="25000"/>
                  </a:schemeClr>
                </a:solidFill>
              </a:rPr>
              <a:t>Designation</a:t>
            </a:r>
          </a:p>
          <a:p>
            <a:pPr>
              <a:lnSpc>
                <a:spcPct val="110000"/>
              </a:lnSpc>
              <a:spcBef>
                <a:spcPts val="0"/>
              </a:spcBef>
            </a:pPr>
            <a:endParaRPr lang="en-ZA" sz="2000" dirty="0" smtClean="0">
              <a:solidFill>
                <a:schemeClr val="tx1">
                  <a:lumMod val="75000"/>
                  <a:lumOff val="25000"/>
                </a:schemeClr>
              </a:solidFill>
            </a:endParaRPr>
          </a:p>
          <a:p>
            <a:pPr>
              <a:lnSpc>
                <a:spcPct val="110000"/>
              </a:lnSpc>
              <a:spcBef>
                <a:spcPts val="0"/>
              </a:spcBef>
            </a:pPr>
            <a:r>
              <a:rPr lang="en-ZA" sz="2000" dirty="0" smtClean="0">
                <a:solidFill>
                  <a:schemeClr val="tx1">
                    <a:lumMod val="75000"/>
                    <a:lumOff val="25000"/>
                  </a:schemeClr>
                </a:solidFill>
              </a:rPr>
              <a:t>Police certified documents must also indicate the Police Officer’s rank and rank number.</a:t>
            </a:r>
          </a:p>
          <a:p>
            <a:pPr>
              <a:lnSpc>
                <a:spcPct val="110000"/>
              </a:lnSpc>
              <a:spcBef>
                <a:spcPts val="0"/>
              </a:spcBef>
            </a:pPr>
            <a:endParaRPr lang="en-ZA" sz="2000" dirty="0" smtClean="0">
              <a:solidFill>
                <a:schemeClr val="tx1">
                  <a:lumMod val="75000"/>
                  <a:lumOff val="25000"/>
                </a:schemeClr>
              </a:solidFill>
            </a:endParaRPr>
          </a:p>
          <a:p>
            <a:pPr marL="0" indent="0">
              <a:lnSpc>
                <a:spcPct val="110000"/>
              </a:lnSpc>
              <a:spcBef>
                <a:spcPts val="0"/>
              </a:spcBef>
              <a:buNone/>
            </a:pPr>
            <a:r>
              <a:rPr lang="en-ZA" sz="2000" dirty="0" smtClean="0">
                <a:solidFill>
                  <a:schemeClr val="tx1">
                    <a:lumMod val="75000"/>
                    <a:lumOff val="25000"/>
                  </a:schemeClr>
                </a:solidFill>
              </a:rPr>
              <a:t>The information is required to ensure the Commissioner of Oath is traceable for accountability purposes.</a:t>
            </a:r>
          </a:p>
          <a:p>
            <a:endParaRPr lang="en-ZA" sz="2200" dirty="0">
              <a:solidFill>
                <a:schemeClr val="tx1">
                  <a:lumMod val="75000"/>
                  <a:lumOff val="25000"/>
                </a:schemeClr>
              </a:solidFill>
            </a:endParaRPr>
          </a:p>
        </p:txBody>
      </p:sp>
    </p:spTree>
    <p:extLst>
      <p:ext uri="{BB962C8B-B14F-4D97-AF65-F5344CB8AC3E}">
        <p14:creationId xmlns:p14="http://schemas.microsoft.com/office/powerpoint/2010/main" val="773980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075" y="197791"/>
            <a:ext cx="10062985" cy="770337"/>
          </a:xfrm>
        </p:spPr>
        <p:txBody>
          <a:bodyPr/>
          <a:lstStyle/>
          <a:p>
            <a:r>
              <a:rPr lang="en-ZA" dirty="0" smtClean="0"/>
              <a:t>Minutes of meeting</a:t>
            </a:r>
            <a:endParaRPr lang="en-ZA" dirty="0"/>
          </a:p>
        </p:txBody>
      </p:sp>
      <p:sp>
        <p:nvSpPr>
          <p:cNvPr id="3" name="Content Placeholder 2"/>
          <p:cNvSpPr>
            <a:spLocks noGrp="1"/>
          </p:cNvSpPr>
          <p:nvPr>
            <p:ph idx="1"/>
          </p:nvPr>
        </p:nvSpPr>
        <p:spPr>
          <a:xfrm>
            <a:off x="924910" y="1576552"/>
            <a:ext cx="9229296" cy="5646181"/>
          </a:xfrm>
        </p:spPr>
        <p:txBody>
          <a:bodyPr>
            <a:normAutofit/>
          </a:bodyPr>
          <a:lstStyle/>
          <a:p>
            <a:pPr marL="0" indent="0" algn="just">
              <a:buNone/>
            </a:pPr>
            <a:r>
              <a:rPr lang="en-ZA" sz="2000" b="1" dirty="0" smtClean="0">
                <a:solidFill>
                  <a:schemeClr val="tx1">
                    <a:lumMod val="75000"/>
                    <a:lumOff val="25000"/>
                  </a:schemeClr>
                </a:solidFill>
              </a:rPr>
              <a:t>MINUTES</a:t>
            </a:r>
          </a:p>
          <a:p>
            <a:pPr algn="just"/>
            <a:r>
              <a:rPr lang="en-ZA" sz="2000" dirty="0" smtClean="0">
                <a:solidFill>
                  <a:schemeClr val="tx1">
                    <a:lumMod val="75000"/>
                    <a:lumOff val="25000"/>
                  </a:schemeClr>
                </a:solidFill>
              </a:rPr>
              <a:t>Minutes or resolutions taken at the meeting has to be clear stating either change of name/surname, change of postal address or home address, appointment, resignation, removal, death or end of term of Director.</a:t>
            </a:r>
          </a:p>
          <a:p>
            <a:pPr algn="just"/>
            <a:endParaRPr lang="en-ZA" sz="2000" dirty="0" smtClean="0">
              <a:solidFill>
                <a:schemeClr val="tx1">
                  <a:lumMod val="75000"/>
                  <a:lumOff val="25000"/>
                </a:schemeClr>
              </a:solidFill>
            </a:endParaRPr>
          </a:p>
          <a:p>
            <a:pPr algn="just"/>
            <a:r>
              <a:rPr lang="en-ZA" sz="2000" dirty="0" smtClean="0">
                <a:solidFill>
                  <a:schemeClr val="tx1">
                    <a:lumMod val="75000"/>
                    <a:lumOff val="25000"/>
                  </a:schemeClr>
                </a:solidFill>
              </a:rPr>
              <a:t>Minutes must be signed by the Chairperson present at the meeting and be certified a true copy.</a:t>
            </a:r>
          </a:p>
          <a:p>
            <a:pPr algn="just"/>
            <a:endParaRPr lang="en-ZA" sz="2000" dirty="0">
              <a:solidFill>
                <a:schemeClr val="tx1">
                  <a:lumMod val="75000"/>
                  <a:lumOff val="25000"/>
                </a:schemeClr>
              </a:solidFill>
            </a:endParaRPr>
          </a:p>
          <a:p>
            <a:pPr marL="0" indent="0" algn="just">
              <a:buNone/>
            </a:pPr>
            <a:endParaRPr lang="en-ZA" sz="2200" dirty="0">
              <a:solidFill>
                <a:schemeClr val="tx1">
                  <a:lumMod val="75000"/>
                  <a:lumOff val="25000"/>
                </a:schemeClr>
              </a:solidFill>
            </a:endParaRPr>
          </a:p>
        </p:txBody>
      </p:sp>
    </p:spTree>
    <p:extLst>
      <p:ext uri="{BB962C8B-B14F-4D97-AF65-F5344CB8AC3E}">
        <p14:creationId xmlns:p14="http://schemas.microsoft.com/office/powerpoint/2010/main" val="26432215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075" y="197791"/>
            <a:ext cx="10062985" cy="770337"/>
          </a:xfrm>
        </p:spPr>
        <p:txBody>
          <a:bodyPr/>
          <a:lstStyle/>
          <a:p>
            <a:r>
              <a:rPr lang="en-ZA" dirty="0" smtClean="0"/>
              <a:t>Deceased Director</a:t>
            </a:r>
            <a:endParaRPr lang="en-ZA" dirty="0"/>
          </a:p>
        </p:txBody>
      </p:sp>
      <p:sp>
        <p:nvSpPr>
          <p:cNvPr id="3" name="Content Placeholder 2"/>
          <p:cNvSpPr>
            <a:spLocks noGrp="1"/>
          </p:cNvSpPr>
          <p:nvPr>
            <p:ph idx="1"/>
          </p:nvPr>
        </p:nvSpPr>
        <p:spPr>
          <a:xfrm>
            <a:off x="651640" y="1597572"/>
            <a:ext cx="9502565" cy="5625161"/>
          </a:xfrm>
        </p:spPr>
        <p:txBody>
          <a:bodyPr>
            <a:normAutofit/>
          </a:bodyPr>
          <a:lstStyle/>
          <a:p>
            <a:pPr algn="just"/>
            <a:endParaRPr lang="en-ZA" sz="2000" dirty="0">
              <a:solidFill>
                <a:schemeClr val="tx1">
                  <a:lumMod val="75000"/>
                  <a:lumOff val="25000"/>
                </a:schemeClr>
              </a:solidFill>
            </a:endParaRPr>
          </a:p>
          <a:p>
            <a:pPr algn="just"/>
            <a:r>
              <a:rPr lang="en-ZA" sz="2000" dirty="0" smtClean="0">
                <a:solidFill>
                  <a:schemeClr val="tx1">
                    <a:lumMod val="75000"/>
                    <a:lumOff val="25000"/>
                  </a:schemeClr>
                </a:solidFill>
              </a:rPr>
              <a:t>If a Director is deceased, a death certificate must be submitted.  If a death certificate cannot be acquired from the family, the co-operative is required to apply for a copy at the Department of Home Affairs.</a:t>
            </a:r>
          </a:p>
          <a:p>
            <a:pPr algn="just"/>
            <a:endParaRPr lang="en-ZA" sz="2000" dirty="0">
              <a:solidFill>
                <a:schemeClr val="tx1">
                  <a:lumMod val="75000"/>
                  <a:lumOff val="25000"/>
                </a:schemeClr>
              </a:solidFill>
            </a:endParaRPr>
          </a:p>
          <a:p>
            <a:pPr algn="just"/>
            <a:r>
              <a:rPr lang="en-ZA" sz="2000" dirty="0" smtClean="0">
                <a:solidFill>
                  <a:schemeClr val="tx1">
                    <a:lumMod val="75000"/>
                    <a:lumOff val="25000"/>
                  </a:schemeClr>
                </a:solidFill>
              </a:rPr>
              <a:t>On the CO-OP2 form the section regarding “DIRECTORS THAT HAVE VACATED OFFICE” must be completed.</a:t>
            </a:r>
          </a:p>
          <a:p>
            <a:pPr marL="0" indent="0" algn="just">
              <a:buNone/>
            </a:pPr>
            <a:endParaRPr lang="en-ZA" sz="2200" dirty="0">
              <a:solidFill>
                <a:schemeClr val="tx1">
                  <a:lumMod val="75000"/>
                  <a:lumOff val="25000"/>
                </a:schemeClr>
              </a:solidFill>
            </a:endParaRPr>
          </a:p>
        </p:txBody>
      </p:sp>
    </p:spTree>
    <p:extLst>
      <p:ext uri="{BB962C8B-B14F-4D97-AF65-F5344CB8AC3E}">
        <p14:creationId xmlns:p14="http://schemas.microsoft.com/office/powerpoint/2010/main" val="1132245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0076" y="197791"/>
            <a:ext cx="9984130" cy="770337"/>
          </a:xfrm>
        </p:spPr>
        <p:txBody>
          <a:bodyPr/>
          <a:lstStyle/>
          <a:p>
            <a:r>
              <a:rPr lang="en-ZA" dirty="0" smtClean="0"/>
              <a:t>Co-operative Directors</a:t>
            </a:r>
            <a:endParaRPr lang="en-ZA" dirty="0"/>
          </a:p>
        </p:txBody>
      </p:sp>
      <p:sp>
        <p:nvSpPr>
          <p:cNvPr id="4" name="Content Placeholder 3"/>
          <p:cNvSpPr>
            <a:spLocks noGrp="1"/>
          </p:cNvSpPr>
          <p:nvPr>
            <p:ph idx="1"/>
          </p:nvPr>
        </p:nvSpPr>
        <p:spPr>
          <a:xfrm>
            <a:off x="1602769" y="2003461"/>
            <a:ext cx="7520683" cy="5280917"/>
          </a:xfrm>
        </p:spPr>
        <p:txBody>
          <a:bodyPr>
            <a:normAutofit/>
          </a:bodyPr>
          <a:lstStyle/>
          <a:p>
            <a:pPr marL="0" indent="0" algn="just">
              <a:buNone/>
            </a:pPr>
            <a:r>
              <a:rPr lang="en-ZA" sz="2000" dirty="0" smtClean="0">
                <a:solidFill>
                  <a:schemeClr val="tx1">
                    <a:lumMod val="75000"/>
                    <a:lumOff val="25000"/>
                  </a:schemeClr>
                </a:solidFill>
              </a:rPr>
              <a:t>References during this presentation that refers to “the Act” means the Co-operatives Act 14 of 2005, as amended.  </a:t>
            </a:r>
          </a:p>
          <a:p>
            <a:pPr marL="0" indent="0" algn="just">
              <a:buNone/>
            </a:pPr>
            <a:endParaRPr lang="en-ZA" sz="2000" dirty="0">
              <a:solidFill>
                <a:schemeClr val="tx1">
                  <a:lumMod val="75000"/>
                  <a:lumOff val="25000"/>
                </a:schemeClr>
              </a:solidFill>
            </a:endParaRPr>
          </a:p>
          <a:p>
            <a:pPr marL="0" indent="0" algn="just">
              <a:buNone/>
            </a:pPr>
            <a:r>
              <a:rPr lang="en-ZA" sz="2000" dirty="0" smtClean="0">
                <a:solidFill>
                  <a:schemeClr val="tx1">
                    <a:lumMod val="75000"/>
                    <a:lumOff val="25000"/>
                  </a:schemeClr>
                </a:solidFill>
              </a:rPr>
              <a:t>Section 32 – 39 of the Act refers to Governance of Co-operatives and bears reference to Directors and changes to Directors.</a:t>
            </a:r>
          </a:p>
          <a:p>
            <a:pPr algn="just"/>
            <a:endParaRPr lang="en-ZA" sz="2000" dirty="0">
              <a:solidFill>
                <a:schemeClr val="tx1">
                  <a:lumMod val="75000"/>
                  <a:lumOff val="25000"/>
                </a:schemeClr>
              </a:solidFill>
            </a:endParaRPr>
          </a:p>
        </p:txBody>
      </p:sp>
    </p:spTree>
    <p:extLst>
      <p:ext uri="{BB962C8B-B14F-4D97-AF65-F5344CB8AC3E}">
        <p14:creationId xmlns:p14="http://schemas.microsoft.com/office/powerpoint/2010/main" val="21488786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Voluntary resignation</a:t>
            </a:r>
            <a:endParaRPr lang="en-ZA" dirty="0"/>
          </a:p>
        </p:txBody>
      </p:sp>
      <p:sp>
        <p:nvSpPr>
          <p:cNvPr id="3" name="Content Placeholder 2"/>
          <p:cNvSpPr>
            <a:spLocks noGrp="1"/>
          </p:cNvSpPr>
          <p:nvPr>
            <p:ph idx="1"/>
          </p:nvPr>
        </p:nvSpPr>
        <p:spPr>
          <a:xfrm>
            <a:off x="262759" y="1177159"/>
            <a:ext cx="10068909" cy="6168862"/>
          </a:xfrm>
        </p:spPr>
        <p:txBody>
          <a:bodyPr>
            <a:normAutofit fontScale="92500" lnSpcReduction="20000"/>
          </a:bodyPr>
          <a:lstStyle/>
          <a:p>
            <a:pPr marL="0" indent="0">
              <a:buNone/>
            </a:pPr>
            <a:endParaRPr lang="en-ZA" sz="2000" b="1" dirty="0" smtClean="0">
              <a:solidFill>
                <a:schemeClr val="tx1">
                  <a:lumMod val="75000"/>
                  <a:lumOff val="25000"/>
                </a:schemeClr>
              </a:solidFill>
            </a:endParaRPr>
          </a:p>
          <a:p>
            <a:pPr algn="just"/>
            <a:r>
              <a:rPr lang="en-ZA" sz="2000" dirty="0" smtClean="0">
                <a:solidFill>
                  <a:schemeClr val="tx1">
                    <a:lumMod val="75000"/>
                    <a:lumOff val="25000"/>
                  </a:schemeClr>
                </a:solidFill>
              </a:rPr>
              <a:t>The Director must provide a signed letter of resignation and a certified ID copy.</a:t>
            </a:r>
          </a:p>
          <a:p>
            <a:pPr algn="just"/>
            <a:endParaRPr lang="en-ZA" sz="2000" dirty="0" smtClean="0">
              <a:solidFill>
                <a:schemeClr val="tx1">
                  <a:lumMod val="75000"/>
                  <a:lumOff val="25000"/>
                </a:schemeClr>
              </a:solidFill>
            </a:endParaRPr>
          </a:p>
          <a:p>
            <a:pPr algn="just"/>
            <a:r>
              <a:rPr lang="en-ZA" sz="2000" dirty="0" smtClean="0">
                <a:solidFill>
                  <a:schemeClr val="tx1">
                    <a:lumMod val="75000"/>
                    <a:lumOff val="25000"/>
                  </a:schemeClr>
                </a:solidFill>
              </a:rPr>
              <a:t>The name and the registration number of co-operative must appear on the letter.</a:t>
            </a:r>
          </a:p>
          <a:p>
            <a:pPr algn="just"/>
            <a:endParaRPr lang="en-ZA" sz="2000" dirty="0" smtClean="0">
              <a:solidFill>
                <a:schemeClr val="tx1">
                  <a:lumMod val="75000"/>
                  <a:lumOff val="25000"/>
                </a:schemeClr>
              </a:solidFill>
            </a:endParaRPr>
          </a:p>
          <a:p>
            <a:pPr algn="just"/>
            <a:r>
              <a:rPr lang="en-ZA" sz="2000" dirty="0">
                <a:solidFill>
                  <a:schemeClr val="tx1">
                    <a:lumMod val="75000"/>
                    <a:lumOff val="25000"/>
                  </a:schemeClr>
                </a:solidFill>
              </a:rPr>
              <a:t>On the CO-OP2 form the section regarding </a:t>
            </a:r>
            <a:r>
              <a:rPr lang="en-ZA" sz="2000" dirty="0" smtClean="0">
                <a:solidFill>
                  <a:schemeClr val="tx1">
                    <a:lumMod val="75000"/>
                    <a:lumOff val="25000"/>
                  </a:schemeClr>
                </a:solidFill>
              </a:rPr>
              <a:t>“DIRECTORS </a:t>
            </a:r>
            <a:r>
              <a:rPr lang="en-ZA" sz="2000" dirty="0">
                <a:solidFill>
                  <a:schemeClr val="tx1">
                    <a:lumMod val="75000"/>
                    <a:lumOff val="25000"/>
                  </a:schemeClr>
                </a:solidFill>
              </a:rPr>
              <a:t>THAT HAVE VACATED OFFICE” must be completed</a:t>
            </a:r>
            <a:r>
              <a:rPr lang="en-ZA" sz="2000" dirty="0" smtClean="0">
                <a:solidFill>
                  <a:schemeClr val="tx1">
                    <a:lumMod val="75000"/>
                    <a:lumOff val="25000"/>
                  </a:schemeClr>
                </a:solidFill>
              </a:rPr>
              <a:t>.</a:t>
            </a:r>
          </a:p>
          <a:p>
            <a:pPr marL="0" indent="0" algn="just">
              <a:buNone/>
            </a:pPr>
            <a:endParaRPr lang="en-ZA" sz="2000" dirty="0">
              <a:solidFill>
                <a:schemeClr val="tx1">
                  <a:lumMod val="75000"/>
                  <a:lumOff val="25000"/>
                </a:schemeClr>
              </a:solidFill>
            </a:endParaRPr>
          </a:p>
          <a:p>
            <a:pPr marL="0" indent="0" algn="just">
              <a:buNone/>
            </a:pPr>
            <a:endParaRPr lang="en-ZA" sz="2000" dirty="0" smtClean="0">
              <a:solidFill>
                <a:schemeClr val="tx1">
                  <a:lumMod val="75000"/>
                  <a:lumOff val="25000"/>
                </a:schemeClr>
              </a:solidFill>
            </a:endParaRPr>
          </a:p>
          <a:p>
            <a:pPr marL="0" indent="0" algn="just">
              <a:buNone/>
            </a:pPr>
            <a:endParaRPr lang="en-ZA" sz="2000" dirty="0">
              <a:solidFill>
                <a:schemeClr val="tx1">
                  <a:lumMod val="75000"/>
                  <a:lumOff val="25000"/>
                </a:schemeClr>
              </a:solidFill>
            </a:endParaRPr>
          </a:p>
          <a:p>
            <a:pPr marL="0" indent="0">
              <a:buNone/>
            </a:pPr>
            <a:r>
              <a:rPr lang="en-ZA" sz="2100" b="1" dirty="0" smtClean="0">
                <a:solidFill>
                  <a:schemeClr val="tx1">
                    <a:lumMod val="75000"/>
                    <a:lumOff val="25000"/>
                  </a:schemeClr>
                </a:solidFill>
              </a:rPr>
              <a:t>CHANGE TO DIRECTOR </a:t>
            </a:r>
            <a:r>
              <a:rPr lang="en-ZA" sz="2100" b="1" dirty="0">
                <a:solidFill>
                  <a:schemeClr val="tx1">
                    <a:lumMod val="75000"/>
                    <a:lumOff val="25000"/>
                  </a:schemeClr>
                </a:solidFill>
              </a:rPr>
              <a:t>INFORMATION</a:t>
            </a:r>
          </a:p>
          <a:p>
            <a:pPr marL="0" indent="0">
              <a:buNone/>
            </a:pPr>
            <a:endParaRPr lang="en-ZA" sz="2100" b="1" dirty="0">
              <a:solidFill>
                <a:schemeClr val="tx1">
                  <a:lumMod val="75000"/>
                  <a:lumOff val="25000"/>
                </a:schemeClr>
              </a:solidFill>
            </a:endParaRPr>
          </a:p>
          <a:p>
            <a:pPr algn="just"/>
            <a:r>
              <a:rPr lang="en-ZA" sz="2100" dirty="0">
                <a:solidFill>
                  <a:schemeClr val="tx1">
                    <a:lumMod val="75000"/>
                    <a:lumOff val="25000"/>
                  </a:schemeClr>
                </a:solidFill>
              </a:rPr>
              <a:t>If the first names, surname, ID number, physical address or postal address of a Director has changed, the minutes must be specific about the changes.</a:t>
            </a:r>
          </a:p>
          <a:p>
            <a:pPr algn="just"/>
            <a:endParaRPr lang="en-ZA" sz="2100" dirty="0">
              <a:solidFill>
                <a:schemeClr val="tx1">
                  <a:lumMod val="75000"/>
                  <a:lumOff val="25000"/>
                </a:schemeClr>
              </a:solidFill>
            </a:endParaRPr>
          </a:p>
          <a:p>
            <a:pPr algn="just"/>
            <a:r>
              <a:rPr lang="en-ZA" sz="2100" dirty="0">
                <a:solidFill>
                  <a:schemeClr val="tx1">
                    <a:lumMod val="75000"/>
                    <a:lumOff val="25000"/>
                  </a:schemeClr>
                </a:solidFill>
              </a:rPr>
              <a:t>The contact details, first names, surname, ID number, physical address or postal address of a Director on a CO-OP2 form must be the same as that on record with CIPC.  </a:t>
            </a:r>
          </a:p>
          <a:p>
            <a:pPr algn="just"/>
            <a:endParaRPr lang="en-ZA" sz="2100" dirty="0">
              <a:solidFill>
                <a:schemeClr val="tx1">
                  <a:lumMod val="75000"/>
                  <a:lumOff val="25000"/>
                </a:schemeClr>
              </a:solidFill>
            </a:endParaRPr>
          </a:p>
          <a:p>
            <a:pPr algn="just"/>
            <a:r>
              <a:rPr lang="en-ZA" sz="2100" dirty="0">
                <a:solidFill>
                  <a:schemeClr val="tx1">
                    <a:lumMod val="75000"/>
                    <a:lumOff val="25000"/>
                  </a:schemeClr>
                </a:solidFill>
              </a:rPr>
              <a:t>The CIPC record will not be changed if the minutes are silent on the changes, even if the CO-OP2 form and CIPC records differ.</a:t>
            </a:r>
          </a:p>
          <a:p>
            <a:pPr marL="0" indent="0">
              <a:buNone/>
            </a:pPr>
            <a:endParaRPr lang="en-ZA" sz="2200" dirty="0" smtClean="0">
              <a:solidFill>
                <a:schemeClr val="tx1">
                  <a:lumMod val="75000"/>
                  <a:lumOff val="25000"/>
                </a:schemeClr>
              </a:solidFill>
            </a:endParaRPr>
          </a:p>
          <a:p>
            <a:endParaRPr lang="en-ZA" sz="2200" dirty="0" smtClean="0">
              <a:solidFill>
                <a:schemeClr val="tx1">
                  <a:lumMod val="75000"/>
                  <a:lumOff val="25000"/>
                </a:schemeClr>
              </a:solidFill>
            </a:endParaRPr>
          </a:p>
          <a:p>
            <a:endParaRPr lang="en-ZA" sz="2200" dirty="0">
              <a:solidFill>
                <a:schemeClr val="tx1">
                  <a:lumMod val="75000"/>
                  <a:lumOff val="25000"/>
                </a:schemeClr>
              </a:solidFill>
            </a:endParaRPr>
          </a:p>
        </p:txBody>
      </p:sp>
    </p:spTree>
    <p:extLst>
      <p:ext uri="{BB962C8B-B14F-4D97-AF65-F5344CB8AC3E}">
        <p14:creationId xmlns:p14="http://schemas.microsoft.com/office/powerpoint/2010/main" val="11348321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smtClean="0"/>
              <a:t>Removal of Director</a:t>
            </a:r>
            <a:endParaRPr lang="en-ZA" dirty="0"/>
          </a:p>
        </p:txBody>
      </p:sp>
      <p:sp>
        <p:nvSpPr>
          <p:cNvPr id="3" name="Content Placeholder 2"/>
          <p:cNvSpPr>
            <a:spLocks noGrp="1"/>
          </p:cNvSpPr>
          <p:nvPr>
            <p:ph idx="1"/>
          </p:nvPr>
        </p:nvSpPr>
        <p:spPr>
          <a:xfrm>
            <a:off x="688369" y="1181528"/>
            <a:ext cx="9102903" cy="6020655"/>
          </a:xfrm>
        </p:spPr>
        <p:txBody>
          <a:bodyPr>
            <a:normAutofit/>
          </a:bodyPr>
          <a:lstStyle/>
          <a:p>
            <a:pPr marL="0" indent="0">
              <a:buNone/>
            </a:pPr>
            <a:endParaRPr lang="en-ZA" sz="2000" b="1" dirty="0" smtClean="0">
              <a:solidFill>
                <a:schemeClr val="tx1">
                  <a:lumMod val="75000"/>
                  <a:lumOff val="25000"/>
                </a:schemeClr>
              </a:solidFill>
            </a:endParaRPr>
          </a:p>
          <a:p>
            <a:r>
              <a:rPr lang="en-ZA" sz="2000" dirty="0" smtClean="0">
                <a:solidFill>
                  <a:schemeClr val="tx1">
                    <a:lumMod val="75000"/>
                    <a:lumOff val="25000"/>
                  </a:schemeClr>
                </a:solidFill>
              </a:rPr>
              <a:t>CIPC is no longer undertaking a verification process, hence the onus is on the co-operative to proof that the correct process of removal was followed.</a:t>
            </a:r>
          </a:p>
          <a:p>
            <a:endParaRPr lang="en-ZA" sz="2000" dirty="0" smtClean="0">
              <a:solidFill>
                <a:schemeClr val="tx1">
                  <a:lumMod val="75000"/>
                  <a:lumOff val="25000"/>
                </a:schemeClr>
              </a:solidFill>
            </a:endParaRPr>
          </a:p>
          <a:p>
            <a:r>
              <a:rPr lang="en-ZA" sz="2000" dirty="0" smtClean="0">
                <a:solidFill>
                  <a:schemeClr val="tx1">
                    <a:lumMod val="75000"/>
                    <a:lumOff val="25000"/>
                  </a:schemeClr>
                </a:solidFill>
              </a:rPr>
              <a:t>Notice of the meeting has to be circulated as a record date 14 business days before the meeting.</a:t>
            </a:r>
          </a:p>
          <a:p>
            <a:endParaRPr lang="en-ZA" sz="2000" dirty="0" smtClean="0">
              <a:solidFill>
                <a:schemeClr val="tx1">
                  <a:lumMod val="75000"/>
                  <a:lumOff val="25000"/>
                </a:schemeClr>
              </a:solidFill>
            </a:endParaRPr>
          </a:p>
          <a:p>
            <a:r>
              <a:rPr lang="en-ZA" sz="2000" dirty="0" smtClean="0">
                <a:solidFill>
                  <a:schemeClr val="tx1">
                    <a:lumMod val="75000"/>
                    <a:lumOff val="25000"/>
                  </a:schemeClr>
                </a:solidFill>
              </a:rPr>
              <a:t>In the event of removal of Director, the Notice of meeting must reflect the following:  Date of Notice of meeting, the Date of the meeting, Time, Place and general purpose of the meeting.</a:t>
            </a:r>
          </a:p>
          <a:p>
            <a:endParaRPr lang="en-ZA" sz="2000" dirty="0" smtClean="0">
              <a:solidFill>
                <a:schemeClr val="tx1">
                  <a:lumMod val="75000"/>
                  <a:lumOff val="25000"/>
                </a:schemeClr>
              </a:solidFill>
            </a:endParaRPr>
          </a:p>
          <a:p>
            <a:r>
              <a:rPr lang="en-ZA" sz="2000" dirty="0" smtClean="0">
                <a:solidFill>
                  <a:schemeClr val="tx1">
                    <a:lumMod val="75000"/>
                    <a:lumOff val="25000"/>
                  </a:schemeClr>
                </a:solidFill>
              </a:rPr>
              <a:t>Reason(s) for removal of a Director has to be stated in the minutes and on the CO-OP2 form.</a:t>
            </a:r>
          </a:p>
          <a:p>
            <a:endParaRPr lang="en-ZA" sz="2200" dirty="0" smtClean="0">
              <a:solidFill>
                <a:schemeClr val="tx1">
                  <a:lumMod val="75000"/>
                  <a:lumOff val="25000"/>
                </a:schemeClr>
              </a:solidFill>
            </a:endParaRPr>
          </a:p>
          <a:p>
            <a:endParaRPr lang="en-ZA" sz="2200" dirty="0" smtClean="0">
              <a:solidFill>
                <a:schemeClr val="tx1">
                  <a:lumMod val="75000"/>
                  <a:lumOff val="25000"/>
                </a:schemeClr>
              </a:solidFill>
            </a:endParaRPr>
          </a:p>
        </p:txBody>
      </p:sp>
    </p:spTree>
    <p:extLst>
      <p:ext uri="{BB962C8B-B14F-4D97-AF65-F5344CB8AC3E}">
        <p14:creationId xmlns:p14="http://schemas.microsoft.com/office/powerpoint/2010/main" val="41369719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smtClean="0"/>
              <a:t>Removal of Director </a:t>
            </a:r>
            <a:r>
              <a:rPr lang="en-ZA" sz="1800" dirty="0" smtClean="0"/>
              <a:t>(continue)</a:t>
            </a:r>
            <a:endParaRPr lang="en-ZA" dirty="0"/>
          </a:p>
        </p:txBody>
      </p:sp>
      <p:sp>
        <p:nvSpPr>
          <p:cNvPr id="3" name="Content Placeholder 2"/>
          <p:cNvSpPr>
            <a:spLocks noGrp="1"/>
          </p:cNvSpPr>
          <p:nvPr>
            <p:ph idx="1"/>
          </p:nvPr>
        </p:nvSpPr>
        <p:spPr>
          <a:xfrm>
            <a:off x="641131" y="1181528"/>
            <a:ext cx="8934385" cy="6020655"/>
          </a:xfrm>
        </p:spPr>
        <p:txBody>
          <a:bodyPr>
            <a:normAutofit/>
          </a:bodyPr>
          <a:lstStyle/>
          <a:p>
            <a:pPr marL="0" indent="0">
              <a:buNone/>
            </a:pPr>
            <a:endParaRPr lang="en-ZA" sz="2000" b="1" dirty="0" smtClean="0">
              <a:solidFill>
                <a:schemeClr val="tx1">
                  <a:lumMod val="75000"/>
                  <a:lumOff val="25000"/>
                </a:schemeClr>
              </a:solidFill>
            </a:endParaRPr>
          </a:p>
          <a:p>
            <a:r>
              <a:rPr lang="en-ZA" sz="2000" dirty="0" smtClean="0">
                <a:solidFill>
                  <a:schemeClr val="tx1">
                    <a:lumMod val="75000"/>
                    <a:lumOff val="25000"/>
                  </a:schemeClr>
                </a:solidFill>
              </a:rPr>
              <a:t>Minutes or resolution taken has to be clear stating that it is an expulsion / removal of Director, as well as, proof that the Director that was removed, was afforded reasonable opportunity to make a presentation.</a:t>
            </a:r>
          </a:p>
          <a:p>
            <a:endParaRPr lang="en-ZA" sz="2000" dirty="0" smtClean="0">
              <a:solidFill>
                <a:schemeClr val="tx1">
                  <a:lumMod val="75000"/>
                  <a:lumOff val="25000"/>
                </a:schemeClr>
              </a:solidFill>
            </a:endParaRPr>
          </a:p>
          <a:p>
            <a:r>
              <a:rPr lang="en-ZA" sz="2000" dirty="0">
                <a:solidFill>
                  <a:schemeClr val="tx1">
                    <a:lumMod val="75000"/>
                    <a:lumOff val="25000"/>
                  </a:schemeClr>
                </a:solidFill>
              </a:rPr>
              <a:t>On the CO-OP2 form the section regarding </a:t>
            </a:r>
            <a:r>
              <a:rPr lang="en-ZA" sz="2000" dirty="0" smtClean="0">
                <a:solidFill>
                  <a:schemeClr val="tx1">
                    <a:lumMod val="75000"/>
                    <a:lumOff val="25000"/>
                  </a:schemeClr>
                </a:solidFill>
              </a:rPr>
              <a:t>“DIRECTORS </a:t>
            </a:r>
            <a:r>
              <a:rPr lang="en-ZA" sz="2000" dirty="0">
                <a:solidFill>
                  <a:schemeClr val="tx1">
                    <a:lumMod val="75000"/>
                    <a:lumOff val="25000"/>
                  </a:schemeClr>
                </a:solidFill>
              </a:rPr>
              <a:t>THAT HAVE VACATED OFFICE” must be completed</a:t>
            </a:r>
            <a:r>
              <a:rPr lang="en-ZA" sz="2000" dirty="0" smtClean="0">
                <a:solidFill>
                  <a:schemeClr val="tx1">
                    <a:lumMod val="75000"/>
                    <a:lumOff val="25000"/>
                  </a:schemeClr>
                </a:solidFill>
              </a:rPr>
              <a:t>.</a:t>
            </a:r>
          </a:p>
          <a:p>
            <a:endParaRPr lang="en-ZA" sz="2000" dirty="0">
              <a:solidFill>
                <a:schemeClr val="tx1">
                  <a:lumMod val="75000"/>
                  <a:lumOff val="25000"/>
                </a:schemeClr>
              </a:solidFill>
            </a:endParaRPr>
          </a:p>
          <a:p>
            <a:r>
              <a:rPr lang="en-ZA" sz="2000" dirty="0" smtClean="0">
                <a:solidFill>
                  <a:schemeClr val="tx1">
                    <a:lumMod val="75000"/>
                    <a:lumOff val="25000"/>
                  </a:schemeClr>
                </a:solidFill>
              </a:rPr>
              <a:t>The resolution must be passed with a majority of Directors present at the meeting.</a:t>
            </a:r>
          </a:p>
          <a:p>
            <a:endParaRPr lang="en-ZA" sz="2200" dirty="0" smtClean="0">
              <a:solidFill>
                <a:schemeClr val="tx1">
                  <a:lumMod val="75000"/>
                  <a:lumOff val="25000"/>
                </a:schemeClr>
              </a:solidFill>
            </a:endParaRPr>
          </a:p>
          <a:p>
            <a:endParaRPr lang="en-ZA" sz="2200" dirty="0" smtClean="0">
              <a:solidFill>
                <a:schemeClr val="tx1">
                  <a:lumMod val="75000"/>
                  <a:lumOff val="25000"/>
                </a:schemeClr>
              </a:solidFill>
            </a:endParaRPr>
          </a:p>
        </p:txBody>
      </p:sp>
    </p:spTree>
    <p:extLst>
      <p:ext uri="{BB962C8B-B14F-4D97-AF65-F5344CB8AC3E}">
        <p14:creationId xmlns:p14="http://schemas.microsoft.com/office/powerpoint/2010/main" val="19979187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076" y="197791"/>
            <a:ext cx="9984130" cy="770337"/>
          </a:xfrm>
        </p:spPr>
        <p:txBody>
          <a:bodyPr>
            <a:normAutofit fontScale="90000"/>
          </a:bodyPr>
          <a:lstStyle/>
          <a:p>
            <a:r>
              <a:rPr lang="en-ZA" dirty="0" smtClean="0"/>
              <a:t>Submission of co-op2 form &amp; supporting documents</a:t>
            </a:r>
            <a:endParaRPr lang="en-ZA" dirty="0"/>
          </a:p>
        </p:txBody>
      </p:sp>
      <p:sp>
        <p:nvSpPr>
          <p:cNvPr id="3" name="Content Placeholder 2"/>
          <p:cNvSpPr>
            <a:spLocks noGrp="1"/>
          </p:cNvSpPr>
          <p:nvPr>
            <p:ph idx="1"/>
          </p:nvPr>
        </p:nvSpPr>
        <p:spPr>
          <a:xfrm>
            <a:off x="760288" y="1222625"/>
            <a:ext cx="7654248" cy="5959011"/>
          </a:xfrm>
        </p:spPr>
        <p:txBody>
          <a:bodyPr>
            <a:normAutofit/>
          </a:bodyPr>
          <a:lstStyle/>
          <a:p>
            <a:endParaRPr lang="en-ZA" sz="2000" dirty="0" smtClean="0">
              <a:solidFill>
                <a:schemeClr val="tx1">
                  <a:lumMod val="75000"/>
                  <a:lumOff val="25000"/>
                </a:schemeClr>
              </a:solidFill>
            </a:endParaRPr>
          </a:p>
          <a:p>
            <a:r>
              <a:rPr lang="en-ZA" sz="2000" dirty="0" smtClean="0">
                <a:solidFill>
                  <a:schemeClr val="tx1">
                    <a:lumMod val="75000"/>
                    <a:lumOff val="25000"/>
                  </a:schemeClr>
                </a:solidFill>
              </a:rPr>
              <a:t>The form and supporting documents must be emailed to:     </a:t>
            </a:r>
            <a:r>
              <a:rPr lang="en-ZA" sz="2000" b="1" dirty="0" smtClean="0">
                <a:solidFill>
                  <a:schemeClr val="tx1">
                    <a:lumMod val="75000"/>
                    <a:lumOff val="25000"/>
                  </a:schemeClr>
                </a:solidFill>
                <a:hlinkClick r:id="rId2"/>
              </a:rPr>
              <a:t>Co-op2@cipc.co.za</a:t>
            </a:r>
            <a:r>
              <a:rPr lang="en-ZA" sz="2000" b="1" dirty="0" smtClean="0">
                <a:solidFill>
                  <a:schemeClr val="tx1">
                    <a:lumMod val="75000"/>
                    <a:lumOff val="25000"/>
                  </a:schemeClr>
                </a:solidFill>
              </a:rPr>
              <a:t> </a:t>
            </a:r>
            <a:endParaRPr lang="en-ZA" sz="2000" b="1" dirty="0">
              <a:solidFill>
                <a:schemeClr val="tx1">
                  <a:lumMod val="75000"/>
                  <a:lumOff val="25000"/>
                </a:schemeClr>
              </a:solidFill>
            </a:endParaRPr>
          </a:p>
        </p:txBody>
      </p:sp>
    </p:spTree>
    <p:extLst>
      <p:ext uri="{BB962C8B-B14F-4D97-AF65-F5344CB8AC3E}">
        <p14:creationId xmlns:p14="http://schemas.microsoft.com/office/powerpoint/2010/main" val="21118198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05340" y="4261679"/>
            <a:ext cx="9619774" cy="1260475"/>
          </a:xfrm>
        </p:spPr>
        <p:txBody>
          <a:bodyPr>
            <a:normAutofit/>
          </a:bodyPr>
          <a:lstStyle/>
          <a:p>
            <a:r>
              <a:rPr lang="en-ZA" smtClean="0"/>
              <a:t>Thank you!</a:t>
            </a:r>
            <a:endParaRPr lang="en-ZA" dirty="0"/>
          </a:p>
        </p:txBody>
      </p:sp>
    </p:spTree>
    <p:extLst>
      <p:ext uri="{BB962C8B-B14F-4D97-AF65-F5344CB8AC3E}">
        <p14:creationId xmlns:p14="http://schemas.microsoft.com/office/powerpoint/2010/main" val="6480215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6428" y="197791"/>
            <a:ext cx="9046029" cy="770337"/>
          </a:xfrm>
        </p:spPr>
        <p:txBody>
          <a:bodyPr/>
          <a:lstStyle/>
          <a:p>
            <a:pPr algn="ctr"/>
            <a:r>
              <a:rPr lang="en-ZA" dirty="0" smtClean="0"/>
              <a:t>Record </a:t>
            </a:r>
            <a:r>
              <a:rPr lang="en-ZA" dirty="0"/>
              <a:t>Keeping</a:t>
            </a:r>
          </a:p>
        </p:txBody>
      </p:sp>
      <p:sp>
        <p:nvSpPr>
          <p:cNvPr id="3" name="Content Placeholder 2"/>
          <p:cNvSpPr>
            <a:spLocks noGrp="1"/>
          </p:cNvSpPr>
          <p:nvPr>
            <p:ph idx="1"/>
          </p:nvPr>
        </p:nvSpPr>
        <p:spPr>
          <a:xfrm>
            <a:off x="421239" y="1219200"/>
            <a:ext cx="9698805" cy="6008913"/>
          </a:xfrm>
        </p:spPr>
        <p:txBody>
          <a:bodyPr>
            <a:noAutofit/>
          </a:bodyPr>
          <a:lstStyle/>
          <a:p>
            <a:pPr algn="just">
              <a:lnSpc>
                <a:spcPts val="2700"/>
              </a:lnSpc>
              <a:spcBef>
                <a:spcPts val="0"/>
              </a:spcBef>
            </a:pPr>
            <a:r>
              <a:rPr lang="en-ZA" sz="2000" b="1" dirty="0" smtClean="0">
                <a:solidFill>
                  <a:srgbClr val="008080"/>
                </a:solidFill>
              </a:rPr>
              <a:t>A co-op must keep the following Records at its office</a:t>
            </a:r>
            <a:r>
              <a:rPr lang="en-ZA" sz="2000" dirty="0" smtClean="0">
                <a:solidFill>
                  <a:schemeClr val="tx1">
                    <a:lumMod val="75000"/>
                    <a:lumOff val="25000"/>
                  </a:schemeClr>
                </a:solidFill>
              </a:rPr>
              <a:t>:</a:t>
            </a:r>
          </a:p>
          <a:p>
            <a:pPr lvl="1" algn="just">
              <a:lnSpc>
                <a:spcPts val="2700"/>
              </a:lnSpc>
              <a:spcBef>
                <a:spcPts val="0"/>
              </a:spcBef>
              <a:buFont typeface="Courier New" panose="02070309020205020404" pitchFamily="49" charset="0"/>
              <a:buChar char="o"/>
            </a:pPr>
            <a:r>
              <a:rPr lang="en-ZA" sz="2000" dirty="0" smtClean="0">
                <a:solidFill>
                  <a:schemeClr val="tx1">
                    <a:lumMod val="75000"/>
                    <a:lumOff val="25000"/>
                  </a:schemeClr>
                </a:solidFill>
              </a:rPr>
              <a:t>Accounting Records, which </a:t>
            </a:r>
            <a:r>
              <a:rPr lang="en-ZA" sz="2000" dirty="0">
                <a:solidFill>
                  <a:schemeClr val="tx1">
                    <a:lumMod val="75000"/>
                    <a:lumOff val="25000"/>
                  </a:schemeClr>
                </a:solidFill>
              </a:rPr>
              <a:t>must include all business transactions with </a:t>
            </a:r>
            <a:r>
              <a:rPr lang="en-ZA" sz="2000" dirty="0" smtClean="0">
                <a:solidFill>
                  <a:schemeClr val="tx1">
                    <a:lumMod val="75000"/>
                    <a:lumOff val="25000"/>
                  </a:schemeClr>
                </a:solidFill>
              </a:rPr>
              <a:t>Members </a:t>
            </a:r>
            <a:r>
              <a:rPr lang="en-ZA" sz="2000" dirty="0">
                <a:solidFill>
                  <a:schemeClr val="tx1">
                    <a:lumMod val="75000"/>
                    <a:lumOff val="25000"/>
                  </a:schemeClr>
                </a:solidFill>
              </a:rPr>
              <a:t>and </a:t>
            </a:r>
            <a:r>
              <a:rPr lang="en-ZA" sz="2000" dirty="0" smtClean="0">
                <a:solidFill>
                  <a:schemeClr val="tx1">
                    <a:lumMod val="75000"/>
                    <a:lumOff val="25000"/>
                  </a:schemeClr>
                </a:solidFill>
              </a:rPr>
              <a:t>Non-members.</a:t>
            </a:r>
          </a:p>
          <a:p>
            <a:pPr lvl="1" algn="just">
              <a:lnSpc>
                <a:spcPts val="2700"/>
              </a:lnSpc>
              <a:spcBef>
                <a:spcPts val="0"/>
              </a:spcBef>
              <a:buFont typeface="Courier New" panose="02070309020205020404" pitchFamily="49" charset="0"/>
              <a:buChar char="o"/>
            </a:pPr>
            <a:r>
              <a:rPr lang="en-ZA" sz="2000" dirty="0" smtClean="0">
                <a:solidFill>
                  <a:schemeClr val="tx1">
                    <a:lumMod val="75000"/>
                    <a:lumOff val="25000"/>
                  </a:schemeClr>
                </a:solidFill>
              </a:rPr>
              <a:t>Constitution and rules and amendments thereto.</a:t>
            </a:r>
          </a:p>
          <a:p>
            <a:pPr lvl="1" algn="just">
              <a:lnSpc>
                <a:spcPts val="2700"/>
              </a:lnSpc>
              <a:spcBef>
                <a:spcPts val="0"/>
              </a:spcBef>
              <a:buFont typeface="Courier New" panose="02070309020205020404" pitchFamily="49" charset="0"/>
              <a:buChar char="o"/>
            </a:pPr>
            <a:r>
              <a:rPr lang="en-ZA" sz="2000" dirty="0" smtClean="0">
                <a:solidFill>
                  <a:schemeClr val="tx1">
                    <a:lumMod val="75000"/>
                    <a:lumOff val="25000"/>
                  </a:schemeClr>
                </a:solidFill>
              </a:rPr>
              <a:t>Minutes of General Meetings and Directors Meetings.</a:t>
            </a:r>
          </a:p>
          <a:p>
            <a:pPr lvl="1" algn="just">
              <a:lnSpc>
                <a:spcPts val="2700"/>
              </a:lnSpc>
              <a:spcBef>
                <a:spcPts val="0"/>
              </a:spcBef>
              <a:buFont typeface="Courier New" panose="02070309020205020404" pitchFamily="49" charset="0"/>
              <a:buChar char="o"/>
            </a:pPr>
            <a:r>
              <a:rPr lang="en-ZA" sz="2000" dirty="0" smtClean="0">
                <a:solidFill>
                  <a:schemeClr val="tx1">
                    <a:lumMod val="75000"/>
                    <a:lumOff val="25000"/>
                  </a:schemeClr>
                </a:solidFill>
              </a:rPr>
              <a:t>If the co-op has a Supervisory Committee, the Minutes of Supervisory Committee Meetings.</a:t>
            </a:r>
          </a:p>
          <a:p>
            <a:pPr lvl="1" algn="just">
              <a:lnSpc>
                <a:spcPts val="2700"/>
              </a:lnSpc>
              <a:spcBef>
                <a:spcPts val="0"/>
              </a:spcBef>
              <a:buFont typeface="Courier New" panose="02070309020205020404" pitchFamily="49" charset="0"/>
              <a:buChar char="o"/>
            </a:pPr>
            <a:r>
              <a:rPr lang="en-ZA" sz="2000" b="1" dirty="0" smtClean="0">
                <a:solidFill>
                  <a:schemeClr val="tx1">
                    <a:lumMod val="75000"/>
                    <a:lumOff val="25000"/>
                  </a:schemeClr>
                </a:solidFill>
              </a:rPr>
              <a:t>List of Members.</a:t>
            </a:r>
          </a:p>
          <a:p>
            <a:pPr lvl="1" algn="just">
              <a:lnSpc>
                <a:spcPts val="2700"/>
              </a:lnSpc>
              <a:spcBef>
                <a:spcPts val="0"/>
              </a:spcBef>
              <a:buFont typeface="Courier New" panose="02070309020205020404" pitchFamily="49" charset="0"/>
              <a:buChar char="o"/>
            </a:pPr>
            <a:r>
              <a:rPr lang="en-ZA" sz="2000" b="1" dirty="0" smtClean="0">
                <a:solidFill>
                  <a:schemeClr val="tx1">
                    <a:lumMod val="75000"/>
                    <a:lumOff val="25000"/>
                  </a:schemeClr>
                </a:solidFill>
              </a:rPr>
              <a:t>Register of Directors</a:t>
            </a:r>
            <a:r>
              <a:rPr lang="en-ZA" sz="2000" dirty="0" smtClean="0">
                <a:solidFill>
                  <a:schemeClr val="tx1">
                    <a:lumMod val="75000"/>
                    <a:lumOff val="25000"/>
                  </a:schemeClr>
                </a:solidFill>
              </a:rPr>
              <a:t>.</a:t>
            </a:r>
          </a:p>
          <a:p>
            <a:pPr lvl="1" algn="just">
              <a:lnSpc>
                <a:spcPts val="2700"/>
              </a:lnSpc>
              <a:spcBef>
                <a:spcPts val="0"/>
              </a:spcBef>
              <a:buFont typeface="Courier New" panose="02070309020205020404" pitchFamily="49" charset="0"/>
              <a:buChar char="o"/>
            </a:pPr>
            <a:r>
              <a:rPr lang="en-ZA" sz="2000" dirty="0" smtClean="0">
                <a:solidFill>
                  <a:schemeClr val="tx1">
                    <a:lumMod val="75000"/>
                    <a:lumOff val="25000"/>
                  </a:schemeClr>
                </a:solidFill>
              </a:rPr>
              <a:t>Register of Directors’ and Employees’ Interest in contracts or undertakings.</a:t>
            </a:r>
          </a:p>
          <a:p>
            <a:pPr marL="0" indent="0" algn="just">
              <a:lnSpc>
                <a:spcPts val="2700"/>
              </a:lnSpc>
              <a:spcBef>
                <a:spcPts val="0"/>
              </a:spcBef>
              <a:buNone/>
            </a:pPr>
            <a:endParaRPr lang="en-ZA" sz="2000" b="1" dirty="0" smtClean="0">
              <a:solidFill>
                <a:srgbClr val="008080"/>
              </a:solidFill>
            </a:endParaRPr>
          </a:p>
          <a:p>
            <a:pPr algn="just">
              <a:lnSpc>
                <a:spcPts val="2700"/>
              </a:lnSpc>
              <a:spcBef>
                <a:spcPts val="0"/>
              </a:spcBef>
            </a:pPr>
            <a:r>
              <a:rPr lang="en-ZA" sz="2000" b="1" dirty="0" smtClean="0">
                <a:solidFill>
                  <a:srgbClr val="008080"/>
                </a:solidFill>
              </a:rPr>
              <a:t>Accounting </a:t>
            </a:r>
            <a:r>
              <a:rPr lang="en-ZA" sz="2000" b="1" dirty="0">
                <a:solidFill>
                  <a:srgbClr val="008080"/>
                </a:solidFill>
              </a:rPr>
              <a:t>Records </a:t>
            </a:r>
            <a:r>
              <a:rPr lang="en-ZA" sz="2000" b="1" dirty="0" smtClean="0">
                <a:solidFill>
                  <a:srgbClr val="008080"/>
                </a:solidFill>
              </a:rPr>
              <a:t>and Financial </a:t>
            </a:r>
            <a:r>
              <a:rPr lang="en-ZA" sz="2000" b="1" dirty="0">
                <a:solidFill>
                  <a:srgbClr val="008080"/>
                </a:solidFill>
              </a:rPr>
              <a:t>Statements </a:t>
            </a:r>
            <a:r>
              <a:rPr lang="en-ZA" sz="2000" dirty="0">
                <a:solidFill>
                  <a:schemeClr val="tx1">
                    <a:lumMod val="75000"/>
                    <a:lumOff val="25000"/>
                  </a:schemeClr>
                </a:solidFill>
              </a:rPr>
              <a:t>must be kept for 5 years or a longer period determined by the Minister. </a:t>
            </a:r>
            <a:endParaRPr lang="en-ZA" sz="2000" dirty="0" smtClean="0">
              <a:solidFill>
                <a:schemeClr val="tx1">
                  <a:lumMod val="75000"/>
                  <a:lumOff val="25000"/>
                </a:schemeClr>
              </a:solidFill>
            </a:endParaRPr>
          </a:p>
          <a:p>
            <a:pPr>
              <a:lnSpc>
                <a:spcPts val="2700"/>
              </a:lnSpc>
              <a:spcBef>
                <a:spcPts val="0"/>
              </a:spcBef>
            </a:pPr>
            <a:endParaRPr lang="en-ZA" sz="2000" dirty="0">
              <a:solidFill>
                <a:schemeClr val="tx1">
                  <a:lumMod val="75000"/>
                  <a:lumOff val="25000"/>
                </a:schemeClr>
              </a:solidFill>
            </a:endParaRPr>
          </a:p>
          <a:p>
            <a:pPr algn="just">
              <a:lnSpc>
                <a:spcPts val="2700"/>
              </a:lnSpc>
              <a:spcBef>
                <a:spcPts val="0"/>
              </a:spcBef>
            </a:pPr>
            <a:r>
              <a:rPr lang="en-ZA" sz="2000" dirty="0" smtClean="0">
                <a:solidFill>
                  <a:schemeClr val="tx1">
                    <a:lumMod val="75000"/>
                    <a:lumOff val="25000"/>
                  </a:schemeClr>
                </a:solidFill>
              </a:rPr>
              <a:t>A </a:t>
            </a:r>
            <a:r>
              <a:rPr lang="en-ZA" sz="2000" dirty="0">
                <a:solidFill>
                  <a:schemeClr val="tx1">
                    <a:lumMod val="75000"/>
                    <a:lumOff val="25000"/>
                  </a:schemeClr>
                </a:solidFill>
              </a:rPr>
              <a:t>co-op or director who fails to comply with record keeping requirements, is guilty of an offence</a:t>
            </a:r>
            <a:r>
              <a:rPr lang="en-ZA" sz="2800" dirty="0">
                <a:solidFill>
                  <a:schemeClr val="tx1">
                    <a:lumMod val="75000"/>
                    <a:lumOff val="25000"/>
                  </a:schemeClr>
                </a:solidFill>
              </a:rPr>
              <a:t>.</a:t>
            </a:r>
          </a:p>
        </p:txBody>
      </p:sp>
    </p:spTree>
    <p:extLst>
      <p:ext uri="{BB962C8B-B14F-4D97-AF65-F5344CB8AC3E}">
        <p14:creationId xmlns:p14="http://schemas.microsoft.com/office/powerpoint/2010/main" val="20495904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Membership changes</a:t>
            </a:r>
            <a:endParaRPr lang="en-ZA" dirty="0"/>
          </a:p>
        </p:txBody>
      </p:sp>
      <p:sp>
        <p:nvSpPr>
          <p:cNvPr id="3" name="Content Placeholder 2"/>
          <p:cNvSpPr>
            <a:spLocks noGrp="1"/>
          </p:cNvSpPr>
          <p:nvPr>
            <p:ph idx="1"/>
          </p:nvPr>
        </p:nvSpPr>
        <p:spPr>
          <a:xfrm>
            <a:off x="472611" y="1304818"/>
            <a:ext cx="9681595" cy="6020892"/>
          </a:xfrm>
        </p:spPr>
        <p:txBody>
          <a:bodyPr>
            <a:normAutofit/>
          </a:bodyPr>
          <a:lstStyle/>
          <a:p>
            <a:pPr marL="0" indent="0" algn="just">
              <a:buNone/>
            </a:pPr>
            <a:r>
              <a:rPr lang="en-ZA" sz="2000" dirty="0">
                <a:solidFill>
                  <a:schemeClr val="tx1">
                    <a:lumMod val="75000"/>
                    <a:lumOff val="25000"/>
                  </a:schemeClr>
                </a:solidFill>
              </a:rPr>
              <a:t>One must distinguish between </a:t>
            </a:r>
            <a:r>
              <a:rPr lang="en-ZA" sz="2000" dirty="0" smtClean="0">
                <a:solidFill>
                  <a:schemeClr val="tx1">
                    <a:lumMod val="75000"/>
                    <a:lumOff val="25000"/>
                  </a:schemeClr>
                </a:solidFill>
              </a:rPr>
              <a:t>when a </a:t>
            </a:r>
            <a:r>
              <a:rPr lang="en-ZA" sz="2000" dirty="0">
                <a:solidFill>
                  <a:schemeClr val="tx1">
                    <a:lumMod val="75000"/>
                    <a:lumOff val="25000"/>
                  </a:schemeClr>
                </a:solidFill>
              </a:rPr>
              <a:t>co-op member </a:t>
            </a:r>
            <a:r>
              <a:rPr lang="en-ZA" sz="2000" dirty="0" smtClean="0">
                <a:solidFill>
                  <a:schemeClr val="tx1">
                    <a:lumMod val="75000"/>
                    <a:lumOff val="25000"/>
                  </a:schemeClr>
                </a:solidFill>
              </a:rPr>
              <a:t>withdraws his </a:t>
            </a:r>
            <a:r>
              <a:rPr lang="en-ZA" sz="2000" dirty="0">
                <a:solidFill>
                  <a:schemeClr val="tx1">
                    <a:lumMod val="75000"/>
                    <a:lumOff val="25000"/>
                  </a:schemeClr>
                </a:solidFill>
              </a:rPr>
              <a:t>/ her membership </a:t>
            </a:r>
            <a:r>
              <a:rPr lang="en-ZA" sz="2000" dirty="0" smtClean="0">
                <a:solidFill>
                  <a:schemeClr val="tx1">
                    <a:lumMod val="75000"/>
                    <a:lumOff val="25000"/>
                  </a:schemeClr>
                </a:solidFill>
              </a:rPr>
              <a:t>due </a:t>
            </a:r>
            <a:r>
              <a:rPr lang="en-ZA" sz="2000" dirty="0">
                <a:solidFill>
                  <a:schemeClr val="tx1">
                    <a:lumMod val="75000"/>
                    <a:lumOff val="25000"/>
                  </a:schemeClr>
                </a:solidFill>
              </a:rPr>
              <a:t>to resignation, expulsion or </a:t>
            </a:r>
            <a:r>
              <a:rPr lang="en-ZA" sz="2000" dirty="0" smtClean="0">
                <a:solidFill>
                  <a:schemeClr val="tx1">
                    <a:lumMod val="75000"/>
                    <a:lumOff val="25000"/>
                  </a:schemeClr>
                </a:solidFill>
              </a:rPr>
              <a:t>death, and when there are changes to the Board of Directors. </a:t>
            </a:r>
            <a:endParaRPr lang="en-ZA" sz="2000" dirty="0">
              <a:solidFill>
                <a:schemeClr val="tx1">
                  <a:lumMod val="75000"/>
                  <a:lumOff val="25000"/>
                </a:schemeClr>
              </a:solidFill>
            </a:endParaRPr>
          </a:p>
          <a:p>
            <a:pPr marL="0" indent="0" algn="just">
              <a:buNone/>
            </a:pPr>
            <a:r>
              <a:rPr lang="en-ZA" sz="2000" dirty="0" smtClean="0">
                <a:solidFill>
                  <a:schemeClr val="tx1">
                    <a:lumMod val="75000"/>
                    <a:lumOff val="25000"/>
                  </a:schemeClr>
                </a:solidFill>
              </a:rPr>
              <a:t> </a:t>
            </a:r>
          </a:p>
          <a:p>
            <a:pPr marL="0" indent="0" algn="just">
              <a:buNone/>
            </a:pPr>
            <a:r>
              <a:rPr lang="en-ZA" sz="2000" b="1" dirty="0" smtClean="0">
                <a:solidFill>
                  <a:srgbClr val="008080"/>
                </a:solidFill>
              </a:rPr>
              <a:t>In cases where a member’s membership is withdrawn there is no need to submit a CO-OP2 form, unless the member was also a Director</a:t>
            </a:r>
            <a:r>
              <a:rPr lang="en-ZA" sz="2000" dirty="0" smtClean="0">
                <a:solidFill>
                  <a:srgbClr val="008080"/>
                </a:solidFill>
              </a:rPr>
              <a:t>.</a:t>
            </a:r>
            <a:r>
              <a:rPr lang="en-ZA" sz="2000" dirty="0" smtClean="0">
                <a:solidFill>
                  <a:schemeClr val="tx1">
                    <a:lumMod val="75000"/>
                    <a:lumOff val="25000"/>
                  </a:schemeClr>
                </a:solidFill>
              </a:rPr>
              <a:t>  CIPC only keeps records of the founder members, to proof the original application to register the co-operative complied to the requirements of the Act.  </a:t>
            </a:r>
          </a:p>
          <a:p>
            <a:pPr marL="0" indent="0" algn="just">
              <a:buNone/>
            </a:pPr>
            <a:endParaRPr lang="en-ZA" sz="2000" dirty="0">
              <a:solidFill>
                <a:schemeClr val="tx1">
                  <a:lumMod val="75000"/>
                  <a:lumOff val="25000"/>
                </a:schemeClr>
              </a:solidFill>
            </a:endParaRPr>
          </a:p>
          <a:p>
            <a:pPr marL="0" indent="0" algn="just">
              <a:buNone/>
            </a:pPr>
            <a:r>
              <a:rPr lang="en-ZA" sz="2000" b="1" dirty="0" smtClean="0">
                <a:solidFill>
                  <a:srgbClr val="008080"/>
                </a:solidFill>
              </a:rPr>
              <a:t>If a new member joins </a:t>
            </a:r>
            <a:r>
              <a:rPr lang="en-ZA" sz="2000" dirty="0" smtClean="0">
                <a:solidFill>
                  <a:schemeClr val="tx1">
                    <a:lumMod val="75000"/>
                    <a:lumOff val="25000"/>
                  </a:schemeClr>
                </a:solidFill>
              </a:rPr>
              <a:t>the co-operative after the registration date, he / she is not a founder member, and </a:t>
            </a:r>
            <a:r>
              <a:rPr lang="en-ZA" sz="2000" b="1" dirty="0" smtClean="0">
                <a:solidFill>
                  <a:srgbClr val="008080"/>
                </a:solidFill>
              </a:rPr>
              <a:t>CIPC does not need to be informed</a:t>
            </a:r>
            <a:r>
              <a:rPr lang="en-ZA" sz="2000" dirty="0" smtClean="0">
                <a:solidFill>
                  <a:schemeClr val="tx1">
                    <a:lumMod val="75000"/>
                    <a:lumOff val="25000"/>
                  </a:schemeClr>
                </a:solidFill>
              </a:rPr>
              <a:t>.  </a:t>
            </a:r>
          </a:p>
          <a:p>
            <a:pPr marL="0" indent="0" algn="just">
              <a:buNone/>
            </a:pPr>
            <a:endParaRPr lang="en-ZA" sz="2000" dirty="0">
              <a:solidFill>
                <a:schemeClr val="tx1">
                  <a:lumMod val="75000"/>
                  <a:lumOff val="25000"/>
                </a:schemeClr>
              </a:solidFill>
            </a:endParaRPr>
          </a:p>
          <a:p>
            <a:pPr marL="0" indent="0" algn="just">
              <a:buNone/>
            </a:pPr>
            <a:r>
              <a:rPr lang="en-ZA" sz="2000" dirty="0" smtClean="0">
                <a:solidFill>
                  <a:schemeClr val="tx1">
                    <a:lumMod val="75000"/>
                    <a:lumOff val="25000"/>
                  </a:schemeClr>
                </a:solidFill>
              </a:rPr>
              <a:t>It is the responsibility of the co-operative to keep a </a:t>
            </a:r>
            <a:r>
              <a:rPr lang="en-ZA" sz="2000" b="1" dirty="0" smtClean="0">
                <a:solidFill>
                  <a:srgbClr val="008080"/>
                </a:solidFill>
              </a:rPr>
              <a:t>List of Members (register</a:t>
            </a:r>
            <a:r>
              <a:rPr lang="en-ZA" sz="2000" dirty="0" smtClean="0">
                <a:solidFill>
                  <a:schemeClr val="tx1">
                    <a:lumMod val="75000"/>
                    <a:lumOff val="25000"/>
                  </a:schemeClr>
                </a:solidFill>
              </a:rPr>
              <a:t>) which is updated as new members join the co-op and existing members leave the co-op.  The List of Members </a:t>
            </a:r>
            <a:r>
              <a:rPr lang="en-ZA" sz="2000" b="1" dirty="0" smtClean="0">
                <a:solidFill>
                  <a:srgbClr val="008080"/>
                </a:solidFill>
              </a:rPr>
              <a:t>must be kept at the registered office of the co-op </a:t>
            </a:r>
            <a:r>
              <a:rPr lang="en-ZA" sz="2000" dirty="0" smtClean="0">
                <a:solidFill>
                  <a:schemeClr val="tx1">
                    <a:lumMod val="75000"/>
                    <a:lumOff val="25000"/>
                  </a:schemeClr>
                </a:solidFill>
              </a:rPr>
              <a:t>and </a:t>
            </a:r>
            <a:r>
              <a:rPr lang="en-ZA" sz="2000" b="1" dirty="0" smtClean="0">
                <a:solidFill>
                  <a:srgbClr val="008080"/>
                </a:solidFill>
              </a:rPr>
              <a:t>is proof of who are currently members of the co-op</a:t>
            </a:r>
            <a:r>
              <a:rPr lang="en-ZA" sz="2000" dirty="0" smtClean="0">
                <a:solidFill>
                  <a:schemeClr val="tx1">
                    <a:lumMod val="75000"/>
                    <a:lumOff val="25000"/>
                  </a:schemeClr>
                </a:solidFill>
              </a:rPr>
              <a:t>, as well as, of members that have withdrawn their membership from the co-op.</a:t>
            </a:r>
            <a:endParaRPr lang="en-ZA" sz="2000" dirty="0">
              <a:solidFill>
                <a:schemeClr val="tx1">
                  <a:lumMod val="75000"/>
                  <a:lumOff val="25000"/>
                </a:schemeClr>
              </a:solidFill>
            </a:endParaRPr>
          </a:p>
        </p:txBody>
      </p:sp>
    </p:spTree>
    <p:extLst>
      <p:ext uri="{BB962C8B-B14F-4D97-AF65-F5344CB8AC3E}">
        <p14:creationId xmlns:p14="http://schemas.microsoft.com/office/powerpoint/2010/main" val="1404594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0076" y="197791"/>
            <a:ext cx="9984130" cy="770337"/>
          </a:xfrm>
        </p:spPr>
        <p:txBody>
          <a:bodyPr/>
          <a:lstStyle/>
          <a:p>
            <a:r>
              <a:rPr lang="en-ZA" dirty="0" smtClean="0"/>
              <a:t>BACKGROUND - Co-operative Directors</a:t>
            </a:r>
            <a:endParaRPr lang="en-ZA" dirty="0"/>
          </a:p>
        </p:txBody>
      </p:sp>
      <p:sp>
        <p:nvSpPr>
          <p:cNvPr id="4" name="Content Placeholder 3"/>
          <p:cNvSpPr>
            <a:spLocks noGrp="1"/>
          </p:cNvSpPr>
          <p:nvPr>
            <p:ph idx="1"/>
          </p:nvPr>
        </p:nvSpPr>
        <p:spPr>
          <a:xfrm>
            <a:off x="170076" y="1130157"/>
            <a:ext cx="9984130" cy="6154221"/>
          </a:xfrm>
        </p:spPr>
        <p:txBody>
          <a:bodyPr>
            <a:normAutofit/>
          </a:bodyPr>
          <a:lstStyle/>
          <a:p>
            <a:pPr algn="just"/>
            <a:r>
              <a:rPr lang="en-ZA" sz="2000" dirty="0" smtClean="0">
                <a:solidFill>
                  <a:schemeClr val="tx1">
                    <a:lumMod val="75000"/>
                    <a:lumOff val="25000"/>
                  </a:schemeClr>
                </a:solidFill>
              </a:rPr>
              <a:t>The Board of Directors is responsible for the management of the co-operative and is accountable to the members.  </a:t>
            </a:r>
          </a:p>
          <a:p>
            <a:pPr algn="just"/>
            <a:endParaRPr lang="en-ZA" sz="2000" dirty="0" smtClean="0">
              <a:solidFill>
                <a:schemeClr val="tx1">
                  <a:lumMod val="75000"/>
                  <a:lumOff val="25000"/>
                </a:schemeClr>
              </a:solidFill>
            </a:endParaRPr>
          </a:p>
          <a:p>
            <a:pPr algn="just"/>
            <a:r>
              <a:rPr lang="en-ZA" sz="2000" dirty="0" smtClean="0">
                <a:solidFill>
                  <a:schemeClr val="tx1">
                    <a:lumMod val="75000"/>
                    <a:lumOff val="25000"/>
                  </a:schemeClr>
                </a:solidFill>
              </a:rPr>
              <a:t>The Board is appointed at the annual general meeting by the members.  Only members may be appointed as executive Directors, and these directors have voting rights at Board meetings.  Associate members may only be elected as non-executive Directors and do not have voting rights at Board meetings.</a:t>
            </a:r>
          </a:p>
          <a:p>
            <a:pPr algn="just"/>
            <a:endParaRPr lang="en-ZA" sz="2000" dirty="0" smtClean="0">
              <a:solidFill>
                <a:schemeClr val="tx1">
                  <a:lumMod val="75000"/>
                  <a:lumOff val="25000"/>
                </a:schemeClr>
              </a:solidFill>
            </a:endParaRPr>
          </a:p>
          <a:p>
            <a:pPr algn="just"/>
            <a:r>
              <a:rPr lang="en-ZA" sz="2000" dirty="0" smtClean="0">
                <a:solidFill>
                  <a:schemeClr val="tx1">
                    <a:lumMod val="75000"/>
                    <a:lumOff val="25000"/>
                  </a:schemeClr>
                </a:solidFill>
              </a:rPr>
              <a:t>In terms of section 32(4) of the Act, if a vacancy arises, the Board may by way of resolution appoint a Director for the remainder of the period, provided that the appointment is approved by members at the next general meeting.</a:t>
            </a:r>
          </a:p>
          <a:p>
            <a:pPr algn="just"/>
            <a:endParaRPr lang="en-ZA" sz="2000" dirty="0" smtClean="0">
              <a:solidFill>
                <a:schemeClr val="tx1">
                  <a:lumMod val="75000"/>
                  <a:lumOff val="25000"/>
                </a:schemeClr>
              </a:solidFill>
            </a:endParaRPr>
          </a:p>
          <a:p>
            <a:pPr algn="just"/>
            <a:r>
              <a:rPr lang="en-ZA" sz="2000" dirty="0" smtClean="0">
                <a:solidFill>
                  <a:schemeClr val="tx1">
                    <a:lumMod val="75000"/>
                    <a:lumOff val="25000"/>
                  </a:schemeClr>
                </a:solidFill>
              </a:rPr>
              <a:t>Members </a:t>
            </a:r>
            <a:r>
              <a:rPr lang="en-ZA" sz="2000" dirty="0">
                <a:solidFill>
                  <a:schemeClr val="tx1">
                    <a:lumMod val="75000"/>
                    <a:lumOff val="25000"/>
                  </a:schemeClr>
                </a:solidFill>
              </a:rPr>
              <a:t>may dissolve the board by special resolution if members find justifiably good reasons that the board is not functional.  The special resolution must be taken at a meeting convened by at least 25% of members, or if a supervisory committee exists by the supervisory committee.</a:t>
            </a:r>
          </a:p>
          <a:p>
            <a:pPr algn="just"/>
            <a:endParaRPr lang="en-ZA" sz="2000" dirty="0" smtClean="0">
              <a:solidFill>
                <a:schemeClr val="tx1">
                  <a:lumMod val="75000"/>
                  <a:lumOff val="25000"/>
                </a:schemeClr>
              </a:solidFill>
            </a:endParaRPr>
          </a:p>
          <a:p>
            <a:pPr algn="just"/>
            <a:endParaRPr lang="en-ZA" sz="2000" dirty="0">
              <a:solidFill>
                <a:schemeClr val="tx1">
                  <a:lumMod val="75000"/>
                  <a:lumOff val="25000"/>
                </a:schemeClr>
              </a:solidFill>
            </a:endParaRPr>
          </a:p>
        </p:txBody>
      </p:sp>
    </p:spTree>
    <p:extLst>
      <p:ext uri="{BB962C8B-B14F-4D97-AF65-F5344CB8AC3E}">
        <p14:creationId xmlns:p14="http://schemas.microsoft.com/office/powerpoint/2010/main" val="40281041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0076" y="197791"/>
            <a:ext cx="9984130" cy="770337"/>
          </a:xfrm>
        </p:spPr>
        <p:txBody>
          <a:bodyPr/>
          <a:lstStyle/>
          <a:p>
            <a:r>
              <a:rPr lang="en-ZA" dirty="0" smtClean="0"/>
              <a:t>BACKGROUND - Co-operative Directors</a:t>
            </a:r>
            <a:endParaRPr lang="en-ZA" dirty="0"/>
          </a:p>
        </p:txBody>
      </p:sp>
      <p:sp>
        <p:nvSpPr>
          <p:cNvPr id="4" name="Content Placeholder 3"/>
          <p:cNvSpPr>
            <a:spLocks noGrp="1"/>
          </p:cNvSpPr>
          <p:nvPr>
            <p:ph idx="1"/>
          </p:nvPr>
        </p:nvSpPr>
        <p:spPr>
          <a:xfrm>
            <a:off x="170076" y="1222625"/>
            <a:ext cx="9984130" cy="6061753"/>
          </a:xfrm>
        </p:spPr>
        <p:txBody>
          <a:bodyPr>
            <a:normAutofit/>
          </a:bodyPr>
          <a:lstStyle/>
          <a:p>
            <a:pPr algn="just"/>
            <a:r>
              <a:rPr lang="en-ZA" sz="2000" dirty="0">
                <a:solidFill>
                  <a:schemeClr val="tx1">
                    <a:lumMod val="75000"/>
                    <a:lumOff val="25000"/>
                  </a:schemeClr>
                </a:solidFill>
              </a:rPr>
              <a:t>The number of the Directors and period for which they are elected is stipulated in the constitution.  </a:t>
            </a:r>
            <a:endParaRPr lang="en-ZA" sz="2000" dirty="0" smtClean="0">
              <a:solidFill>
                <a:schemeClr val="tx1">
                  <a:lumMod val="75000"/>
                  <a:lumOff val="25000"/>
                </a:schemeClr>
              </a:solidFill>
            </a:endParaRPr>
          </a:p>
          <a:p>
            <a:pPr algn="just"/>
            <a:endParaRPr lang="en-ZA" sz="2000" dirty="0">
              <a:solidFill>
                <a:schemeClr val="tx1">
                  <a:lumMod val="75000"/>
                  <a:lumOff val="25000"/>
                </a:schemeClr>
              </a:solidFill>
            </a:endParaRPr>
          </a:p>
          <a:p>
            <a:pPr algn="just"/>
            <a:r>
              <a:rPr lang="en-ZA" sz="2000" dirty="0" smtClean="0">
                <a:solidFill>
                  <a:schemeClr val="tx1">
                    <a:lumMod val="75000"/>
                    <a:lumOff val="25000"/>
                  </a:schemeClr>
                </a:solidFill>
              </a:rPr>
              <a:t>In terms of section 39 of the Act, a Director is required to inform the co-op in writing of any change in his/her address.  In return a co-op must notify CIPC in writing of: </a:t>
            </a:r>
          </a:p>
          <a:p>
            <a:pPr algn="just"/>
            <a:endParaRPr lang="en-ZA" sz="2000" dirty="0" smtClean="0">
              <a:solidFill>
                <a:schemeClr val="tx1">
                  <a:lumMod val="75000"/>
                  <a:lumOff val="25000"/>
                </a:schemeClr>
              </a:solidFill>
            </a:endParaRPr>
          </a:p>
          <a:p>
            <a:pPr lvl="1" algn="just"/>
            <a:r>
              <a:rPr lang="en-ZA" sz="2000" dirty="0" smtClean="0">
                <a:solidFill>
                  <a:schemeClr val="tx1">
                    <a:lumMod val="75000"/>
                    <a:lumOff val="25000"/>
                  </a:schemeClr>
                </a:solidFill>
              </a:rPr>
              <a:t>the full names, address and ID number of each person appointed as a Director within 30 days of such appointment;</a:t>
            </a:r>
          </a:p>
          <a:p>
            <a:pPr lvl="1" algn="just"/>
            <a:endParaRPr lang="en-ZA" sz="2000" dirty="0" smtClean="0">
              <a:solidFill>
                <a:schemeClr val="tx1">
                  <a:lumMod val="75000"/>
                  <a:lumOff val="25000"/>
                </a:schemeClr>
              </a:solidFill>
            </a:endParaRPr>
          </a:p>
          <a:p>
            <a:pPr lvl="1" algn="just"/>
            <a:r>
              <a:rPr lang="en-ZA" sz="2000" dirty="0" smtClean="0">
                <a:solidFill>
                  <a:schemeClr val="tx1">
                    <a:lumMod val="75000"/>
                    <a:lumOff val="25000"/>
                  </a:schemeClr>
                </a:solidFill>
              </a:rPr>
              <a:t>of any change of address of a Director, within 30 day of knowledge of the change;</a:t>
            </a:r>
          </a:p>
          <a:p>
            <a:pPr lvl="1" algn="just"/>
            <a:endParaRPr lang="en-ZA" sz="2000" dirty="0" smtClean="0">
              <a:solidFill>
                <a:schemeClr val="tx1">
                  <a:lumMod val="75000"/>
                  <a:lumOff val="25000"/>
                </a:schemeClr>
              </a:solidFill>
            </a:endParaRPr>
          </a:p>
          <a:p>
            <a:pPr lvl="1" algn="just"/>
            <a:r>
              <a:rPr lang="en-ZA" sz="2000" dirty="0" smtClean="0">
                <a:solidFill>
                  <a:schemeClr val="tx1">
                    <a:lumMod val="75000"/>
                    <a:lumOff val="25000"/>
                  </a:schemeClr>
                </a:solidFill>
              </a:rPr>
              <a:t>after any Director has vacated office, within 30 day of such vacation; and</a:t>
            </a:r>
          </a:p>
          <a:p>
            <a:pPr lvl="1" algn="just"/>
            <a:endParaRPr lang="en-ZA" sz="2000" dirty="0" smtClean="0">
              <a:solidFill>
                <a:schemeClr val="tx1">
                  <a:lumMod val="75000"/>
                  <a:lumOff val="25000"/>
                </a:schemeClr>
              </a:solidFill>
            </a:endParaRPr>
          </a:p>
          <a:p>
            <a:pPr lvl="1" algn="just"/>
            <a:r>
              <a:rPr lang="en-ZA" sz="2000" dirty="0" smtClean="0">
                <a:solidFill>
                  <a:schemeClr val="tx1">
                    <a:lumMod val="75000"/>
                    <a:lumOff val="25000"/>
                  </a:schemeClr>
                </a:solidFill>
              </a:rPr>
              <a:t>of the reason for the appointment or removal of a Director.</a:t>
            </a:r>
          </a:p>
          <a:p>
            <a:pPr lvl="1" algn="just"/>
            <a:endParaRPr lang="en-ZA" sz="2000" dirty="0">
              <a:solidFill>
                <a:schemeClr val="tx1">
                  <a:lumMod val="75000"/>
                  <a:lumOff val="25000"/>
                </a:schemeClr>
              </a:solidFill>
            </a:endParaRPr>
          </a:p>
          <a:p>
            <a:pPr marL="0" indent="0" algn="just">
              <a:buNone/>
            </a:pPr>
            <a:r>
              <a:rPr lang="en-ZA" sz="2000" dirty="0" smtClean="0">
                <a:solidFill>
                  <a:schemeClr val="tx1">
                    <a:lumMod val="75000"/>
                    <a:lumOff val="25000"/>
                  </a:schemeClr>
                </a:solidFill>
              </a:rPr>
              <a:t>	A co-op or Director that contravenes any of these provisions is guilty of an offence.</a:t>
            </a:r>
            <a:endParaRPr lang="en-ZA" sz="2000" dirty="0">
              <a:solidFill>
                <a:schemeClr val="tx1">
                  <a:lumMod val="75000"/>
                  <a:lumOff val="25000"/>
                </a:schemeClr>
              </a:solidFill>
            </a:endParaRPr>
          </a:p>
        </p:txBody>
      </p:sp>
    </p:spTree>
    <p:extLst>
      <p:ext uri="{BB962C8B-B14F-4D97-AF65-F5344CB8AC3E}">
        <p14:creationId xmlns:p14="http://schemas.microsoft.com/office/powerpoint/2010/main" val="26458956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17142" y="2926740"/>
            <a:ext cx="4274050" cy="2007815"/>
          </a:xfrm>
        </p:spPr>
        <p:txBody>
          <a:bodyPr>
            <a:normAutofit fontScale="90000"/>
          </a:bodyPr>
          <a:lstStyle/>
          <a:p>
            <a:r>
              <a:rPr lang="en-ZA" sz="3200" b="1" dirty="0" smtClean="0"/>
              <a:t>Step by Step Guide,</a:t>
            </a:r>
            <a:br>
              <a:rPr lang="en-ZA" sz="3200" b="1" dirty="0" smtClean="0"/>
            </a:br>
            <a:r>
              <a:rPr lang="en-ZA" sz="3200" b="1" dirty="0" smtClean="0"/>
              <a:t>CO-OP2 form &amp;</a:t>
            </a:r>
            <a:br>
              <a:rPr lang="en-ZA" sz="3200" b="1" dirty="0" smtClean="0"/>
            </a:br>
            <a:r>
              <a:rPr lang="en-ZA" sz="3200" b="1" dirty="0" smtClean="0"/>
              <a:t>Supporting Documentation</a:t>
            </a:r>
            <a:endParaRPr lang="en-ZA" sz="3200" b="1" dirty="0"/>
          </a:p>
        </p:txBody>
      </p:sp>
    </p:spTree>
    <p:extLst>
      <p:ext uri="{BB962C8B-B14F-4D97-AF65-F5344CB8AC3E}">
        <p14:creationId xmlns:p14="http://schemas.microsoft.com/office/powerpoint/2010/main" val="1735791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0076" y="197791"/>
            <a:ext cx="9984130" cy="770337"/>
          </a:xfrm>
        </p:spPr>
        <p:txBody>
          <a:bodyPr>
            <a:normAutofit fontScale="90000"/>
          </a:bodyPr>
          <a:lstStyle/>
          <a:p>
            <a:pPr algn="ctr"/>
            <a:r>
              <a:rPr lang="en-ZA" dirty="0" err="1" smtClean="0"/>
              <a:t>SteP</a:t>
            </a:r>
            <a:r>
              <a:rPr lang="en-ZA" dirty="0" smtClean="0"/>
              <a:t> by step guide available on CIPC website </a:t>
            </a:r>
            <a:r>
              <a:rPr lang="en-ZA" cap="none" dirty="0" smtClean="0"/>
              <a:t>(</a:t>
            </a:r>
            <a:r>
              <a:rPr lang="en-ZA" cap="none" dirty="0" smtClean="0">
                <a:hlinkClick r:id="rId2"/>
              </a:rPr>
              <a:t>www.cipc.co.za</a:t>
            </a:r>
            <a:r>
              <a:rPr lang="en-ZA" cap="none" dirty="0" smtClean="0"/>
              <a:t>)</a:t>
            </a:r>
            <a:endParaRPr lang="en-ZA" cap="none" dirty="0"/>
          </a:p>
        </p:txBody>
      </p:sp>
      <p:pic>
        <p:nvPicPr>
          <p:cNvPr id="6" name="Content Placeholder 5"/>
          <p:cNvPicPr>
            <a:picLocks noGrp="1" noChangeAspect="1"/>
          </p:cNvPicPr>
          <p:nvPr>
            <p:ph idx="1"/>
          </p:nvPr>
        </p:nvPicPr>
        <p:blipFill>
          <a:blip r:embed="rId3"/>
          <a:stretch>
            <a:fillRect/>
          </a:stretch>
        </p:blipFill>
        <p:spPr>
          <a:xfrm>
            <a:off x="0" y="1660635"/>
            <a:ext cx="10573407" cy="3420470"/>
          </a:xfrm>
          <a:prstGeom prst="rect">
            <a:avLst/>
          </a:prstGeom>
        </p:spPr>
      </p:pic>
      <p:sp>
        <p:nvSpPr>
          <p:cNvPr id="7" name="Down Arrow Callout 6"/>
          <p:cNvSpPr/>
          <p:nvPr/>
        </p:nvSpPr>
        <p:spPr>
          <a:xfrm>
            <a:off x="6337739" y="1605888"/>
            <a:ext cx="3436883" cy="2352407"/>
          </a:xfrm>
          <a:prstGeom prst="downArrowCallou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n w="0"/>
                <a:solidFill>
                  <a:schemeClr val="tx1"/>
                </a:solidFill>
                <a:effectLst>
                  <a:outerShdw blurRad="38100" dist="19050" dir="2700000" algn="tl" rotWithShape="0">
                    <a:schemeClr val="dk1">
                      <a:alpha val="40000"/>
                    </a:schemeClr>
                  </a:outerShdw>
                </a:effectLst>
              </a:rPr>
              <a:t>On homepage click on </a:t>
            </a:r>
            <a:r>
              <a:rPr lang="en-US" u="sng" dirty="0" smtClean="0">
                <a:ln w="0"/>
                <a:solidFill>
                  <a:schemeClr val="tx1"/>
                </a:solidFill>
                <a:effectLst>
                  <a:outerShdw blurRad="38100" dist="19050" dir="2700000" algn="tl" rotWithShape="0">
                    <a:schemeClr val="dk1">
                      <a:alpha val="40000"/>
                    </a:schemeClr>
                  </a:outerShdw>
                </a:effectLst>
              </a:rPr>
              <a:t>Resources</a:t>
            </a:r>
            <a:r>
              <a:rPr lang="en-US" dirty="0" smtClean="0">
                <a:ln w="0"/>
                <a:solidFill>
                  <a:schemeClr val="tx1"/>
                </a:solidFill>
                <a:effectLst>
                  <a:outerShdw blurRad="38100" dist="19050" dir="2700000" algn="tl" rotWithShape="0">
                    <a:schemeClr val="dk1">
                      <a:alpha val="40000"/>
                    </a:schemeClr>
                  </a:outerShdw>
                </a:effectLst>
              </a:rPr>
              <a:t>, and </a:t>
            </a:r>
            <a:r>
              <a:rPr lang="en-US" u="sng" dirty="0" smtClean="0">
                <a:ln w="0"/>
                <a:solidFill>
                  <a:schemeClr val="tx1"/>
                </a:solidFill>
                <a:effectLst>
                  <a:outerShdw blurRad="38100" dist="19050" dir="2700000" algn="tl" rotWithShape="0">
                    <a:schemeClr val="dk1">
                      <a:alpha val="40000"/>
                    </a:schemeClr>
                  </a:outerShdw>
                </a:effectLst>
              </a:rPr>
              <a:t>thereafter on Step by Step Guides</a:t>
            </a:r>
            <a:endParaRPr lang="en-US" u="sng"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514066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0076" y="197791"/>
            <a:ext cx="9984130" cy="770337"/>
          </a:xfrm>
        </p:spPr>
        <p:txBody>
          <a:bodyPr>
            <a:normAutofit fontScale="90000"/>
          </a:bodyPr>
          <a:lstStyle/>
          <a:p>
            <a:r>
              <a:rPr lang="en-ZA" dirty="0" err="1" smtClean="0"/>
              <a:t>SteP</a:t>
            </a:r>
            <a:r>
              <a:rPr lang="en-ZA" dirty="0" smtClean="0"/>
              <a:t> by step guide available on CIPC website </a:t>
            </a:r>
            <a:r>
              <a:rPr lang="en-ZA" cap="none" dirty="0" smtClean="0"/>
              <a:t>(</a:t>
            </a:r>
            <a:r>
              <a:rPr lang="en-ZA" cap="none" dirty="0" smtClean="0">
                <a:hlinkClick r:id="rId2"/>
              </a:rPr>
              <a:t>www.cipc.co.za</a:t>
            </a:r>
            <a:r>
              <a:rPr lang="en-ZA" cap="none" dirty="0" smtClean="0"/>
              <a:t>)</a:t>
            </a:r>
            <a:endParaRPr lang="en-ZA" cap="none" dirty="0"/>
          </a:p>
        </p:txBody>
      </p:sp>
      <p:pic>
        <p:nvPicPr>
          <p:cNvPr id="8" name="Picture 7"/>
          <p:cNvPicPr>
            <a:picLocks noChangeAspect="1"/>
          </p:cNvPicPr>
          <p:nvPr/>
        </p:nvPicPr>
        <p:blipFill>
          <a:blip r:embed="rId3"/>
          <a:stretch>
            <a:fillRect/>
          </a:stretch>
        </p:blipFill>
        <p:spPr>
          <a:xfrm>
            <a:off x="337859" y="1103587"/>
            <a:ext cx="10350779" cy="6243144"/>
          </a:xfrm>
          <a:prstGeom prst="rect">
            <a:avLst/>
          </a:prstGeom>
        </p:spPr>
      </p:pic>
      <p:sp>
        <p:nvSpPr>
          <p:cNvPr id="2" name="Content Placeholder 1"/>
          <p:cNvSpPr>
            <a:spLocks noGrp="1"/>
          </p:cNvSpPr>
          <p:nvPr>
            <p:ph idx="1"/>
          </p:nvPr>
        </p:nvSpPr>
        <p:spPr>
          <a:xfrm>
            <a:off x="534432" y="968128"/>
            <a:ext cx="9619774" cy="5787671"/>
          </a:xfrm>
        </p:spPr>
        <p:txBody>
          <a:bodyPr/>
          <a:lstStyle/>
          <a:p>
            <a:endParaRPr lang="en-US" dirty="0"/>
          </a:p>
        </p:txBody>
      </p:sp>
      <p:sp>
        <p:nvSpPr>
          <p:cNvPr id="4" name="Oval 3"/>
          <p:cNvSpPr/>
          <p:nvPr/>
        </p:nvSpPr>
        <p:spPr>
          <a:xfrm>
            <a:off x="262759" y="5339255"/>
            <a:ext cx="2511972" cy="830317"/>
          </a:xfrm>
          <a:prstGeom prst="ellipse">
            <a:avLst/>
          </a:prstGeom>
          <a:noFill/>
          <a:ln w="571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ight Arrow 4"/>
          <p:cNvSpPr/>
          <p:nvPr/>
        </p:nvSpPr>
        <p:spPr>
          <a:xfrm>
            <a:off x="6789682" y="5213130"/>
            <a:ext cx="3016469" cy="1082565"/>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n w="0"/>
                <a:solidFill>
                  <a:schemeClr val="tx1"/>
                </a:solidFill>
                <a:effectLst>
                  <a:outerShdw blurRad="38100" dist="19050" dir="2700000" algn="tl" rotWithShape="0">
                    <a:schemeClr val="dk1">
                      <a:alpha val="40000"/>
                    </a:schemeClr>
                  </a:outerShdw>
                </a:effectLst>
              </a:rPr>
              <a:t>Click on the plus sign</a:t>
            </a:r>
            <a:endParaRPr lang="en-US"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84153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3819</TotalTime>
  <Words>1572</Words>
  <Application>Microsoft Office PowerPoint</Application>
  <PresentationFormat>Custom</PresentationFormat>
  <Paragraphs>161</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Courier New</vt:lpstr>
      <vt:lpstr>Office Theme</vt:lpstr>
      <vt:lpstr>Co-operative  Director changes</vt:lpstr>
      <vt:lpstr>Co-operative Directors</vt:lpstr>
      <vt:lpstr>Record Keeping</vt:lpstr>
      <vt:lpstr>Membership changes</vt:lpstr>
      <vt:lpstr>BACKGROUND - Co-operative Directors</vt:lpstr>
      <vt:lpstr>BACKGROUND - Co-operative Directors</vt:lpstr>
      <vt:lpstr>Step by Step Guide, CO-OP2 form &amp; Supporting Documentation</vt:lpstr>
      <vt:lpstr>SteP by step guide available on CIPC website (www.cipc.co.za)</vt:lpstr>
      <vt:lpstr>SteP by step guide available on CIPC website (www.cipc.co.za)</vt:lpstr>
      <vt:lpstr>SteP by step guide available on CIPC website (www.cipc.co.za)</vt:lpstr>
      <vt:lpstr>PowerPoint Presentation</vt:lpstr>
      <vt:lpstr>PowerPoint Presentation</vt:lpstr>
      <vt:lpstr>PowerPoint Presentation</vt:lpstr>
      <vt:lpstr>CO-OP2 Form</vt:lpstr>
      <vt:lpstr>CO-OP2 Form continue</vt:lpstr>
      <vt:lpstr>Certification of documents</vt:lpstr>
      <vt:lpstr>Certification of documents</vt:lpstr>
      <vt:lpstr>Minutes of meeting</vt:lpstr>
      <vt:lpstr>Deceased Director</vt:lpstr>
      <vt:lpstr>Voluntary resignation</vt:lpstr>
      <vt:lpstr>Removal of Director</vt:lpstr>
      <vt:lpstr>Removal of Director (continue)</vt:lpstr>
      <vt:lpstr>Submission of co-op2 form &amp; supporting documents</vt:lpstr>
      <vt:lpstr>Thank you!</vt:lpstr>
    </vt:vector>
  </TitlesOfParts>
  <Company>Private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Tintswalo Mawila</cp:lastModifiedBy>
  <cp:revision>415</cp:revision>
  <cp:lastPrinted>2022-09-26T12:15:18Z</cp:lastPrinted>
  <dcterms:created xsi:type="dcterms:W3CDTF">2019-05-23T08:27:41Z</dcterms:created>
  <dcterms:modified xsi:type="dcterms:W3CDTF">2022-10-07T09:51:42Z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LPManualFileClassification">
    <vt:lpwstr>{7682D152-627C-486B-8288-6DAF29B252C2}</vt:lpwstr>
  </property>
  <property fmtid="{D5CDD505-2E9C-101B-9397-08002B2CF9AE}" pid="3" name="DLPManualFileClassificationLastModifiedBy">
    <vt:lpwstr>CIPROZA\GMokoisi</vt:lpwstr>
  </property>
  <property fmtid="{D5CDD505-2E9C-101B-9397-08002B2CF9AE}" pid="4" name="DLPManualFileClassificationLastModificationDate">
    <vt:lpwstr>1572951797</vt:lpwstr>
  </property>
  <property fmtid="{D5CDD505-2E9C-101B-9397-08002B2CF9AE}" pid="5" name="DLPManualFileClassificationVersion">
    <vt:lpwstr>11.0.2.3</vt:lpwstr>
  </property>
</Properties>
</file>