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43" r:id="rId2"/>
    <p:sldId id="355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79" r:id="rId12"/>
    <p:sldId id="366" r:id="rId13"/>
    <p:sldId id="367" r:id="rId14"/>
    <p:sldId id="368" r:id="rId15"/>
    <p:sldId id="369" r:id="rId16"/>
    <p:sldId id="357" r:id="rId17"/>
    <p:sldId id="371" r:id="rId18"/>
    <p:sldId id="370" r:id="rId19"/>
    <p:sldId id="372" r:id="rId20"/>
    <p:sldId id="373" r:id="rId21"/>
    <p:sldId id="374" r:id="rId22"/>
    <p:sldId id="377" r:id="rId23"/>
    <p:sldId id="376" r:id="rId24"/>
    <p:sldId id="378" r:id="rId25"/>
    <p:sldId id="375" r:id="rId26"/>
    <p:sldId id="356" r:id="rId27"/>
  </p:sldIdLst>
  <p:sldSz cx="10688638" cy="7562850"/>
  <p:notesSz cx="7023100" cy="93091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78F"/>
    <a:srgbClr val="42B2AB"/>
    <a:srgbClr val="F26321"/>
    <a:srgbClr val="007882"/>
    <a:srgbClr val="0078FF"/>
    <a:srgbClr val="75B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83" autoAdjust="0"/>
    <p:restoredTop sz="92705" autoAdjust="0"/>
  </p:normalViewPr>
  <p:slideViewPr>
    <p:cSldViewPr snapToGrid="0" snapToObjects="1">
      <p:cViewPr varScale="1">
        <p:scale>
          <a:sx n="70" d="100"/>
          <a:sy n="70" d="100"/>
        </p:scale>
        <p:origin x="816" y="18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71506FF-85C5-4CD3-A5F9-0A47F55B7562}" type="datetimeFigureOut">
              <a:rPr lang="en-ZA" smtClean="0"/>
              <a:t>2022/11/30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63638"/>
            <a:ext cx="4438650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AE28B1B-F7C3-4B0A-985F-7B00E939C17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504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PC POWERPOINT 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433" y="2443370"/>
            <a:ext cx="5717803" cy="1291425"/>
          </a:xfrm>
          <a:ln>
            <a:noFill/>
          </a:ln>
        </p:spPr>
        <p:txBody>
          <a:bodyPr>
            <a:noAutofit/>
          </a:bodyPr>
          <a:lstStyle>
            <a:lvl1pPr algn="l">
              <a:defRPr sz="4000" b="1" cap="all">
                <a:gradFill flip="none" rotWithShape="1">
                  <a:gsLst>
                    <a:gs pos="0">
                      <a:srgbClr val="75B56B"/>
                    </a:gs>
                    <a:gs pos="100000">
                      <a:srgbClr val="00788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434" y="3738525"/>
            <a:ext cx="5717802" cy="685727"/>
          </a:xfrm>
          <a:ln>
            <a:noFill/>
          </a:ln>
        </p:spPr>
        <p:txBody>
          <a:bodyPr/>
          <a:lstStyle>
            <a:lvl1pPr marL="0" indent="0" algn="l">
              <a:buNone/>
              <a:defRPr>
                <a:gradFill flip="none" rotWithShape="1">
                  <a:gsLst>
                    <a:gs pos="0">
                      <a:srgbClr val="75B56B"/>
                    </a:gs>
                    <a:gs pos="100000">
                      <a:srgbClr val="007882"/>
                    </a:gs>
                  </a:gsLst>
                  <a:lin ang="0" scaled="1"/>
                  <a:tileRect/>
                </a:gra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494" y="538480"/>
            <a:ext cx="1802130" cy="18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5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15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2" y="1582598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6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0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40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6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6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5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PC POWERPOINT TEMPLATE 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432" y="5336523"/>
            <a:ext cx="9619774" cy="1260475"/>
          </a:xfrm>
        </p:spPr>
        <p:txBody>
          <a:bodyPr>
            <a:normAutofit/>
          </a:bodyPr>
          <a:lstStyle>
            <a:lvl1pPr algn="l">
              <a:defRPr sz="3600" b="1" cap="all">
                <a:gradFill flip="none" rotWithShape="1">
                  <a:gsLst>
                    <a:gs pos="0">
                      <a:srgbClr val="75B56B"/>
                    </a:gs>
                    <a:gs pos="100000">
                      <a:srgbClr val="00788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0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PC POWERPOINT TEMPLATE 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8564054" cy="770337"/>
          </a:xfrm>
        </p:spPr>
        <p:txBody>
          <a:bodyPr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276576"/>
            <a:ext cx="10688638" cy="360000"/>
          </a:xfrm>
          <a:prstGeom prst="rect">
            <a:avLst/>
          </a:prstGeom>
          <a:solidFill>
            <a:srgbClr val="00788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Untitled-14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40" y="7276576"/>
            <a:ext cx="705352" cy="37623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0400" y="7378969"/>
            <a:ext cx="323908" cy="273844"/>
          </a:xfrm>
        </p:spPr>
        <p:txBody>
          <a:bodyPr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1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40" y="7186613"/>
            <a:ext cx="705352" cy="376237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70400" y="7289006"/>
            <a:ext cx="323908" cy="273844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en-US"/>
            </a:defPPr>
            <a:lvl1pPr marL="0" algn="ctr" defTabSz="497754" rtl="0" eaLnBrk="1" latinLnBrk="0" hangingPunct="1">
              <a:defRPr sz="800" kern="1200">
                <a:solidFill>
                  <a:srgbClr val="009689"/>
                </a:solidFill>
                <a:latin typeface="+mn-lt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2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432" y="302866"/>
            <a:ext cx="4129322" cy="1997739"/>
          </a:xfrm>
        </p:spPr>
        <p:txBody>
          <a:bodyPr>
            <a:normAutofit/>
          </a:bodyPr>
          <a:lstStyle>
            <a:lvl1pPr algn="l">
              <a:defRPr sz="3600" b="1" cap="all">
                <a:gradFill flip="none" rotWithShape="1">
                  <a:gsLst>
                    <a:gs pos="0">
                      <a:srgbClr val="75B56B"/>
                    </a:gs>
                    <a:gs pos="100000">
                      <a:srgbClr val="00788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777643" y="9516"/>
            <a:ext cx="4910996" cy="7553334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 dirty="0"/>
          </a:p>
        </p:txBody>
      </p:sp>
      <p:pic>
        <p:nvPicPr>
          <p:cNvPr id="8" name="Picture 7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40" y="7186613"/>
            <a:ext cx="705352" cy="37623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0400" y="7289006"/>
            <a:ext cx="323908" cy="273844"/>
          </a:xfrm>
        </p:spPr>
        <p:txBody>
          <a:bodyPr/>
          <a:lstStyle>
            <a:lvl1pPr algn="ctr">
              <a:defRPr sz="800">
                <a:solidFill>
                  <a:srgbClr val="009689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2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IPC POWERPOINT TEMPLATE 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32" y="426720"/>
            <a:ext cx="2089058" cy="20890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28448" y="6644640"/>
            <a:ext cx="4926832" cy="487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5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5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7"/>
            <a:ext cx="4720815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7"/>
            <a:ext cx="4720815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4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7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300A-6631-7448-BC89-159AC4B40E6D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3"/>
            <a:ext cx="338473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E9A74-5513-294E-A2AF-5548CDAC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5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rgbClr val="75B56B"/>
          </a:solidFill>
          <a:latin typeface="Arial"/>
          <a:ea typeface="+mj-ea"/>
          <a:cs typeface="Arial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•"/>
        <a:defRPr sz="3500" kern="1200">
          <a:solidFill>
            <a:schemeClr val="tx1"/>
          </a:solidFill>
          <a:latin typeface="Arial"/>
          <a:ea typeface="+mn-ea"/>
          <a:cs typeface="Arial"/>
        </a:defRPr>
      </a:lvl1pPr>
      <a:lvl2pPr marL="808850" indent="-311096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–"/>
        <a:defRPr sz="3000" kern="1200">
          <a:solidFill>
            <a:schemeClr val="tx1"/>
          </a:solidFill>
          <a:latin typeface="Arial"/>
          <a:ea typeface="+mn-ea"/>
          <a:cs typeface="Arial"/>
        </a:defRPr>
      </a:lvl2pPr>
      <a:lvl3pPr marL="1244384" indent="-248877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1742138" indent="-248877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239891" indent="-248877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eservicesck2@cipc.co.za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servicescor39@cipc.co.za" TargetMode="External"/><Relationship Id="rId2" Type="http://schemas.openxmlformats.org/officeDocument/2006/relationships/hyperlink" Target="mailto:manualck2@cipc.co.za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anualck2@cipc.co.za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27" y="1501255"/>
            <a:ext cx="5688640" cy="1583139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Myriad Pro"/>
                <a:cs typeface="Myriad Pro"/>
              </a:rPr>
              <a:t>CC MEMBER CHANGES</a:t>
            </a:r>
            <a:endParaRPr lang="en-ZA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627" y="3828424"/>
            <a:ext cx="5717802" cy="68572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  <a:cs typeface="Myriad Pro"/>
              </a:rPr>
              <a:t>Date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  <a:cs typeface="Myriad Pro"/>
              </a:rPr>
              <a:t>: 6 October 2022</a:t>
            </a:r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9098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Go to Transact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988" y="2495036"/>
            <a:ext cx="9618662" cy="353162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9023096" y="2423160"/>
            <a:ext cx="696976" cy="42338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985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52" y="1172896"/>
            <a:ext cx="8050784" cy="56370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5661152" y="1389888"/>
            <a:ext cx="968248" cy="7620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4969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Type in CC registration number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966" y="1921062"/>
            <a:ext cx="8964706" cy="467957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3690103" y="3557016"/>
            <a:ext cx="872753" cy="51482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055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First listed member’s 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408" y="1173707"/>
            <a:ext cx="6643866" cy="558269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7014464" y="4809744"/>
            <a:ext cx="931672" cy="52509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8353130" y="5788152"/>
            <a:ext cx="762000" cy="55778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1557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Add new member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990" y="2251882"/>
            <a:ext cx="9305541" cy="390500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6474968" y="5148072"/>
            <a:ext cx="812800" cy="52425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9260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Capture new member’s details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075" y="1141729"/>
            <a:ext cx="4444710" cy="613689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5752592" y="6089904"/>
            <a:ext cx="949960" cy="54254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262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Continue to edit details of existing members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0440"/>
            <a:ext cx="9795466" cy="445432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8998712" y="4169664"/>
            <a:ext cx="895096" cy="50596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7060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Click on Edit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274" y="1655064"/>
            <a:ext cx="9424459" cy="36027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8852408" y="3511296"/>
            <a:ext cx="858520" cy="54254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008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Edit/update details of member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752" y="1124712"/>
            <a:ext cx="5248656" cy="612549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7425944" y="6281928"/>
            <a:ext cx="584200" cy="59740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979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Click on continue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77" y="1673352"/>
            <a:ext cx="9595300" cy="418339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9263889" y="4489704"/>
            <a:ext cx="565911" cy="62179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964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Mandate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en-ZA" dirty="0"/>
              <a:t>Companies Act Section 187 (4) (d) regarding Functions of the Commission</a:t>
            </a:r>
          </a:p>
          <a:p>
            <a:pPr>
              <a:spcBef>
                <a:spcPts val="1200"/>
              </a:spcBef>
            </a:pPr>
            <a:r>
              <a:rPr lang="en-ZA" dirty="0"/>
              <a:t>Close Corporations Act 69 of 1984</a:t>
            </a:r>
          </a:p>
          <a:p>
            <a:pPr>
              <a:spcBef>
                <a:spcPts val="1200"/>
              </a:spcBef>
            </a:pPr>
            <a:r>
              <a:rPr lang="en-ZA" sz="3600" dirty="0"/>
              <a:t>Sections 15: Registration of amended founding statement</a:t>
            </a:r>
          </a:p>
          <a:p>
            <a:pPr>
              <a:spcBef>
                <a:spcPts val="1200"/>
              </a:spcBef>
            </a:pPr>
            <a:r>
              <a:rPr lang="en-ZA" sz="3600" dirty="0"/>
              <a:t>Section 24: Contributions by members</a:t>
            </a:r>
          </a:p>
          <a:p>
            <a:pPr>
              <a:spcBef>
                <a:spcPts val="1200"/>
              </a:spcBef>
            </a:pPr>
            <a:r>
              <a:rPr lang="en-ZA" sz="3600" dirty="0"/>
              <a:t>Section 28: Number of members</a:t>
            </a:r>
          </a:p>
          <a:p>
            <a:pPr>
              <a:spcBef>
                <a:spcPts val="1200"/>
              </a:spcBef>
            </a:pPr>
            <a:r>
              <a:rPr lang="en-ZA" sz="3600" dirty="0"/>
              <a:t>Section 29: Requirements for membership</a:t>
            </a:r>
          </a:p>
          <a:p>
            <a:pPr>
              <a:spcBef>
                <a:spcPts val="1200"/>
              </a:spcBef>
            </a:pPr>
            <a:r>
              <a:rPr lang="en-ZA" sz="3600" dirty="0"/>
              <a:t>Section 30: Nature of member’s interest</a:t>
            </a:r>
          </a:p>
          <a:p>
            <a:pPr>
              <a:spcBef>
                <a:spcPts val="1200"/>
              </a:spcBef>
            </a:pPr>
            <a:r>
              <a:rPr lang="en-ZA" sz="3600" dirty="0"/>
              <a:t>Section 32-38: Acquisition and disposal of membership</a:t>
            </a:r>
          </a:p>
          <a:p>
            <a:pPr>
              <a:spcBef>
                <a:spcPts val="1200"/>
              </a:spcBef>
            </a:pPr>
            <a:r>
              <a:rPr lang="en-ZA" dirty="0"/>
              <a:t>Regulations </a:t>
            </a:r>
          </a:p>
          <a:p>
            <a:pPr>
              <a:spcBef>
                <a:spcPts val="1200"/>
              </a:spcBef>
            </a:pPr>
            <a:r>
              <a:rPr lang="en-ZA" sz="3600" dirty="0"/>
              <a:t>Regulation 2: Documents </a:t>
            </a:r>
          </a:p>
          <a:p>
            <a:pPr>
              <a:spcBef>
                <a:spcPts val="1200"/>
              </a:spcBef>
            </a:pPr>
            <a:r>
              <a:rPr lang="en-ZA" sz="3600" dirty="0"/>
              <a:t>Regulation 16: Registration of amended founding statement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88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Contribution and interest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440" y="1444752"/>
            <a:ext cx="9191334" cy="488289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8952992" y="3145536"/>
            <a:ext cx="712216" cy="44196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8903208" y="4709160"/>
            <a:ext cx="892566" cy="51892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8952992" y="3657600"/>
            <a:ext cx="762000" cy="47091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7660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Lodgement successful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150" y="2898649"/>
            <a:ext cx="6413510" cy="23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to submit e-services CK2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Each member receives a notification of the submission via email and SMS.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An email is sent to the logged in customer, providing the CK2 to be signed and indicating the requirements for submitting the CK2 and supporting documents.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If the customer did not receive the document, it can be requested under “Disclosures/certificates” and then “Re-send member amendment application form”.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CK2 and supporting documents can be uploaded or must be e-mailed to </a:t>
            </a:r>
            <a:r>
              <a:rPr lang="en-ZA" sz="3600" b="1" dirty="0">
                <a:hlinkClick r:id="rId2"/>
              </a:rPr>
              <a:t>eservicesck2@cipc.co.za</a:t>
            </a:r>
            <a:r>
              <a:rPr lang="en-ZA" sz="3600" b="1" dirty="0"/>
              <a:t> </a:t>
            </a:r>
            <a:r>
              <a:rPr lang="en-ZA" sz="3600" dirty="0"/>
              <a:t>with tracking number as the subject of the e-mail.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925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Trusts as CC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ZA" dirty="0"/>
              <a:t>CK2’s with a trust as member can only be submitted manually. Documents to be submitted as per Practice note 1 of 2006: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ZA" sz="3200" dirty="0"/>
              <a:t>A certified copy of the Letter of Authority by the Master of the High Court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ZA" sz="3200" dirty="0"/>
              <a:t>A signed Special Power of Attorney by each of the trustees appointing one of them as the representative of the trustees.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ZA" sz="3200" dirty="0"/>
              <a:t>A certified copy of the section/s in the trust deed defining and/or identifying the beneficiaries of the trust (Beneficiaries may not exceed 10 when added to the members and a juristic person may not be a beneficiary)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8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Trusts as CC members (continued)</a:t>
            </a:r>
            <a:endParaRPr lang="en-Z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ZA" dirty="0"/>
              <a:t>4. A letter from the representative trustee in which he furnishes: </a:t>
            </a:r>
          </a:p>
          <a:p>
            <a:pPr marL="6858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dirty="0"/>
              <a:t>The name, registration number and address of the trust, </a:t>
            </a:r>
          </a:p>
          <a:p>
            <a:pPr marL="6858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dirty="0"/>
              <a:t>The names of all the trustees, </a:t>
            </a:r>
          </a:p>
          <a:p>
            <a:pPr marL="6858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dirty="0"/>
              <a:t>The number of beneficiaries of the trust, current at date of the letter which are entitled to a benefit from the trust; and</a:t>
            </a:r>
          </a:p>
          <a:p>
            <a:pPr marL="6858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dirty="0"/>
              <a:t>Particulars of all the beneficiaries named in the trust deed, irrespective whether capital, income or other type of beneficiaries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30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CK2 Processing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ZA" sz="3200" b="1" dirty="0"/>
              <a:t>Manual applications</a:t>
            </a:r>
          </a:p>
          <a:p>
            <a:r>
              <a:rPr lang="en-ZA" sz="3200" dirty="0"/>
              <a:t>	3 business days turnaround time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ZA" sz="3200" b="1" dirty="0"/>
              <a:t>E-services applications – no urgent processing</a:t>
            </a:r>
          </a:p>
          <a:p>
            <a:r>
              <a:rPr lang="en-ZA" sz="3200" dirty="0"/>
              <a:t>	2 business days turnaround time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4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81186" y="3930648"/>
            <a:ext cx="9619774" cy="1260475"/>
          </a:xfrm>
        </p:spPr>
        <p:txBody>
          <a:bodyPr/>
          <a:lstStyle/>
          <a:p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54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Two Channels to submit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Customers may select to transact either: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/>
              <a:t>Manually – documents must be sent to </a:t>
            </a:r>
            <a:r>
              <a:rPr lang="en-ZA" dirty="0">
                <a:hlinkClick r:id="rId2"/>
              </a:rPr>
              <a:t>manualck2@cipc.co.za</a:t>
            </a:r>
            <a:endParaRPr lang="en-Z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/>
              <a:t>Eservices – documents must be sent to </a:t>
            </a:r>
            <a:r>
              <a:rPr lang="en-ZA" dirty="0">
                <a:hlinkClick r:id="rId3"/>
              </a:rPr>
              <a:t>eservicesck2@cipc.co.za</a:t>
            </a:r>
            <a:r>
              <a:rPr lang="en-ZA" dirty="0"/>
              <a:t> or the documents can be uploaded on our website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538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Supporting Documents required</a:t>
            </a:r>
            <a:r>
              <a:rPr lang="en-US" dirty="0"/>
              <a:t>: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A written instrument signed by all members including the new members consenting to the changes - it can be in the form of minutes, agreement, resolution etc.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Certified ID copies of all members and resigning members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Certified identity copy of applicant (customer code owner)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In the case of a deceased member, a Letter of Executorship issued by the Master of the High Court. The CK2 document must be signed by the executor. A certified ID copy of the executor must also be attached.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3600" dirty="0"/>
              <a:t>If any of the members cannot be reached to sign the CK2 or refuses to sign the CK2 the CC needs to obtain a court order.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7432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Manual Application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156" y="1201003"/>
            <a:ext cx="4059032" cy="5751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854" y="1186643"/>
            <a:ext cx="5157338" cy="57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Manual </a:t>
            </a:r>
            <a:r>
              <a:rPr lang="en-ZA" dirty="0" smtClean="0"/>
              <a:t>Application (continues)</a:t>
            </a:r>
            <a:endParaRPr lang="en-ZA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75" y="1269242"/>
            <a:ext cx="4046817" cy="5779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107" y="1269243"/>
            <a:ext cx="4630815" cy="577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Processing manual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3600" dirty="0"/>
              <a:t>Documents must be e-mailed to </a:t>
            </a:r>
            <a:r>
              <a:rPr lang="en-ZA" sz="3600" dirty="0">
                <a:hlinkClick r:id="rId2"/>
              </a:rPr>
              <a:t>manualck2@cipc.co.za</a:t>
            </a:r>
            <a:r>
              <a:rPr lang="en-ZA" sz="3600" dirty="0"/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3600" dirty="0"/>
              <a:t>Once received a tracking number is allocated, e.g. 111813210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3600" dirty="0"/>
              <a:t>Outcome (certificate or query) of application is dispatched to the e-mail address linked to the customer code on the form.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3600" dirty="0"/>
              <a:t>If the document is queried the whole application must be resubmitted for processing.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31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E-services Transaction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91" y="1433015"/>
            <a:ext cx="10254106" cy="532338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871720" y="1554480"/>
            <a:ext cx="971296" cy="53311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734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Log in as customer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96" y="1119116"/>
            <a:ext cx="7013847" cy="59348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2192528" y="1728216"/>
            <a:ext cx="834136" cy="45081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4962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605</Words>
  <Application>Microsoft Office PowerPoint</Application>
  <PresentationFormat>Custom</PresentationFormat>
  <Paragraphs>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Myriad Pro</vt:lpstr>
      <vt:lpstr>Wingdings</vt:lpstr>
      <vt:lpstr>Office Theme</vt:lpstr>
      <vt:lpstr>CC MEMBER CHANGES</vt:lpstr>
      <vt:lpstr>Mandate</vt:lpstr>
      <vt:lpstr>Two Channels to submit</vt:lpstr>
      <vt:lpstr>Supporting Documents required: </vt:lpstr>
      <vt:lpstr>Manual Application</vt:lpstr>
      <vt:lpstr>Manual Application (continues)</vt:lpstr>
      <vt:lpstr>Processing manual application</vt:lpstr>
      <vt:lpstr>E-services Transaction</vt:lpstr>
      <vt:lpstr>Log in as customer</vt:lpstr>
      <vt:lpstr>Go to Transact</vt:lpstr>
      <vt:lpstr>PowerPoint Presentation</vt:lpstr>
      <vt:lpstr>Type in CC registration number</vt:lpstr>
      <vt:lpstr>First listed member’s ID</vt:lpstr>
      <vt:lpstr>Add new member</vt:lpstr>
      <vt:lpstr>Capture new member’s details</vt:lpstr>
      <vt:lpstr>Continue to edit details of existing members</vt:lpstr>
      <vt:lpstr>Click on Edit</vt:lpstr>
      <vt:lpstr>Edit/update details of member</vt:lpstr>
      <vt:lpstr>Click on continue</vt:lpstr>
      <vt:lpstr>Contribution and interest</vt:lpstr>
      <vt:lpstr>Lodgement successful</vt:lpstr>
      <vt:lpstr>How to submit e-services CK2</vt:lpstr>
      <vt:lpstr>Trusts as CC members</vt:lpstr>
      <vt:lpstr>Trusts as CC members (continued)</vt:lpstr>
      <vt:lpstr>CK2 Processing time</vt:lpstr>
      <vt:lpstr>Thank you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Tintswalo Mawila</cp:lastModifiedBy>
  <cp:revision>256</cp:revision>
  <cp:lastPrinted>2019-11-05T08:04:41Z</cp:lastPrinted>
  <dcterms:created xsi:type="dcterms:W3CDTF">2019-05-23T08:27:41Z</dcterms:created>
  <dcterms:modified xsi:type="dcterms:W3CDTF">2022-11-30T12:00:07Z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{7682D152-627C-486B-8288-6DAF29B252C2}</vt:lpwstr>
  </property>
  <property fmtid="{D5CDD505-2E9C-101B-9397-08002B2CF9AE}" pid="3" name="DLPManualFileClassificationLastModifiedBy">
    <vt:lpwstr>CIPROZA\GMokoisi</vt:lpwstr>
  </property>
  <property fmtid="{D5CDD505-2E9C-101B-9397-08002B2CF9AE}" pid="4" name="DLPManualFileClassificationLastModificationDate">
    <vt:lpwstr>1572951797</vt:lpwstr>
  </property>
  <property fmtid="{D5CDD505-2E9C-101B-9397-08002B2CF9AE}" pid="5" name="DLPManualFileClassificationVersion">
    <vt:lpwstr>11.0.2.3</vt:lpwstr>
  </property>
</Properties>
</file>