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70" r:id="rId2"/>
    <p:sldId id="402" r:id="rId3"/>
    <p:sldId id="400" r:id="rId4"/>
    <p:sldId id="404" r:id="rId5"/>
    <p:sldId id="407" r:id="rId6"/>
    <p:sldId id="408" r:id="rId7"/>
    <p:sldId id="411" r:id="rId8"/>
    <p:sldId id="396" r:id="rId9"/>
    <p:sldId id="397" r:id="rId10"/>
    <p:sldId id="414" r:id="rId11"/>
    <p:sldId id="415" r:id="rId12"/>
    <p:sldId id="416" r:id="rId13"/>
    <p:sldId id="417" r:id="rId14"/>
    <p:sldId id="418" r:id="rId15"/>
    <p:sldId id="398" r:id="rId16"/>
    <p:sldId id="392" r:id="rId17"/>
  </p:sldIdLst>
  <p:sldSz cx="10688638" cy="7562850"/>
  <p:notesSz cx="7023100" cy="93091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nda Steenkamp" initials="LS" lastIdx="1" clrIdx="0">
    <p:extLst>
      <p:ext uri="{19B8F6BF-5375-455C-9EA6-DF929625EA0E}">
        <p15:presenceInfo xmlns:p15="http://schemas.microsoft.com/office/powerpoint/2012/main" userId="S-1-5-21-2261734187-2222916944-324176199-1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66"/>
    <a:srgbClr val="008080"/>
    <a:srgbClr val="0000FF"/>
    <a:srgbClr val="75B56B"/>
    <a:srgbClr val="FFFFCC"/>
    <a:srgbClr val="85BE7C"/>
    <a:srgbClr val="99C78F"/>
    <a:srgbClr val="FBCFAB"/>
    <a:srgbClr val="00D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29" autoAdjust="0"/>
    <p:restoredTop sz="94660"/>
  </p:normalViewPr>
  <p:slideViewPr>
    <p:cSldViewPr snapToGrid="0" snapToObjects="1">
      <p:cViewPr varScale="1">
        <p:scale>
          <a:sx n="67" d="100"/>
          <a:sy n="67" d="100"/>
        </p:scale>
        <p:origin x="84" y="144"/>
      </p:cViewPr>
      <p:guideLst>
        <p:guide orient="horz" pos="2382"/>
        <p:guide pos="3367"/>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45278-F35A-4AAA-944F-15A9D681672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F3316F2-2D08-4467-83A7-B697E8E20DEE}">
      <dgm:prSet phldrT="[Text]"/>
      <dgm:spPr/>
      <dgm:t>
        <a:bodyPr/>
        <a:lstStyle/>
        <a:p>
          <a:r>
            <a:rPr lang="en-US" dirty="0" smtClean="0"/>
            <a:t>Company A</a:t>
          </a:r>
          <a:endParaRPr lang="en-US" dirty="0"/>
        </a:p>
      </dgm:t>
    </dgm:pt>
    <dgm:pt modelId="{2495DB6D-5734-4CE1-9B7F-D0F9E0A9B770}" type="parTrans" cxnId="{E3F9C41E-9B67-4CC8-BD18-0E78CA877610}">
      <dgm:prSet/>
      <dgm:spPr/>
      <dgm:t>
        <a:bodyPr/>
        <a:lstStyle/>
        <a:p>
          <a:endParaRPr lang="en-US"/>
        </a:p>
      </dgm:t>
    </dgm:pt>
    <dgm:pt modelId="{A1C0F911-3D88-480F-A163-EB9AA751ABFC}" type="sibTrans" cxnId="{E3F9C41E-9B67-4CC8-BD18-0E78CA877610}">
      <dgm:prSet/>
      <dgm:spPr/>
      <dgm:t>
        <a:bodyPr/>
        <a:lstStyle/>
        <a:p>
          <a:endParaRPr lang="en-US"/>
        </a:p>
      </dgm:t>
    </dgm:pt>
    <dgm:pt modelId="{1537AB0A-401E-4CB6-A605-DFFF8CD8E2AD}">
      <dgm:prSet phldrT="[Text]"/>
      <dgm:spPr/>
      <dgm:t>
        <a:bodyPr/>
        <a:lstStyle/>
        <a:p>
          <a:r>
            <a:rPr lang="en-US" dirty="0" smtClean="0"/>
            <a:t>Sipho Mambe</a:t>
          </a:r>
        </a:p>
        <a:p>
          <a:r>
            <a:rPr lang="en-US" dirty="0" smtClean="0"/>
            <a:t>Owns 60%</a:t>
          </a:r>
          <a:endParaRPr lang="en-US" dirty="0"/>
        </a:p>
      </dgm:t>
    </dgm:pt>
    <dgm:pt modelId="{73618E59-64C4-41B0-9916-645982E5929B}" type="parTrans" cxnId="{399838F8-8042-4839-B636-B7C6130CFAEF}">
      <dgm:prSet/>
      <dgm:spPr/>
      <dgm:t>
        <a:bodyPr/>
        <a:lstStyle/>
        <a:p>
          <a:endParaRPr lang="en-US"/>
        </a:p>
      </dgm:t>
    </dgm:pt>
    <dgm:pt modelId="{ED7E3C90-5DD7-482E-A6E1-13B3884EDA33}" type="sibTrans" cxnId="{399838F8-8042-4839-B636-B7C6130CFAEF}">
      <dgm:prSet/>
      <dgm:spPr/>
      <dgm:t>
        <a:bodyPr/>
        <a:lstStyle/>
        <a:p>
          <a:endParaRPr lang="en-US"/>
        </a:p>
      </dgm:t>
    </dgm:pt>
    <dgm:pt modelId="{672F2BE6-B24C-4403-AA05-4E68E7F76456}">
      <dgm:prSet phldrT="[Text]"/>
      <dgm:spPr/>
      <dgm:t>
        <a:bodyPr/>
        <a:lstStyle/>
        <a:p>
          <a:r>
            <a:rPr lang="en-US" dirty="0" smtClean="0"/>
            <a:t>ABC Trust</a:t>
          </a:r>
        </a:p>
        <a:p>
          <a:r>
            <a:rPr lang="en-US" dirty="0" smtClean="0"/>
            <a:t>Owns 5%</a:t>
          </a:r>
          <a:endParaRPr lang="en-US" dirty="0"/>
        </a:p>
      </dgm:t>
    </dgm:pt>
    <dgm:pt modelId="{47BE152A-F627-4480-9314-E950F2F415A8}" type="parTrans" cxnId="{0F523FD6-6AB5-4849-BE94-ADE5FED4796E}">
      <dgm:prSet/>
      <dgm:spPr/>
      <dgm:t>
        <a:bodyPr/>
        <a:lstStyle/>
        <a:p>
          <a:endParaRPr lang="en-US"/>
        </a:p>
      </dgm:t>
    </dgm:pt>
    <dgm:pt modelId="{0BC91486-D538-4BCB-9DDB-2FFEC0BA612A}" type="sibTrans" cxnId="{0F523FD6-6AB5-4849-BE94-ADE5FED4796E}">
      <dgm:prSet/>
      <dgm:spPr/>
      <dgm:t>
        <a:bodyPr/>
        <a:lstStyle/>
        <a:p>
          <a:endParaRPr lang="en-US"/>
        </a:p>
      </dgm:t>
    </dgm:pt>
    <dgm:pt modelId="{39168FB6-4933-41D2-85C4-68406272078B}">
      <dgm:prSet phldrT="[Text]"/>
      <dgm:spPr/>
      <dgm:t>
        <a:bodyPr/>
        <a:lstStyle/>
        <a:p>
          <a:r>
            <a:rPr lang="en-US" dirty="0" smtClean="0"/>
            <a:t>Lucia Smit</a:t>
          </a:r>
        </a:p>
        <a:p>
          <a:r>
            <a:rPr lang="en-US" dirty="0" smtClean="0"/>
            <a:t>Owns 4%</a:t>
          </a:r>
          <a:endParaRPr lang="en-US" dirty="0"/>
        </a:p>
      </dgm:t>
    </dgm:pt>
    <dgm:pt modelId="{FA5AB8BD-B7A9-4DA3-9E18-DE8B4CE7D6EE}" type="parTrans" cxnId="{B3CBFA59-B71E-446A-A903-24F24859C18C}">
      <dgm:prSet/>
      <dgm:spPr/>
      <dgm:t>
        <a:bodyPr/>
        <a:lstStyle/>
        <a:p>
          <a:endParaRPr lang="en-US"/>
        </a:p>
      </dgm:t>
    </dgm:pt>
    <dgm:pt modelId="{FCB03B12-CCC6-4D77-B276-64C646AC906D}" type="sibTrans" cxnId="{B3CBFA59-B71E-446A-A903-24F24859C18C}">
      <dgm:prSet/>
      <dgm:spPr/>
      <dgm:t>
        <a:bodyPr/>
        <a:lstStyle/>
        <a:p>
          <a:endParaRPr lang="en-US"/>
        </a:p>
      </dgm:t>
    </dgm:pt>
    <dgm:pt modelId="{94B31598-F4D0-4CBA-8D6D-A1E871C491A1}" type="pres">
      <dgm:prSet presAssocID="{A8545278-F35A-4AAA-944F-15A9D681672B}" presName="cycle" presStyleCnt="0">
        <dgm:presLayoutVars>
          <dgm:chMax val="1"/>
          <dgm:dir/>
          <dgm:animLvl val="ctr"/>
          <dgm:resizeHandles val="exact"/>
        </dgm:presLayoutVars>
      </dgm:prSet>
      <dgm:spPr/>
      <dgm:t>
        <a:bodyPr/>
        <a:lstStyle/>
        <a:p>
          <a:endParaRPr lang="en-US"/>
        </a:p>
      </dgm:t>
    </dgm:pt>
    <dgm:pt modelId="{FD79C1A3-3EA2-4724-A453-3F52DD4B559A}" type="pres">
      <dgm:prSet presAssocID="{BF3316F2-2D08-4467-83A7-B697E8E20DEE}" presName="centerShape" presStyleLbl="node0" presStyleIdx="0" presStyleCnt="1" custScaleX="95902" custScaleY="56850" custLinFactNeighborX="298" custLinFactNeighborY="-18873"/>
      <dgm:spPr/>
      <dgm:t>
        <a:bodyPr/>
        <a:lstStyle/>
        <a:p>
          <a:endParaRPr lang="en-US"/>
        </a:p>
      </dgm:t>
    </dgm:pt>
    <dgm:pt modelId="{6D1BA7AD-8C5E-4D32-AD32-E0EE733D9787}" type="pres">
      <dgm:prSet presAssocID="{73618E59-64C4-41B0-9916-645982E5929B}" presName="parTrans" presStyleLbl="bgSibTrans2D1" presStyleIdx="0" presStyleCnt="3"/>
      <dgm:spPr/>
      <dgm:t>
        <a:bodyPr/>
        <a:lstStyle/>
        <a:p>
          <a:endParaRPr lang="en-US"/>
        </a:p>
      </dgm:t>
    </dgm:pt>
    <dgm:pt modelId="{DFAABE70-553A-46E6-A5A8-8CE2E92005CC}" type="pres">
      <dgm:prSet presAssocID="{1537AB0A-401E-4CB6-A605-DFFF8CD8E2AD}" presName="node" presStyleLbl="node1" presStyleIdx="0" presStyleCnt="3" custRadScaleRad="132540" custRadScaleInc="23320">
        <dgm:presLayoutVars>
          <dgm:bulletEnabled val="1"/>
        </dgm:presLayoutVars>
      </dgm:prSet>
      <dgm:spPr/>
      <dgm:t>
        <a:bodyPr/>
        <a:lstStyle/>
        <a:p>
          <a:endParaRPr lang="en-US"/>
        </a:p>
      </dgm:t>
    </dgm:pt>
    <dgm:pt modelId="{3825AF6B-D5EC-488D-BD99-29F293A7F226}" type="pres">
      <dgm:prSet presAssocID="{47BE152A-F627-4480-9314-E950F2F415A8}" presName="parTrans" presStyleLbl="bgSibTrans2D1" presStyleIdx="1" presStyleCnt="3"/>
      <dgm:spPr/>
      <dgm:t>
        <a:bodyPr/>
        <a:lstStyle/>
        <a:p>
          <a:endParaRPr lang="en-US"/>
        </a:p>
      </dgm:t>
    </dgm:pt>
    <dgm:pt modelId="{4D236C8D-21F8-40F5-86B1-9BFD37529985}" type="pres">
      <dgm:prSet presAssocID="{672F2BE6-B24C-4403-AA05-4E68E7F76456}" presName="node" presStyleLbl="node1" presStyleIdx="1" presStyleCnt="3" custScaleY="71774">
        <dgm:presLayoutVars>
          <dgm:bulletEnabled val="1"/>
        </dgm:presLayoutVars>
      </dgm:prSet>
      <dgm:spPr/>
      <dgm:t>
        <a:bodyPr/>
        <a:lstStyle/>
        <a:p>
          <a:endParaRPr lang="en-US"/>
        </a:p>
      </dgm:t>
    </dgm:pt>
    <dgm:pt modelId="{6DE7B099-5B71-4756-B121-837C84ACD528}" type="pres">
      <dgm:prSet presAssocID="{FA5AB8BD-B7A9-4DA3-9E18-DE8B4CE7D6EE}" presName="parTrans" presStyleLbl="bgSibTrans2D1" presStyleIdx="2" presStyleCnt="3"/>
      <dgm:spPr/>
      <dgm:t>
        <a:bodyPr/>
        <a:lstStyle/>
        <a:p>
          <a:endParaRPr lang="en-US"/>
        </a:p>
      </dgm:t>
    </dgm:pt>
    <dgm:pt modelId="{25260BB2-7871-4E46-B8C7-57BF1119B964}" type="pres">
      <dgm:prSet presAssocID="{39168FB6-4933-41D2-85C4-68406272078B}" presName="node" presStyleLbl="node1" presStyleIdx="2" presStyleCnt="3" custRadScaleRad="134708" custRadScaleInc="-21571">
        <dgm:presLayoutVars>
          <dgm:bulletEnabled val="1"/>
        </dgm:presLayoutVars>
      </dgm:prSet>
      <dgm:spPr/>
      <dgm:t>
        <a:bodyPr/>
        <a:lstStyle/>
        <a:p>
          <a:endParaRPr lang="en-US"/>
        </a:p>
      </dgm:t>
    </dgm:pt>
  </dgm:ptLst>
  <dgm:cxnLst>
    <dgm:cxn modelId="{B3CBFA59-B71E-446A-A903-24F24859C18C}" srcId="{BF3316F2-2D08-4467-83A7-B697E8E20DEE}" destId="{39168FB6-4933-41D2-85C4-68406272078B}" srcOrd="2" destOrd="0" parTransId="{FA5AB8BD-B7A9-4DA3-9E18-DE8B4CE7D6EE}" sibTransId="{FCB03B12-CCC6-4D77-B276-64C646AC906D}"/>
    <dgm:cxn modelId="{6484D40C-653D-4800-9DE4-32DC7E5AF89B}" type="presOf" srcId="{39168FB6-4933-41D2-85C4-68406272078B}" destId="{25260BB2-7871-4E46-B8C7-57BF1119B964}" srcOrd="0" destOrd="0" presId="urn:microsoft.com/office/officeart/2005/8/layout/radial4"/>
    <dgm:cxn modelId="{A6203B50-A51D-4FAE-9209-1802DA9D98DC}" type="presOf" srcId="{73618E59-64C4-41B0-9916-645982E5929B}" destId="{6D1BA7AD-8C5E-4D32-AD32-E0EE733D9787}" srcOrd="0" destOrd="0" presId="urn:microsoft.com/office/officeart/2005/8/layout/radial4"/>
    <dgm:cxn modelId="{C3645F9F-2A3F-4C2F-B35F-C369025F95F9}" type="presOf" srcId="{1537AB0A-401E-4CB6-A605-DFFF8CD8E2AD}" destId="{DFAABE70-553A-46E6-A5A8-8CE2E92005CC}" srcOrd="0" destOrd="0" presId="urn:microsoft.com/office/officeart/2005/8/layout/radial4"/>
    <dgm:cxn modelId="{89423916-5259-452A-8806-26D11EA79225}" type="presOf" srcId="{BF3316F2-2D08-4467-83A7-B697E8E20DEE}" destId="{FD79C1A3-3EA2-4724-A453-3F52DD4B559A}" srcOrd="0" destOrd="0" presId="urn:microsoft.com/office/officeart/2005/8/layout/radial4"/>
    <dgm:cxn modelId="{E3F9C41E-9B67-4CC8-BD18-0E78CA877610}" srcId="{A8545278-F35A-4AAA-944F-15A9D681672B}" destId="{BF3316F2-2D08-4467-83A7-B697E8E20DEE}" srcOrd="0" destOrd="0" parTransId="{2495DB6D-5734-4CE1-9B7F-D0F9E0A9B770}" sibTransId="{A1C0F911-3D88-480F-A163-EB9AA751ABFC}"/>
    <dgm:cxn modelId="{971324C8-4083-4DA4-A5E9-7F7E9C50A5BA}" type="presOf" srcId="{47BE152A-F627-4480-9314-E950F2F415A8}" destId="{3825AF6B-D5EC-488D-BD99-29F293A7F226}" srcOrd="0" destOrd="0" presId="urn:microsoft.com/office/officeart/2005/8/layout/radial4"/>
    <dgm:cxn modelId="{9D4B5729-6658-4410-A2E0-44C2C84C8507}" type="presOf" srcId="{A8545278-F35A-4AAA-944F-15A9D681672B}" destId="{94B31598-F4D0-4CBA-8D6D-A1E871C491A1}" srcOrd="0" destOrd="0" presId="urn:microsoft.com/office/officeart/2005/8/layout/radial4"/>
    <dgm:cxn modelId="{399838F8-8042-4839-B636-B7C6130CFAEF}" srcId="{BF3316F2-2D08-4467-83A7-B697E8E20DEE}" destId="{1537AB0A-401E-4CB6-A605-DFFF8CD8E2AD}" srcOrd="0" destOrd="0" parTransId="{73618E59-64C4-41B0-9916-645982E5929B}" sibTransId="{ED7E3C90-5DD7-482E-A6E1-13B3884EDA33}"/>
    <dgm:cxn modelId="{7663DD4D-9D9E-4668-9F20-CE3AB006B7A4}" type="presOf" srcId="{672F2BE6-B24C-4403-AA05-4E68E7F76456}" destId="{4D236C8D-21F8-40F5-86B1-9BFD37529985}" srcOrd="0" destOrd="0" presId="urn:microsoft.com/office/officeart/2005/8/layout/radial4"/>
    <dgm:cxn modelId="{0F523FD6-6AB5-4849-BE94-ADE5FED4796E}" srcId="{BF3316F2-2D08-4467-83A7-B697E8E20DEE}" destId="{672F2BE6-B24C-4403-AA05-4E68E7F76456}" srcOrd="1" destOrd="0" parTransId="{47BE152A-F627-4480-9314-E950F2F415A8}" sibTransId="{0BC91486-D538-4BCB-9DDB-2FFEC0BA612A}"/>
    <dgm:cxn modelId="{CD52938F-DFF5-4AFC-BDC5-87151FE01400}" type="presOf" srcId="{FA5AB8BD-B7A9-4DA3-9E18-DE8B4CE7D6EE}" destId="{6DE7B099-5B71-4756-B121-837C84ACD528}" srcOrd="0" destOrd="0" presId="urn:microsoft.com/office/officeart/2005/8/layout/radial4"/>
    <dgm:cxn modelId="{160D9055-D82B-4C8A-99C0-EE341487ADBF}" type="presParOf" srcId="{94B31598-F4D0-4CBA-8D6D-A1E871C491A1}" destId="{FD79C1A3-3EA2-4724-A453-3F52DD4B559A}" srcOrd="0" destOrd="0" presId="urn:microsoft.com/office/officeart/2005/8/layout/radial4"/>
    <dgm:cxn modelId="{D98A810C-4CD5-4535-A160-DBF15E354E90}" type="presParOf" srcId="{94B31598-F4D0-4CBA-8D6D-A1E871C491A1}" destId="{6D1BA7AD-8C5E-4D32-AD32-E0EE733D9787}" srcOrd="1" destOrd="0" presId="urn:microsoft.com/office/officeart/2005/8/layout/radial4"/>
    <dgm:cxn modelId="{E5F558A3-38CA-4E81-91CA-F866CAEAFD6C}" type="presParOf" srcId="{94B31598-F4D0-4CBA-8D6D-A1E871C491A1}" destId="{DFAABE70-553A-46E6-A5A8-8CE2E92005CC}" srcOrd="2" destOrd="0" presId="urn:microsoft.com/office/officeart/2005/8/layout/radial4"/>
    <dgm:cxn modelId="{78E1BB7D-EA85-4ED1-B1D7-0B3F9B0BA4E1}" type="presParOf" srcId="{94B31598-F4D0-4CBA-8D6D-A1E871C491A1}" destId="{3825AF6B-D5EC-488D-BD99-29F293A7F226}" srcOrd="3" destOrd="0" presId="urn:microsoft.com/office/officeart/2005/8/layout/radial4"/>
    <dgm:cxn modelId="{F21F2E6C-4AC4-4642-81B9-3A8CDD36764D}" type="presParOf" srcId="{94B31598-F4D0-4CBA-8D6D-A1E871C491A1}" destId="{4D236C8D-21F8-40F5-86B1-9BFD37529985}" srcOrd="4" destOrd="0" presId="urn:microsoft.com/office/officeart/2005/8/layout/radial4"/>
    <dgm:cxn modelId="{5738DBB7-6330-47D1-816B-A82C76FB7F07}" type="presParOf" srcId="{94B31598-F4D0-4CBA-8D6D-A1E871C491A1}" destId="{6DE7B099-5B71-4756-B121-837C84ACD528}" srcOrd="5" destOrd="0" presId="urn:microsoft.com/office/officeart/2005/8/layout/radial4"/>
    <dgm:cxn modelId="{94FCAE73-E415-403D-8C80-3064332157A6}" type="presParOf" srcId="{94B31598-F4D0-4CBA-8D6D-A1E871C491A1}" destId="{25260BB2-7871-4E46-B8C7-57BF1119B96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9C1A3-3EA2-4724-A453-3F52DD4B559A}">
      <dsp:nvSpPr>
        <dsp:cNvPr id="0" name=""/>
        <dsp:cNvSpPr/>
      </dsp:nvSpPr>
      <dsp:spPr>
        <a:xfrm>
          <a:off x="3585100" y="2591531"/>
          <a:ext cx="2490612" cy="14764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Company A</a:t>
          </a:r>
          <a:endParaRPr lang="en-US" sz="3500" kern="1200" dirty="0"/>
        </a:p>
      </dsp:txBody>
      <dsp:txXfrm>
        <a:off x="3949842" y="2807747"/>
        <a:ext cx="1761128" cy="1043984"/>
      </dsp:txXfrm>
    </dsp:sp>
    <dsp:sp modelId="{6D1BA7AD-8C5E-4D32-AD32-E0EE733D9787}">
      <dsp:nvSpPr>
        <dsp:cNvPr id="0" name=""/>
        <dsp:cNvSpPr/>
      </dsp:nvSpPr>
      <dsp:spPr>
        <a:xfrm rot="12925110">
          <a:off x="1487342" y="1530184"/>
          <a:ext cx="2665936" cy="7401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AABE70-553A-46E6-A5A8-8CE2E92005CC}">
      <dsp:nvSpPr>
        <dsp:cNvPr id="0" name=""/>
        <dsp:cNvSpPr/>
      </dsp:nvSpPr>
      <dsp:spPr>
        <a:xfrm>
          <a:off x="500426" y="140873"/>
          <a:ext cx="2467186" cy="1973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en-US" sz="3500" kern="1200" dirty="0" smtClean="0"/>
            <a:t>Sipho Mambe</a:t>
          </a:r>
        </a:p>
        <a:p>
          <a:pPr lvl="0" algn="ctr" defTabSz="1555750">
            <a:lnSpc>
              <a:spcPct val="90000"/>
            </a:lnSpc>
            <a:spcBef>
              <a:spcPct val="0"/>
            </a:spcBef>
            <a:spcAft>
              <a:spcPct val="35000"/>
            </a:spcAft>
          </a:pPr>
          <a:r>
            <a:rPr lang="en-US" sz="3500" kern="1200" dirty="0" smtClean="0"/>
            <a:t>Owns 60%</a:t>
          </a:r>
          <a:endParaRPr lang="en-US" sz="3500" kern="1200" dirty="0"/>
        </a:p>
      </dsp:txBody>
      <dsp:txXfrm>
        <a:off x="558235" y="198682"/>
        <a:ext cx="2351568" cy="1858131"/>
      </dsp:txXfrm>
    </dsp:sp>
    <dsp:sp modelId="{3825AF6B-D5EC-488D-BD99-29F293A7F226}">
      <dsp:nvSpPr>
        <dsp:cNvPr id="0" name=""/>
        <dsp:cNvSpPr/>
      </dsp:nvSpPr>
      <dsp:spPr>
        <a:xfrm rot="16167089">
          <a:off x="4124560" y="1449631"/>
          <a:ext cx="1382779" cy="7401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36C8D-21F8-40F5-86B1-9BFD37529985}">
      <dsp:nvSpPr>
        <dsp:cNvPr id="0" name=""/>
        <dsp:cNvSpPr/>
      </dsp:nvSpPr>
      <dsp:spPr>
        <a:xfrm>
          <a:off x="3575737" y="420031"/>
          <a:ext cx="2467186" cy="1416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en-US" sz="3500" kern="1200" dirty="0" smtClean="0"/>
            <a:t>ABC Trust</a:t>
          </a:r>
        </a:p>
        <a:p>
          <a:pPr lvl="0" algn="ctr" defTabSz="1555750">
            <a:lnSpc>
              <a:spcPct val="90000"/>
            </a:lnSpc>
            <a:spcBef>
              <a:spcPct val="0"/>
            </a:spcBef>
            <a:spcAft>
              <a:spcPct val="35000"/>
            </a:spcAft>
          </a:pPr>
          <a:r>
            <a:rPr lang="en-US" sz="3500" kern="1200" dirty="0" smtClean="0"/>
            <a:t>Owns 5%</a:t>
          </a:r>
          <a:endParaRPr lang="en-US" sz="3500" kern="1200" dirty="0"/>
        </a:p>
      </dsp:txBody>
      <dsp:txXfrm>
        <a:off x="3617229" y="461523"/>
        <a:ext cx="2384202" cy="1333654"/>
      </dsp:txXfrm>
    </dsp:sp>
    <dsp:sp modelId="{6DE7B099-5B71-4756-B121-837C84ACD528}">
      <dsp:nvSpPr>
        <dsp:cNvPr id="0" name=""/>
        <dsp:cNvSpPr/>
      </dsp:nvSpPr>
      <dsp:spPr>
        <a:xfrm rot="19512808">
          <a:off x="5525840" y="1532779"/>
          <a:ext cx="2717219" cy="7401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260BB2-7871-4E46-B8C7-57BF1119B964}">
      <dsp:nvSpPr>
        <dsp:cNvPr id="0" name=""/>
        <dsp:cNvSpPr/>
      </dsp:nvSpPr>
      <dsp:spPr>
        <a:xfrm>
          <a:off x="6766660" y="140868"/>
          <a:ext cx="2467186" cy="1973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en-US" sz="3500" kern="1200" dirty="0" smtClean="0"/>
            <a:t>Lucia Smit</a:t>
          </a:r>
        </a:p>
        <a:p>
          <a:pPr lvl="0" algn="ctr" defTabSz="1555750">
            <a:lnSpc>
              <a:spcPct val="90000"/>
            </a:lnSpc>
            <a:spcBef>
              <a:spcPct val="0"/>
            </a:spcBef>
            <a:spcAft>
              <a:spcPct val="35000"/>
            </a:spcAft>
          </a:pPr>
          <a:r>
            <a:rPr lang="en-US" sz="3500" kern="1200" dirty="0" smtClean="0"/>
            <a:t>Owns 4%</a:t>
          </a:r>
          <a:endParaRPr lang="en-US" sz="3500" kern="1200" dirty="0"/>
        </a:p>
      </dsp:txBody>
      <dsp:txXfrm>
        <a:off x="6824469" y="198677"/>
        <a:ext cx="2351568" cy="185813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D64DEF3-9182-42D2-AAE0-CFC1A1B7C5D1}" type="datetimeFigureOut">
              <a:rPr lang="en-ZA" smtClean="0"/>
              <a:t>2023/06/14</a:t>
            </a:fld>
            <a:endParaRPr lang="en-ZA"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6E118AD-A395-40FB-9B98-C1D1B2925820}" type="slidenum">
              <a:rPr lang="en-ZA" smtClean="0"/>
              <a:t>‹#›</a:t>
            </a:fld>
            <a:endParaRPr lang="en-ZA" dirty="0"/>
          </a:p>
        </p:txBody>
      </p:sp>
    </p:spTree>
    <p:extLst>
      <p:ext uri="{BB962C8B-B14F-4D97-AF65-F5344CB8AC3E}">
        <p14:creationId xmlns:p14="http://schemas.microsoft.com/office/powerpoint/2010/main" val="602748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ZA"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BD7FCF3-7D96-4E93-A5A8-41B1C274A8B0}" type="datetimeFigureOut">
              <a:rPr lang="en-ZA" smtClean="0"/>
              <a:t>2023/06/14</a:t>
            </a:fld>
            <a:endParaRPr lang="en-ZA" dirty="0"/>
          </a:p>
        </p:txBody>
      </p:sp>
      <p:sp>
        <p:nvSpPr>
          <p:cNvPr id="4" name="Slide Image Placeholder 3"/>
          <p:cNvSpPr>
            <a:spLocks noGrp="1" noRot="1" noChangeAspect="1"/>
          </p:cNvSpPr>
          <p:nvPr>
            <p:ph type="sldImg" idx="2"/>
          </p:nvPr>
        </p:nvSpPr>
        <p:spPr>
          <a:xfrm>
            <a:off x="1292225" y="1163638"/>
            <a:ext cx="4438650" cy="3141662"/>
          </a:xfrm>
          <a:prstGeom prst="rect">
            <a:avLst/>
          </a:prstGeom>
          <a:noFill/>
          <a:ln w="12700">
            <a:solidFill>
              <a:prstClr val="black"/>
            </a:solidFill>
          </a:ln>
        </p:spPr>
        <p:txBody>
          <a:bodyPr vert="horz" lIns="93324" tIns="46662" rIns="93324" bIns="46662" rtlCol="0" anchor="ctr"/>
          <a:lstStyle/>
          <a:p>
            <a:endParaRPr lang="en-ZA"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A40D72-A3AA-4A6C-8C40-579795F649C2}" type="slidenum">
              <a:rPr lang="en-ZA" smtClean="0"/>
              <a:t>‹#›</a:t>
            </a:fld>
            <a:endParaRPr lang="en-ZA" dirty="0"/>
          </a:p>
        </p:txBody>
      </p:sp>
    </p:spTree>
    <p:extLst>
      <p:ext uri="{BB962C8B-B14F-4D97-AF65-F5344CB8AC3E}">
        <p14:creationId xmlns:p14="http://schemas.microsoft.com/office/powerpoint/2010/main" val="190544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ctrTitle" hasCustomPrompt="1"/>
          </p:nvPr>
        </p:nvSpPr>
        <p:spPr>
          <a:xfrm>
            <a:off x="534433" y="2443370"/>
            <a:ext cx="5717803" cy="1291425"/>
          </a:xfrm>
          <a:ln>
            <a:noFill/>
          </a:ln>
        </p:spPr>
        <p:txBody>
          <a:bodyPr>
            <a:noAutofit/>
          </a:bodyPr>
          <a:lstStyle>
            <a:lvl1pPr algn="l">
              <a:defRPr sz="40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34434" y="3738525"/>
            <a:ext cx="5717802" cy="685727"/>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smtClean="0"/>
              <a:t>Click to edit</a:t>
            </a:r>
            <a:endParaRPr lang="en-US" dirty="0"/>
          </a:p>
        </p:txBody>
      </p:sp>
    </p:spTree>
    <p:extLst>
      <p:ext uri="{BB962C8B-B14F-4D97-AF65-F5344CB8AC3E}">
        <p14:creationId xmlns:p14="http://schemas.microsoft.com/office/powerpoint/2010/main" val="36639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5575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4342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9421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54410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0296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326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hasCustomPrompt="1"/>
          </p:nvPr>
        </p:nvSpPr>
        <p:spPr>
          <a:xfrm>
            <a:off x="534432" y="5336523"/>
            <a:ext cx="9619774" cy="1260475"/>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558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p:nvPr>
        </p:nvSpPr>
        <p:spPr>
          <a:xfrm>
            <a:off x="170076" y="197791"/>
            <a:ext cx="8564054" cy="770337"/>
          </a:xfrm>
        </p:spPr>
        <p:txBody>
          <a:bodyPr>
            <a:normAutofit/>
          </a:bodyPr>
          <a:lstStyle>
            <a:lvl1pPr algn="l">
              <a:defRPr sz="2800" b="1" cap="all">
                <a:solidFill>
                  <a:schemeClr val="bg1"/>
                </a:solidFill>
              </a:defRPr>
            </a:lvl1pPr>
          </a:lstStyle>
          <a:p>
            <a:r>
              <a:rPr lang="en-US" dirty="0" smtClean="0"/>
              <a:t>Click to edit Master title style</a:t>
            </a:r>
            <a:endParaRPr lang="en-US" dirty="0"/>
          </a:p>
        </p:txBody>
      </p:sp>
      <p:sp>
        <p:nvSpPr>
          <p:cNvPr id="6" name="Rectangle 5"/>
          <p:cNvSpPr/>
          <p:nvPr userDrawn="1"/>
        </p:nvSpPr>
        <p:spPr>
          <a:xfrm>
            <a:off x="0" y="7276576"/>
            <a:ext cx="10688638" cy="360000"/>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p:cNvSpPr>
            <a:spLocks noGrp="1"/>
          </p:cNvSpPr>
          <p:nvPr>
            <p:ph idx="1"/>
          </p:nvPr>
        </p:nvSpPr>
        <p:spPr>
          <a:xfrm>
            <a:off x="534432" y="1764667"/>
            <a:ext cx="9619774" cy="4991131"/>
          </a:xfrm>
          <a:prstGeom prst="rect">
            <a:avLst/>
          </a:prstGeom>
        </p:spPr>
        <p:txBody>
          <a:bodyPr vert="horz" lIns="99551" tIns="49775" rIns="99551" bIns="497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0240" y="7276576"/>
            <a:ext cx="705352" cy="376237"/>
          </a:xfrm>
          <a:prstGeom prst="rect">
            <a:avLst/>
          </a:prstGeom>
        </p:spPr>
      </p:pic>
      <p:sp>
        <p:nvSpPr>
          <p:cNvPr id="11" name="Slide Number Placeholder 5"/>
          <p:cNvSpPr>
            <a:spLocks noGrp="1"/>
          </p:cNvSpPr>
          <p:nvPr>
            <p:ph type="sldNum" sz="quarter" idx="12"/>
          </p:nvPr>
        </p:nvSpPr>
        <p:spPr>
          <a:xfrm>
            <a:off x="370400" y="7378969"/>
            <a:ext cx="323908" cy="273844"/>
          </a:xfrm>
        </p:spPr>
        <p:txBody>
          <a:bodyPr/>
          <a:lstStyle>
            <a:lvl1pPr algn="ctr">
              <a:defRPr sz="800">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876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8" name="Slide Number Placeholder 5"/>
          <p:cNvSpPr txBox="1">
            <a:spLocks/>
          </p:cNvSpPr>
          <p:nvPr userDrawn="1"/>
        </p:nvSpPr>
        <p:spPr>
          <a:xfrm>
            <a:off x="370400" y="7289006"/>
            <a:ext cx="323908" cy="273844"/>
          </a:xfrm>
          <a:prstGeom prst="rect">
            <a:avLst/>
          </a:prstGeom>
        </p:spPr>
        <p:txBody>
          <a:bodyPr vert="horz" lIns="99551" tIns="49775" rIns="99551" bIns="49775"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59702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432" y="302866"/>
            <a:ext cx="4129322" cy="1997739"/>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
        <p:nvSpPr>
          <p:cNvPr id="6" name="Picture Placeholder 2"/>
          <p:cNvSpPr>
            <a:spLocks noGrp="1"/>
          </p:cNvSpPr>
          <p:nvPr>
            <p:ph type="pic" idx="1"/>
          </p:nvPr>
        </p:nvSpPr>
        <p:spPr>
          <a:xfrm>
            <a:off x="5777643" y="9516"/>
            <a:ext cx="4910996" cy="7553334"/>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9" name="Slide Number Placeholder 5"/>
          <p:cNvSpPr>
            <a:spLocks noGrp="1"/>
          </p:cNvSpPr>
          <p:nvPr>
            <p:ph type="sldNum" sz="quarter" idx="12"/>
          </p:nvPr>
        </p:nvSpPr>
        <p:spPr>
          <a:xfrm>
            <a:off x="370400" y="7289006"/>
            <a:ext cx="323908" cy="273844"/>
          </a:xfrm>
        </p:spPr>
        <p:txBody>
          <a:bodyPr/>
          <a:lstStyle>
            <a:lvl1pPr algn="ctr">
              <a:defRPr sz="800">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93192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pic>
        <p:nvPicPr>
          <p:cNvPr id="6" name="Picture 5" descr="CIPC POWERPOINT TEMPLATE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4506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6077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02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3300A-6631-7448-BC89-159AC4B40E6D}" type="datetimeFigureOut">
              <a:rPr lang="en-US" smtClean="0"/>
              <a:t>14/06/2023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554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B0D3300A-6631-7448-BC89-159AC4B40E6D}" type="datetimeFigureOut">
              <a:rPr lang="en-US" smtClean="0"/>
              <a:t>14/06/2023</a:t>
            </a:fld>
            <a:endParaRPr lang="en-US" dirty="0"/>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C7E9A74-5513-294E-A2AF-5548CDACAE0E}" type="slidenum">
              <a:rPr lang="en-US" smtClean="0"/>
              <a:t>‹#›</a:t>
            </a:fld>
            <a:endParaRPr lang="en-US" dirty="0"/>
          </a:p>
        </p:txBody>
      </p:sp>
    </p:spTree>
    <p:extLst>
      <p:ext uri="{BB962C8B-B14F-4D97-AF65-F5344CB8AC3E}">
        <p14:creationId xmlns:p14="http://schemas.microsoft.com/office/powerpoint/2010/main" val="2030057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497754" rtl="0" eaLnBrk="1" latinLnBrk="0" hangingPunct="1">
        <a:spcBef>
          <a:spcPct val="0"/>
        </a:spcBef>
        <a:buNone/>
        <a:defRPr sz="4800" kern="1200">
          <a:solidFill>
            <a:srgbClr val="75B56B"/>
          </a:solidFill>
          <a:latin typeface="Arial"/>
          <a:ea typeface="+mj-ea"/>
          <a:cs typeface="Arial"/>
        </a:defRPr>
      </a:lvl1pPr>
    </p:titleStyle>
    <p:body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CoR135.1complaints@cipc.co.za"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pc.co.za/wp-content/uploads/2023/05/Beneficial-Owner-Filing-Requirements-Guidance-Notice-25_May-2023.pdf" TargetMode="External"/><Relationship Id="rId2" Type="http://schemas.openxmlformats.org/officeDocument/2006/relationships/hyperlink" Target="https://www.cipc.co.za/wp-content/uploads/2023/05/USER-GUIDELINES-BO-LEGISLATIVE-REQUIREMENTS.pdf" TargetMode="External"/><Relationship Id="rId1" Type="http://schemas.openxmlformats.org/officeDocument/2006/relationships/slideLayout" Target="../slideLayouts/slideLayout3.xml"/><Relationship Id="rId5" Type="http://schemas.openxmlformats.org/officeDocument/2006/relationships/hyperlink" Target="https://www.cipc.co.za/?page_id=4160" TargetMode="External"/><Relationship Id="rId4" Type="http://schemas.openxmlformats.org/officeDocument/2006/relationships/hyperlink" Target="https://www.cipc.co.za/wp-content/uploads/2023/05/Companies-amendment-regulations-2023.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52" y="1629103"/>
            <a:ext cx="9207062" cy="2647690"/>
          </a:xfrm>
        </p:spPr>
        <p:txBody>
          <a:bodyPr/>
          <a:lstStyle/>
          <a:p>
            <a:r>
              <a:rPr lang="en-US" sz="3200" dirty="0" smtClean="0">
                <a:latin typeface="Helvetica Light"/>
                <a:ea typeface="Tahoma" panose="020B0604030504040204" pitchFamily="34" charset="0"/>
                <a:cs typeface="Tahoma" panose="020B0604030504040204" pitchFamily="34" charset="0"/>
              </a:rPr>
              <a:t>BENEFICIAL OWNERSHIP TRANSPARENCY</a:t>
            </a:r>
            <a:r>
              <a:rPr lang="en-US" sz="2400" dirty="0">
                <a:latin typeface="Helvetica Light"/>
                <a:ea typeface="Tahoma" panose="020B0604030504040204" pitchFamily="34" charset="0"/>
                <a:cs typeface="Tahoma" panose="020B0604030504040204" pitchFamily="34" charset="0"/>
              </a:rPr>
              <a:t/>
            </a:r>
            <a:br>
              <a:rPr lang="en-US" sz="2400" dirty="0">
                <a:latin typeface="Helvetica Light"/>
                <a:ea typeface="Tahoma" panose="020B0604030504040204" pitchFamily="34" charset="0"/>
                <a:cs typeface="Tahoma" panose="020B0604030504040204" pitchFamily="34" charset="0"/>
              </a:rPr>
            </a:br>
            <a:endParaRPr lang="en-US" sz="2400" dirty="0">
              <a:latin typeface="Helvetica Light"/>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119" y="0"/>
            <a:ext cx="2304256" cy="2304256"/>
          </a:xfrm>
          <a:prstGeom prst="rect">
            <a:avLst/>
          </a:prstGeom>
        </p:spPr>
      </p:pic>
      <p:sp>
        <p:nvSpPr>
          <p:cNvPr id="4" name="TextBox 3"/>
          <p:cNvSpPr txBox="1"/>
          <p:nvPr/>
        </p:nvSpPr>
        <p:spPr>
          <a:xfrm>
            <a:off x="3503488" y="6586317"/>
            <a:ext cx="2480752"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smtClean="0">
                <a:ln>
                  <a:solidFill>
                    <a:srgbClr val="006666"/>
                  </a:solidFill>
                </a:ln>
                <a:solidFill>
                  <a:srgbClr val="008080"/>
                </a:solidFill>
              </a:rPr>
              <a:t> </a:t>
            </a:r>
            <a:endParaRPr lang="en-ZA" dirty="0">
              <a:ln>
                <a:solidFill>
                  <a:srgbClr val="006666"/>
                </a:solidFill>
              </a:ln>
              <a:solidFill>
                <a:srgbClr val="008080"/>
              </a:solidFill>
              <a:latin typeface="Helvetica Light"/>
            </a:endParaRPr>
          </a:p>
        </p:txBody>
      </p:sp>
      <p:sp>
        <p:nvSpPr>
          <p:cNvPr id="5" name="Title 1"/>
          <p:cNvSpPr txBox="1">
            <a:spLocks/>
          </p:cNvSpPr>
          <p:nvPr/>
        </p:nvSpPr>
        <p:spPr>
          <a:xfrm>
            <a:off x="357352" y="4779034"/>
            <a:ext cx="8585480" cy="1691610"/>
          </a:xfrm>
          <a:prstGeom prst="rect">
            <a:avLst/>
          </a:prstGeom>
          <a:ln>
            <a:noFill/>
          </a:ln>
        </p:spPr>
        <p:txBody>
          <a:bodyPr vert="horz" lIns="99551" tIns="49775" rIns="99551" bIns="49775" rtlCol="0" anchor="ctr">
            <a:noAutofit/>
          </a:bodyPr>
          <a:lstStyle>
            <a:lvl1pPr algn="l" defTabSz="497754" rtl="0" eaLnBrk="1" latinLnBrk="0" hangingPunct="1">
              <a:spcBef>
                <a:spcPct val="0"/>
              </a:spcBef>
              <a:buNone/>
              <a:defRPr sz="4000" b="1" kern="1200" cap="all">
                <a:gradFill flip="none" rotWithShape="1">
                  <a:gsLst>
                    <a:gs pos="0">
                      <a:srgbClr val="75B56B"/>
                    </a:gs>
                    <a:gs pos="100000">
                      <a:srgbClr val="007882"/>
                    </a:gs>
                  </a:gsLst>
                  <a:lin ang="0" scaled="1"/>
                  <a:tileRect/>
                </a:gradFill>
                <a:latin typeface="Arial"/>
                <a:ea typeface="+mj-ea"/>
                <a:cs typeface="Arial"/>
              </a:defRPr>
            </a:lvl1pPr>
          </a:lstStyle>
          <a:p>
            <a:r>
              <a:rPr lang="en-US" sz="2400" dirty="0" smtClean="0">
                <a:solidFill>
                  <a:srgbClr val="006666"/>
                </a:solidFill>
                <a:latin typeface="Helvetica Light"/>
                <a:ea typeface="Tahoma" panose="020B0604030504040204" pitchFamily="34" charset="0"/>
                <a:cs typeface="Tahoma" panose="020B0604030504040204" pitchFamily="34" charset="0"/>
              </a:rPr>
              <a:t>MS. LUCINDA STEENKAMP</a:t>
            </a:r>
          </a:p>
          <a:p>
            <a:r>
              <a:rPr lang="en-US" sz="2000" dirty="0" smtClean="0">
                <a:solidFill>
                  <a:srgbClr val="006666"/>
                </a:solidFill>
                <a:latin typeface="Helvetica Light"/>
                <a:ea typeface="Tahoma" panose="020B0604030504040204" pitchFamily="34" charset="0"/>
                <a:cs typeface="Tahoma" panose="020B0604030504040204" pitchFamily="34" charset="0"/>
              </a:rPr>
              <a:t>SENIOR LEGAL ADVISOR: CIPC</a:t>
            </a:r>
            <a:br>
              <a:rPr lang="en-US" sz="2000" dirty="0" smtClean="0">
                <a:solidFill>
                  <a:srgbClr val="006666"/>
                </a:solidFill>
                <a:latin typeface="Helvetica Light"/>
                <a:ea typeface="Tahoma" panose="020B0604030504040204" pitchFamily="34" charset="0"/>
                <a:cs typeface="Tahoma" panose="020B0604030504040204" pitchFamily="34" charset="0"/>
              </a:rPr>
            </a:br>
            <a:endParaRPr lang="en-US" sz="2000" dirty="0">
              <a:solidFill>
                <a:srgbClr val="006666"/>
              </a:solidFill>
              <a:latin typeface="Helvetica Ligh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717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BENEFICIAL OWNERSHIP</a:t>
            </a:r>
            <a:endParaRPr lang="en-ZA" dirty="0"/>
          </a:p>
        </p:txBody>
      </p:sp>
      <p:sp>
        <p:nvSpPr>
          <p:cNvPr id="3" name="Content Placeholder 2"/>
          <p:cNvSpPr>
            <a:spLocks noGrp="1"/>
          </p:cNvSpPr>
          <p:nvPr>
            <p:ph idx="1"/>
          </p:nvPr>
        </p:nvSpPr>
        <p:spPr>
          <a:xfrm>
            <a:off x="599090" y="1208690"/>
            <a:ext cx="9669517" cy="5927833"/>
          </a:xfrm>
        </p:spPr>
        <p:txBody>
          <a:bodyPr>
            <a:normAutofit fontScale="77500" lnSpcReduction="20000"/>
          </a:bodyPr>
          <a:lstStyle/>
          <a:p>
            <a:pPr marL="0" indent="0" algn="just">
              <a:lnSpc>
                <a:spcPct val="120000"/>
              </a:lnSpc>
              <a:spcBef>
                <a:spcPts val="0"/>
              </a:spcBef>
              <a:buNone/>
            </a:pPr>
            <a:r>
              <a:rPr lang="en-ZA" sz="2800" dirty="0" smtClean="0">
                <a:solidFill>
                  <a:schemeClr val="tx1">
                    <a:lumMod val="75000"/>
                    <a:lumOff val="25000"/>
                  </a:schemeClr>
                </a:solidFill>
              </a:rPr>
              <a:t>Lucia Steyn is 80% shareholder in ABC Marketing (Pty) Ltd – ABC Marketing would not be required to file BO information in terms of Lucia Steyn, because the 80% shareholding refers to known information (shareholder, legal owner). </a:t>
            </a:r>
          </a:p>
          <a:p>
            <a:pPr marL="0" indent="0" algn="just">
              <a:lnSpc>
                <a:spcPct val="120000"/>
              </a:lnSpc>
              <a:spcBef>
                <a:spcPts val="0"/>
              </a:spcBef>
              <a:buNone/>
            </a:pPr>
            <a:endParaRPr lang="en-ZA" sz="2800" dirty="0">
              <a:solidFill>
                <a:schemeClr val="tx1">
                  <a:lumMod val="75000"/>
                  <a:lumOff val="25000"/>
                </a:schemeClr>
              </a:solidFill>
            </a:endParaRPr>
          </a:p>
          <a:p>
            <a:pPr marL="0" indent="0" algn="just">
              <a:lnSpc>
                <a:spcPct val="120000"/>
              </a:lnSpc>
              <a:spcBef>
                <a:spcPts val="0"/>
              </a:spcBef>
              <a:buNone/>
            </a:pPr>
            <a:r>
              <a:rPr lang="en-ZA" sz="2800" dirty="0" smtClean="0">
                <a:solidFill>
                  <a:schemeClr val="tx1">
                    <a:lumMod val="75000"/>
                    <a:lumOff val="25000"/>
                  </a:schemeClr>
                </a:solidFill>
              </a:rPr>
              <a:t>The information in terms of above would be provided to the CIPC in the form of the filed securities register. </a:t>
            </a:r>
            <a:r>
              <a:rPr lang="en-ZA" sz="2800" dirty="0" smtClean="0">
                <a:solidFill>
                  <a:srgbClr val="00B050"/>
                </a:solidFill>
              </a:rPr>
              <a:t>(Section 33(1)(Aa) of the Companies Act) </a:t>
            </a:r>
            <a:r>
              <a:rPr lang="en-ZA" sz="2800" dirty="0" smtClean="0">
                <a:solidFill>
                  <a:schemeClr val="tx1">
                    <a:lumMod val="75000"/>
                    <a:lumOff val="25000"/>
                  </a:schemeClr>
                </a:solidFill>
              </a:rPr>
              <a:t>Within each company’s securities register, the prescribed BO-information must be recorded (section 50 of the Act). In other words no separate recordal</a:t>
            </a:r>
            <a:r>
              <a:rPr lang="en-ZA" sz="2800" dirty="0">
                <a:solidFill>
                  <a:schemeClr val="tx1">
                    <a:lumMod val="75000"/>
                    <a:lumOff val="25000"/>
                  </a:schemeClr>
                </a:solidFill>
              </a:rPr>
              <a:t> </a:t>
            </a:r>
            <a:r>
              <a:rPr lang="en-ZA" sz="2800" dirty="0" smtClean="0">
                <a:solidFill>
                  <a:schemeClr val="tx1">
                    <a:lumMod val="75000"/>
                    <a:lumOff val="25000"/>
                  </a:schemeClr>
                </a:solidFill>
              </a:rPr>
              <a:t>/ filing. </a:t>
            </a:r>
            <a:endParaRPr lang="en-ZA" sz="2800" dirty="0">
              <a:solidFill>
                <a:schemeClr val="tx1">
                  <a:lumMod val="75000"/>
                  <a:lumOff val="25000"/>
                </a:schemeClr>
              </a:solidFill>
            </a:endParaRPr>
          </a:p>
          <a:p>
            <a:pPr marL="0" indent="0" algn="just">
              <a:lnSpc>
                <a:spcPct val="120000"/>
              </a:lnSpc>
              <a:spcBef>
                <a:spcPts val="0"/>
              </a:spcBef>
              <a:buNone/>
            </a:pPr>
            <a:endParaRPr lang="en-ZA" sz="2800" dirty="0" smtClean="0">
              <a:solidFill>
                <a:schemeClr val="tx1">
                  <a:lumMod val="75000"/>
                  <a:lumOff val="25000"/>
                </a:schemeClr>
              </a:solidFill>
            </a:endParaRPr>
          </a:p>
          <a:p>
            <a:pPr marL="0" indent="0" algn="just">
              <a:lnSpc>
                <a:spcPct val="120000"/>
              </a:lnSpc>
              <a:spcBef>
                <a:spcPts val="0"/>
              </a:spcBef>
              <a:buNone/>
            </a:pPr>
            <a:r>
              <a:rPr lang="en-ZA" sz="2800" dirty="0" smtClean="0">
                <a:solidFill>
                  <a:schemeClr val="tx1">
                    <a:lumMod val="75000"/>
                    <a:lumOff val="25000"/>
                  </a:schemeClr>
                </a:solidFill>
              </a:rPr>
              <a:t>If, for example, Lucia Steyn held 25% (of her 80% shareholding) in ABC Marketing (Pty)  Ltd on behalf of Luan Smit – the 25% effectively being held to the benefit of Luan Smit, makes him a beneficial owner of ABC Marketing (Pty) Ltd and this information must be declared. The beneficial ownership information (of Luan Smit) would also be indicated in the securities register of ABC Marketing as per the Companies Act requirements. </a:t>
            </a:r>
            <a:endParaRPr lang="en-ZA" sz="2800" dirty="0">
              <a:solidFill>
                <a:schemeClr val="tx1">
                  <a:lumMod val="75000"/>
                  <a:lumOff val="25000"/>
                </a:schemeClr>
              </a:solidFill>
            </a:endParaRPr>
          </a:p>
        </p:txBody>
      </p:sp>
    </p:spTree>
    <p:extLst>
      <p:ext uri="{BB962C8B-B14F-4D97-AF65-F5344CB8AC3E}">
        <p14:creationId xmlns:p14="http://schemas.microsoft.com/office/powerpoint/2010/main" val="4169277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BENEFICIAL OWNERSHIP REGISTER</a:t>
            </a:r>
            <a:endParaRPr lang="en-ZA" dirty="0"/>
          </a:p>
        </p:txBody>
      </p:sp>
      <p:sp>
        <p:nvSpPr>
          <p:cNvPr id="3" name="Content Placeholder 2"/>
          <p:cNvSpPr>
            <a:spLocks noGrp="1"/>
          </p:cNvSpPr>
          <p:nvPr>
            <p:ph idx="1"/>
          </p:nvPr>
        </p:nvSpPr>
        <p:spPr>
          <a:xfrm>
            <a:off x="430924" y="1261240"/>
            <a:ext cx="9785131" cy="6421821"/>
          </a:xfrm>
        </p:spPr>
        <p:txBody>
          <a:bodyPr>
            <a:normAutofit fontScale="77500" lnSpcReduction="20000"/>
          </a:bodyPr>
          <a:lstStyle/>
          <a:p>
            <a:pPr marL="0" indent="0" algn="just">
              <a:buNone/>
            </a:pPr>
            <a:r>
              <a:rPr lang="en-ZA" sz="3000" dirty="0" smtClean="0">
                <a:solidFill>
                  <a:schemeClr val="tx1">
                    <a:lumMod val="75000"/>
                    <a:lumOff val="25000"/>
                  </a:schemeClr>
                </a:solidFill>
              </a:rPr>
              <a:t>The submission of beneficial ownership information is done through a fully automated functionality, to be updated as and when the information changes, but not less than once annually.</a:t>
            </a:r>
          </a:p>
          <a:p>
            <a:pPr marL="0" indent="0" algn="just">
              <a:buNone/>
            </a:pPr>
            <a:endParaRPr lang="en-ZA" sz="3000" dirty="0">
              <a:solidFill>
                <a:schemeClr val="tx1">
                  <a:lumMod val="75000"/>
                  <a:lumOff val="25000"/>
                </a:schemeClr>
              </a:solidFill>
            </a:endParaRPr>
          </a:p>
          <a:p>
            <a:pPr marL="0" indent="0" algn="just">
              <a:buNone/>
            </a:pPr>
            <a:r>
              <a:rPr lang="en-ZA" sz="3000" dirty="0" smtClean="0">
                <a:solidFill>
                  <a:schemeClr val="tx1">
                    <a:lumMod val="75000"/>
                    <a:lumOff val="25000"/>
                  </a:schemeClr>
                </a:solidFill>
              </a:rPr>
              <a:t>The register functionality can be found on the e-services platform. Any person can file BO information on behalf of a legal person, provided that a written mandate is in place for such filing. The mandate forms part of the compulsory supporting documents that must be filed.  </a:t>
            </a:r>
          </a:p>
          <a:p>
            <a:pPr marL="0" indent="0" algn="just">
              <a:buNone/>
            </a:pPr>
            <a:endParaRPr lang="en-ZA" sz="3000" dirty="0" smtClean="0">
              <a:solidFill>
                <a:schemeClr val="tx1">
                  <a:lumMod val="75000"/>
                  <a:lumOff val="25000"/>
                </a:schemeClr>
              </a:solidFill>
            </a:endParaRPr>
          </a:p>
          <a:p>
            <a:pPr marL="0" indent="0" algn="just">
              <a:buNone/>
            </a:pPr>
            <a:r>
              <a:rPr lang="en-ZA" sz="3000" dirty="0" smtClean="0">
                <a:solidFill>
                  <a:schemeClr val="tx1">
                    <a:lumMod val="75000"/>
                    <a:lumOff val="25000"/>
                  </a:schemeClr>
                </a:solidFill>
              </a:rPr>
              <a:t>The disclosure of this register is anticipated to be an online (automated) process, in line with the existing disclosure process, with the caveat that requestors of this information will be vetted and verified as LEA’s and regulatory bodies</a:t>
            </a:r>
            <a:r>
              <a:rPr lang="en-ZA" sz="3000" dirty="0">
                <a:solidFill>
                  <a:schemeClr val="tx1">
                    <a:lumMod val="75000"/>
                    <a:lumOff val="25000"/>
                  </a:schemeClr>
                </a:solidFill>
              </a:rPr>
              <a:t> </a:t>
            </a:r>
            <a:r>
              <a:rPr lang="en-ZA" sz="3000" dirty="0" smtClean="0">
                <a:solidFill>
                  <a:schemeClr val="tx1">
                    <a:lumMod val="75000"/>
                    <a:lumOff val="25000"/>
                  </a:schemeClr>
                </a:solidFill>
              </a:rPr>
              <a:t>/ accredited authorities. </a:t>
            </a:r>
          </a:p>
          <a:p>
            <a:pPr marL="0" indent="0" algn="just">
              <a:buNone/>
            </a:pPr>
            <a:endParaRPr lang="en-ZA" sz="3000" dirty="0" smtClean="0">
              <a:solidFill>
                <a:schemeClr val="tx1">
                  <a:lumMod val="75000"/>
                  <a:lumOff val="25000"/>
                </a:schemeClr>
              </a:solidFill>
            </a:endParaRPr>
          </a:p>
          <a:p>
            <a:pPr marL="0" indent="0" algn="just">
              <a:buNone/>
            </a:pPr>
            <a:r>
              <a:rPr lang="en-ZA" sz="3000" dirty="0">
                <a:solidFill>
                  <a:schemeClr val="tx1">
                    <a:lumMod val="75000"/>
                    <a:lumOff val="25000"/>
                  </a:schemeClr>
                </a:solidFill>
              </a:rPr>
              <a:t>The aim of the BO-register is to have a repository / register of natural persons who own or exercise control over legal entities and to assist law enforcement </a:t>
            </a:r>
            <a:r>
              <a:rPr lang="en-ZA" sz="3000" dirty="0" smtClean="0">
                <a:solidFill>
                  <a:schemeClr val="tx1">
                    <a:lumMod val="75000"/>
                    <a:lumOff val="25000"/>
                  </a:schemeClr>
                </a:solidFill>
              </a:rPr>
              <a:t>(both nationally and internationally) with </a:t>
            </a:r>
            <a:r>
              <a:rPr lang="en-ZA" sz="3000" dirty="0">
                <a:solidFill>
                  <a:schemeClr val="tx1">
                    <a:lumMod val="75000"/>
                    <a:lumOff val="25000"/>
                  </a:schemeClr>
                </a:solidFill>
              </a:rPr>
              <a:t>relevant information when it comes to the investigation of the ultimate owners of entities. </a:t>
            </a:r>
          </a:p>
          <a:p>
            <a:pPr marL="0" indent="0" algn="just">
              <a:buNone/>
            </a:pPr>
            <a:r>
              <a:rPr lang="en-ZA" sz="2800" dirty="0" smtClean="0">
                <a:solidFill>
                  <a:schemeClr val="tx1">
                    <a:lumMod val="75000"/>
                    <a:lumOff val="25000"/>
                  </a:schemeClr>
                </a:solidFill>
              </a:rPr>
              <a:t> </a:t>
            </a:r>
            <a:endParaRPr lang="en-ZA" sz="2800" dirty="0">
              <a:solidFill>
                <a:schemeClr val="tx1">
                  <a:lumMod val="75000"/>
                  <a:lumOff val="25000"/>
                </a:schemeClr>
              </a:solidFill>
            </a:endParaRPr>
          </a:p>
        </p:txBody>
      </p:sp>
    </p:spTree>
    <p:extLst>
      <p:ext uri="{BB962C8B-B14F-4D97-AF65-F5344CB8AC3E}">
        <p14:creationId xmlns:p14="http://schemas.microsoft.com/office/powerpoint/2010/main" val="2777609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Disclosure </a:t>
            </a:r>
            <a:r>
              <a:rPr lang="en-ZA" dirty="0"/>
              <a:t>and access regime to the </a:t>
            </a:r>
            <a:r>
              <a:rPr lang="en-ZA" dirty="0" smtClean="0"/>
              <a:t>data</a:t>
            </a:r>
            <a:endParaRPr lang="en-ZA" dirty="0"/>
          </a:p>
        </p:txBody>
      </p:sp>
      <p:sp>
        <p:nvSpPr>
          <p:cNvPr id="3" name="Content Placeholder 2"/>
          <p:cNvSpPr>
            <a:spLocks noGrp="1"/>
          </p:cNvSpPr>
          <p:nvPr>
            <p:ph idx="1"/>
          </p:nvPr>
        </p:nvSpPr>
        <p:spPr>
          <a:xfrm>
            <a:off x="325821" y="1355834"/>
            <a:ext cx="10089930" cy="5013435"/>
          </a:xfrm>
        </p:spPr>
        <p:txBody>
          <a:bodyPr>
            <a:normAutofit fontScale="92500" lnSpcReduction="10000"/>
          </a:bodyPr>
          <a:lstStyle/>
          <a:p>
            <a:pPr algn="just"/>
            <a:r>
              <a:rPr lang="en-US" sz="2600" dirty="0" smtClean="0">
                <a:solidFill>
                  <a:schemeClr val="tx1">
                    <a:lumMod val="75000"/>
                    <a:lumOff val="25000"/>
                  </a:schemeClr>
                </a:solidFill>
              </a:rPr>
              <a:t>MoU’s </a:t>
            </a:r>
            <a:r>
              <a:rPr lang="en-US" sz="2600" dirty="0">
                <a:solidFill>
                  <a:schemeClr val="tx1">
                    <a:lumMod val="75000"/>
                    <a:lumOff val="25000"/>
                  </a:schemeClr>
                </a:solidFill>
              </a:rPr>
              <a:t>to allow for data sharing with competent authorities and law </a:t>
            </a:r>
            <a:r>
              <a:rPr lang="en-US" sz="2600" dirty="0" smtClean="0">
                <a:solidFill>
                  <a:schemeClr val="tx1">
                    <a:lumMod val="75000"/>
                    <a:lumOff val="25000"/>
                  </a:schemeClr>
                </a:solidFill>
              </a:rPr>
              <a:t>enforcement</a:t>
            </a:r>
          </a:p>
          <a:p>
            <a:pPr marL="0" indent="0" algn="just">
              <a:buNone/>
            </a:pPr>
            <a:endParaRPr lang="en-US" sz="2600" dirty="0" smtClean="0">
              <a:solidFill>
                <a:schemeClr val="tx1">
                  <a:lumMod val="75000"/>
                  <a:lumOff val="25000"/>
                </a:schemeClr>
              </a:solidFill>
            </a:endParaRPr>
          </a:p>
          <a:p>
            <a:pPr algn="just"/>
            <a:r>
              <a:rPr lang="en-US" sz="2600" dirty="0" smtClean="0">
                <a:solidFill>
                  <a:schemeClr val="tx1">
                    <a:lumMod val="75000"/>
                    <a:lumOff val="25000"/>
                  </a:schemeClr>
                </a:solidFill>
              </a:rPr>
              <a:t>Data sharing, transparency and the requirements of POPIA, must all be taken into account and applied concurrently</a:t>
            </a:r>
          </a:p>
          <a:p>
            <a:pPr marL="0" indent="0" algn="just">
              <a:buNone/>
            </a:pPr>
            <a:endParaRPr lang="en-US" sz="2600" dirty="0">
              <a:solidFill>
                <a:schemeClr val="tx1">
                  <a:lumMod val="75000"/>
                  <a:lumOff val="25000"/>
                </a:schemeClr>
              </a:solidFill>
            </a:endParaRPr>
          </a:p>
          <a:p>
            <a:pPr algn="just"/>
            <a:r>
              <a:rPr lang="en-US" sz="2600" dirty="0">
                <a:solidFill>
                  <a:schemeClr val="tx1">
                    <a:lumMod val="75000"/>
                    <a:lumOff val="25000"/>
                  </a:schemeClr>
                </a:solidFill>
              </a:rPr>
              <a:t>Online capability to access basic data to continue </a:t>
            </a:r>
          </a:p>
          <a:p>
            <a:pPr algn="just"/>
            <a:endParaRPr lang="en-US" sz="2600" dirty="0">
              <a:solidFill>
                <a:schemeClr val="tx1">
                  <a:lumMod val="75000"/>
                  <a:lumOff val="25000"/>
                </a:schemeClr>
              </a:solidFill>
            </a:endParaRPr>
          </a:p>
          <a:p>
            <a:pPr algn="just"/>
            <a:r>
              <a:rPr lang="en-US" sz="2600" dirty="0">
                <a:solidFill>
                  <a:schemeClr val="tx1">
                    <a:lumMod val="75000"/>
                    <a:lumOff val="25000"/>
                  </a:schemeClr>
                </a:solidFill>
              </a:rPr>
              <a:t>Data on listed and unlisted entities to be consolidated for use</a:t>
            </a:r>
          </a:p>
          <a:p>
            <a:pPr marL="0" indent="0" algn="just">
              <a:buNone/>
            </a:pPr>
            <a:endParaRPr lang="en-US" sz="2600" dirty="0">
              <a:solidFill>
                <a:schemeClr val="tx1">
                  <a:lumMod val="75000"/>
                  <a:lumOff val="25000"/>
                </a:schemeClr>
              </a:solidFill>
            </a:endParaRPr>
          </a:p>
          <a:p>
            <a:pPr algn="just"/>
            <a:r>
              <a:rPr lang="en-US" sz="2600" dirty="0">
                <a:solidFill>
                  <a:schemeClr val="tx1">
                    <a:lumMod val="75000"/>
                    <a:lumOff val="25000"/>
                  </a:schemeClr>
                </a:solidFill>
              </a:rPr>
              <a:t>Data on financial crime convictions to be consolidated for use</a:t>
            </a:r>
          </a:p>
          <a:p>
            <a:pPr marL="0" indent="0" algn="just">
              <a:buNone/>
            </a:pPr>
            <a:r>
              <a:rPr lang="en-ZA" sz="2600" dirty="0" smtClean="0"/>
              <a:t> </a:t>
            </a:r>
          </a:p>
          <a:p>
            <a:pPr marL="0" indent="0" algn="just">
              <a:buNone/>
            </a:pPr>
            <a:endParaRPr lang="en-ZA" sz="2800" dirty="0"/>
          </a:p>
        </p:txBody>
      </p:sp>
    </p:spTree>
    <p:extLst>
      <p:ext uri="{BB962C8B-B14F-4D97-AF65-F5344CB8AC3E}">
        <p14:creationId xmlns:p14="http://schemas.microsoft.com/office/powerpoint/2010/main" val="4105499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Compliance, investigations and enforcement</a:t>
            </a:r>
            <a:endParaRPr lang="en-ZA" dirty="0"/>
          </a:p>
        </p:txBody>
      </p:sp>
      <p:sp>
        <p:nvSpPr>
          <p:cNvPr id="3" name="Content Placeholder 2"/>
          <p:cNvSpPr>
            <a:spLocks noGrp="1"/>
          </p:cNvSpPr>
          <p:nvPr>
            <p:ph idx="1"/>
          </p:nvPr>
        </p:nvSpPr>
        <p:spPr>
          <a:xfrm>
            <a:off x="388884" y="1566041"/>
            <a:ext cx="9858702" cy="5023945"/>
          </a:xfrm>
        </p:spPr>
        <p:txBody>
          <a:bodyPr>
            <a:normAutofit fontScale="92500"/>
          </a:bodyPr>
          <a:lstStyle/>
          <a:p>
            <a:pPr algn="just"/>
            <a:r>
              <a:rPr lang="en-US" sz="2600" dirty="0" smtClean="0">
                <a:solidFill>
                  <a:schemeClr val="tx1">
                    <a:lumMod val="75000"/>
                    <a:lumOff val="25000"/>
                  </a:schemeClr>
                </a:solidFill>
              </a:rPr>
              <a:t>Non-compliant </a:t>
            </a:r>
            <a:r>
              <a:rPr lang="en-US" sz="2600" dirty="0">
                <a:solidFill>
                  <a:schemeClr val="tx1">
                    <a:lumMod val="75000"/>
                    <a:lumOff val="25000"/>
                  </a:schemeClr>
                </a:solidFill>
              </a:rPr>
              <a:t>BO </a:t>
            </a:r>
            <a:r>
              <a:rPr lang="en-US" sz="2600" dirty="0" smtClean="0">
                <a:solidFill>
                  <a:schemeClr val="tx1">
                    <a:lumMod val="75000"/>
                    <a:lumOff val="25000"/>
                  </a:schemeClr>
                </a:solidFill>
              </a:rPr>
              <a:t>filings </a:t>
            </a:r>
            <a:r>
              <a:rPr lang="en-US" sz="2600" dirty="0">
                <a:solidFill>
                  <a:schemeClr val="tx1">
                    <a:lumMod val="75000"/>
                    <a:lumOff val="25000"/>
                  </a:schemeClr>
                </a:solidFill>
              </a:rPr>
              <a:t>to trigger a possible investigation, compliance </a:t>
            </a:r>
            <a:r>
              <a:rPr lang="en-US" sz="2600" dirty="0" smtClean="0">
                <a:solidFill>
                  <a:schemeClr val="tx1">
                    <a:lumMod val="75000"/>
                    <a:lumOff val="25000"/>
                  </a:schemeClr>
                </a:solidFill>
              </a:rPr>
              <a:t>notice. </a:t>
            </a:r>
          </a:p>
          <a:p>
            <a:pPr marL="0" indent="0" algn="just">
              <a:buNone/>
            </a:pPr>
            <a:endParaRPr lang="en-US" sz="2600" dirty="0">
              <a:solidFill>
                <a:schemeClr val="tx1">
                  <a:lumMod val="75000"/>
                  <a:lumOff val="25000"/>
                </a:schemeClr>
              </a:solidFill>
            </a:endParaRPr>
          </a:p>
          <a:p>
            <a:pPr algn="just"/>
            <a:r>
              <a:rPr lang="en-US" sz="2600" dirty="0">
                <a:solidFill>
                  <a:schemeClr val="tx1">
                    <a:lumMod val="75000"/>
                    <a:lumOff val="25000"/>
                  </a:schemeClr>
                </a:solidFill>
              </a:rPr>
              <a:t>Risk based approach to be followed in the monitoring of the BO Register filings and sampling thereof</a:t>
            </a:r>
          </a:p>
          <a:p>
            <a:pPr algn="just"/>
            <a:endParaRPr lang="en-US" sz="2600" dirty="0">
              <a:solidFill>
                <a:schemeClr val="tx1">
                  <a:lumMod val="75000"/>
                  <a:lumOff val="25000"/>
                </a:schemeClr>
              </a:solidFill>
            </a:endParaRPr>
          </a:p>
          <a:p>
            <a:pPr algn="just"/>
            <a:r>
              <a:rPr lang="en-US" sz="2600" dirty="0">
                <a:solidFill>
                  <a:schemeClr val="tx1">
                    <a:lumMod val="75000"/>
                    <a:lumOff val="25000"/>
                  </a:schemeClr>
                </a:solidFill>
              </a:rPr>
              <a:t>Compliance Notices; Administrative </a:t>
            </a:r>
            <a:r>
              <a:rPr lang="en-US" sz="2600" dirty="0" smtClean="0">
                <a:solidFill>
                  <a:schemeClr val="tx1">
                    <a:lumMod val="75000"/>
                    <a:lumOff val="25000"/>
                  </a:schemeClr>
                </a:solidFill>
              </a:rPr>
              <a:t>fines; Disqualification of directors - to </a:t>
            </a:r>
            <a:r>
              <a:rPr lang="en-US" sz="2600" dirty="0">
                <a:solidFill>
                  <a:schemeClr val="tx1">
                    <a:lumMod val="75000"/>
                    <a:lumOff val="25000"/>
                  </a:schemeClr>
                </a:solidFill>
              </a:rPr>
              <a:t>be some of the </a:t>
            </a:r>
            <a:r>
              <a:rPr lang="en-US" sz="2600" dirty="0" smtClean="0">
                <a:solidFill>
                  <a:schemeClr val="tx1">
                    <a:lumMod val="75000"/>
                    <a:lumOff val="25000"/>
                  </a:schemeClr>
                </a:solidFill>
              </a:rPr>
              <a:t>sanctions</a:t>
            </a:r>
            <a:endParaRPr lang="en-US" sz="2600" dirty="0">
              <a:solidFill>
                <a:schemeClr val="tx1">
                  <a:lumMod val="75000"/>
                  <a:lumOff val="25000"/>
                </a:schemeClr>
              </a:solidFill>
            </a:endParaRPr>
          </a:p>
          <a:p>
            <a:endParaRPr lang="en-US" sz="2600" dirty="0" smtClean="0">
              <a:solidFill>
                <a:schemeClr val="tx1">
                  <a:lumMod val="75000"/>
                  <a:lumOff val="25000"/>
                </a:schemeClr>
              </a:solidFill>
            </a:endParaRPr>
          </a:p>
          <a:p>
            <a:pPr marL="0" indent="0">
              <a:buNone/>
            </a:pPr>
            <a:r>
              <a:rPr lang="en-US" sz="2600" dirty="0" smtClean="0">
                <a:solidFill>
                  <a:schemeClr val="tx1">
                    <a:lumMod val="75000"/>
                    <a:lumOff val="25000"/>
                  </a:schemeClr>
                </a:solidFill>
              </a:rPr>
              <a:t>File a complaint for non-compliance – </a:t>
            </a:r>
            <a:r>
              <a:rPr lang="en-US" sz="2600" dirty="0" smtClean="0">
                <a:hlinkClick r:id="rId2"/>
              </a:rPr>
              <a:t>CoR135.1complaints@cipc.co.za</a:t>
            </a:r>
            <a:r>
              <a:rPr lang="en-US" sz="2600" dirty="0" smtClean="0"/>
              <a:t> </a:t>
            </a:r>
          </a:p>
          <a:p>
            <a:pPr marL="0" indent="0" algn="just">
              <a:buNone/>
            </a:pPr>
            <a:r>
              <a:rPr lang="en-ZA" sz="3300" dirty="0" smtClean="0"/>
              <a:t> </a:t>
            </a:r>
          </a:p>
          <a:p>
            <a:pPr marL="0" indent="0" algn="just">
              <a:buNone/>
            </a:pPr>
            <a:endParaRPr lang="en-ZA" sz="2800" dirty="0"/>
          </a:p>
        </p:txBody>
      </p:sp>
    </p:spTree>
    <p:extLst>
      <p:ext uri="{BB962C8B-B14F-4D97-AF65-F5344CB8AC3E}">
        <p14:creationId xmlns:p14="http://schemas.microsoft.com/office/powerpoint/2010/main" val="1553489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NEXT STEPS </a:t>
            </a:r>
            <a:endParaRPr lang="en-ZA" dirty="0"/>
          </a:p>
        </p:txBody>
      </p:sp>
      <p:sp>
        <p:nvSpPr>
          <p:cNvPr id="3" name="Content Placeholder 2"/>
          <p:cNvSpPr>
            <a:spLocks noGrp="1"/>
          </p:cNvSpPr>
          <p:nvPr>
            <p:ph idx="1"/>
          </p:nvPr>
        </p:nvSpPr>
        <p:spPr>
          <a:xfrm>
            <a:off x="2154621" y="893379"/>
            <a:ext cx="8324194" cy="6558455"/>
          </a:xfrm>
        </p:spPr>
        <p:txBody>
          <a:bodyPr>
            <a:normAutofit fontScale="25000" lnSpcReduction="20000"/>
          </a:bodyPr>
          <a:lstStyle/>
          <a:p>
            <a:pPr marL="0" indent="0" algn="just">
              <a:buNone/>
            </a:pPr>
            <a:endParaRPr lang="en-US" sz="7600" b="1" dirty="0" smtClean="0"/>
          </a:p>
          <a:p>
            <a:pPr marL="0" indent="0" algn="just">
              <a:buNone/>
            </a:pPr>
            <a:r>
              <a:rPr lang="en-US" sz="7600" b="1" dirty="0" smtClean="0">
                <a:solidFill>
                  <a:schemeClr val="tx1">
                    <a:lumMod val="85000"/>
                    <a:lumOff val="15000"/>
                  </a:schemeClr>
                </a:solidFill>
              </a:rPr>
              <a:t>MOU’S with registries</a:t>
            </a:r>
            <a:r>
              <a:rPr lang="en-US" sz="7600" dirty="0" smtClean="0">
                <a:solidFill>
                  <a:schemeClr val="tx1">
                    <a:lumMod val="85000"/>
                    <a:lumOff val="15000"/>
                  </a:schemeClr>
                </a:solidFill>
              </a:rPr>
              <a:t>:</a:t>
            </a:r>
          </a:p>
          <a:p>
            <a:pPr marL="0" indent="0" algn="just">
              <a:buNone/>
            </a:pPr>
            <a:r>
              <a:rPr lang="en-US" sz="7600" dirty="0" smtClean="0">
                <a:solidFill>
                  <a:schemeClr val="tx1">
                    <a:lumMod val="85000"/>
                    <a:lumOff val="15000"/>
                  </a:schemeClr>
                </a:solidFill>
              </a:rPr>
              <a:t>The Commission has conducted an analysis with regards to external companies registered and identified key jurisdictions – engaging to conclude MOU’s, while others are already in place.</a:t>
            </a:r>
          </a:p>
          <a:p>
            <a:pPr marL="0" indent="0" algn="just">
              <a:buNone/>
            </a:pPr>
            <a:r>
              <a:rPr lang="en-US" sz="7600" dirty="0" smtClean="0">
                <a:solidFill>
                  <a:schemeClr val="tx1">
                    <a:lumMod val="85000"/>
                    <a:lumOff val="15000"/>
                  </a:schemeClr>
                </a:solidFill>
              </a:rPr>
              <a:t> </a:t>
            </a:r>
          </a:p>
          <a:p>
            <a:pPr marL="0" indent="0" algn="just">
              <a:buNone/>
            </a:pPr>
            <a:r>
              <a:rPr lang="en-US" sz="7600" dirty="0" smtClean="0">
                <a:solidFill>
                  <a:schemeClr val="tx1">
                    <a:lumMod val="85000"/>
                    <a:lumOff val="15000"/>
                  </a:schemeClr>
                </a:solidFill>
              </a:rPr>
              <a:t>	</a:t>
            </a:r>
          </a:p>
          <a:p>
            <a:pPr marL="0" indent="0" algn="just">
              <a:buNone/>
            </a:pPr>
            <a:r>
              <a:rPr lang="en-US" sz="7600" dirty="0" smtClean="0">
                <a:solidFill>
                  <a:schemeClr val="tx1">
                    <a:lumMod val="85000"/>
                    <a:lumOff val="15000"/>
                  </a:schemeClr>
                </a:solidFill>
              </a:rPr>
              <a:t>			</a:t>
            </a:r>
            <a:endParaRPr lang="en-US" sz="7600" dirty="0">
              <a:solidFill>
                <a:schemeClr val="tx1">
                  <a:lumMod val="85000"/>
                  <a:lumOff val="15000"/>
                </a:schemeClr>
              </a:solidFill>
            </a:endParaRPr>
          </a:p>
          <a:p>
            <a:pPr marL="0" indent="0" algn="just">
              <a:buNone/>
            </a:pPr>
            <a:r>
              <a:rPr lang="en-US" sz="7600" b="1" dirty="0" smtClean="0">
                <a:solidFill>
                  <a:schemeClr val="tx1">
                    <a:lumMod val="85000"/>
                    <a:lumOff val="15000"/>
                  </a:schemeClr>
                </a:solidFill>
              </a:rPr>
              <a:t>Information sharing with other regulators and law enforcement agencies (LEA’s):</a:t>
            </a:r>
            <a:endParaRPr lang="en-US" sz="7600" b="1" dirty="0">
              <a:solidFill>
                <a:schemeClr val="tx1">
                  <a:lumMod val="85000"/>
                  <a:lumOff val="15000"/>
                </a:schemeClr>
              </a:solidFill>
            </a:endParaRPr>
          </a:p>
          <a:p>
            <a:pPr marL="0" indent="0" algn="just">
              <a:buNone/>
            </a:pPr>
            <a:r>
              <a:rPr lang="en-US" sz="7600" dirty="0" smtClean="0">
                <a:solidFill>
                  <a:schemeClr val="tx1">
                    <a:lumMod val="85000"/>
                    <a:lumOff val="15000"/>
                  </a:schemeClr>
                </a:solidFill>
              </a:rPr>
              <a:t>The Commission has been working with other agencies (SARS, FIC, FSCA, etc.) in developing the system to collect BO information with the objective that this information will be triangulated. </a:t>
            </a:r>
            <a:endParaRPr lang="en-US" sz="7600" dirty="0">
              <a:solidFill>
                <a:schemeClr val="tx1">
                  <a:lumMod val="85000"/>
                  <a:lumOff val="15000"/>
                </a:schemeClr>
              </a:solidFill>
            </a:endParaRPr>
          </a:p>
          <a:p>
            <a:pPr marL="0" indent="0" algn="just">
              <a:buNone/>
            </a:pPr>
            <a:endParaRPr lang="en-US" sz="7600" dirty="0">
              <a:solidFill>
                <a:schemeClr val="tx1">
                  <a:lumMod val="85000"/>
                  <a:lumOff val="15000"/>
                </a:schemeClr>
              </a:solidFill>
            </a:endParaRPr>
          </a:p>
          <a:p>
            <a:pPr marL="0" indent="0">
              <a:buNone/>
            </a:pPr>
            <a:endParaRPr lang="en-US" sz="7600" dirty="0" smtClean="0">
              <a:solidFill>
                <a:schemeClr val="tx1">
                  <a:lumMod val="85000"/>
                  <a:lumOff val="15000"/>
                </a:schemeClr>
              </a:solidFill>
            </a:endParaRPr>
          </a:p>
          <a:p>
            <a:pPr marL="0" indent="0">
              <a:buNone/>
            </a:pPr>
            <a:r>
              <a:rPr lang="en-US" sz="7600" b="1" dirty="0" smtClean="0">
                <a:solidFill>
                  <a:schemeClr val="tx1">
                    <a:lumMod val="85000"/>
                    <a:lumOff val="15000"/>
                  </a:schemeClr>
                </a:solidFill>
              </a:rPr>
              <a:t>Plans for listed companies (defined as Affected Companies in GLAA):</a:t>
            </a:r>
          </a:p>
          <a:p>
            <a:pPr marL="0" indent="0" algn="just">
              <a:lnSpc>
                <a:spcPct val="107000"/>
              </a:lnSpc>
              <a:spcAft>
                <a:spcPts val="800"/>
              </a:spcAft>
              <a:buNone/>
            </a:pPr>
            <a:r>
              <a:rPr lang="en-ZA" sz="7600" dirty="0">
                <a:solidFill>
                  <a:schemeClr val="tx1">
                    <a:lumMod val="85000"/>
                    <a:lumOff val="15000"/>
                  </a:schemeClr>
                </a:solidFill>
                <a:latin typeface="Arimo Bold" panose="020B0604020202020204" charset="0"/>
                <a:ea typeface="Arimo Bold" panose="020B0604020202020204" charset="0"/>
                <a:cs typeface="Arimo Bold" panose="020B0604020202020204" charset="0"/>
              </a:rPr>
              <a:t>The Commission provides a separate dispensation in relation to Affected Companies which are listed on a recognised Exchange. The purpose of this is mainly to avoid the duplication of records in that such info is already collected and kept in the records on other Competent Authorities (i.e. STRATE and Computershare). The sharing of this information will be periodically on an Inter-Agency basis. This will however not include Affected Companies which are not listed on exchange.</a:t>
            </a:r>
          </a:p>
          <a:p>
            <a:pPr marL="0" indent="0">
              <a:buNone/>
            </a:pPr>
            <a:endParaRPr lang="en-US" sz="3300" dirty="0" smtClean="0"/>
          </a:p>
          <a:p>
            <a:pPr marL="0" indent="0" algn="just">
              <a:buNone/>
            </a:pPr>
            <a:r>
              <a:rPr lang="en-ZA" sz="3300" dirty="0" smtClean="0"/>
              <a:t> </a:t>
            </a:r>
          </a:p>
          <a:p>
            <a:pPr marL="0" indent="0" algn="just">
              <a:buNone/>
            </a:pPr>
            <a:endParaRPr lang="en-ZA" sz="2800" dirty="0"/>
          </a:p>
        </p:txBody>
      </p:sp>
      <p:pic>
        <p:nvPicPr>
          <p:cNvPr id="4" name="Picture 3" descr="A picture containing text, logo, label, screenshot&#10;&#10;Description automatically generated">
            <a:extLst>
              <a:ext uri="{FF2B5EF4-FFF2-40B4-BE49-F238E27FC236}">
                <a16:creationId xmlns:a16="http://schemas.microsoft.com/office/drawing/2014/main" id="{FFEFDA57-F87C-A91E-60B2-C26D821C03ED}"/>
              </a:ext>
            </a:extLst>
          </p:cNvPr>
          <p:cNvPicPr>
            <a:picLocks noChangeAspect="1"/>
          </p:cNvPicPr>
          <p:nvPr/>
        </p:nvPicPr>
        <p:blipFill>
          <a:blip r:embed="rId2"/>
          <a:stretch>
            <a:fillRect/>
          </a:stretch>
        </p:blipFill>
        <p:spPr>
          <a:xfrm>
            <a:off x="0" y="1019556"/>
            <a:ext cx="2228193" cy="5523738"/>
          </a:xfrm>
          <a:prstGeom prst="rect">
            <a:avLst/>
          </a:prstGeom>
        </p:spPr>
      </p:pic>
    </p:spTree>
    <p:extLst>
      <p:ext uri="{BB962C8B-B14F-4D97-AF65-F5344CB8AC3E}">
        <p14:creationId xmlns:p14="http://schemas.microsoft.com/office/powerpoint/2010/main" val="3895281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 (LINKS)</a:t>
            </a:r>
            <a:endParaRPr lang="en-ZA" dirty="0"/>
          </a:p>
        </p:txBody>
      </p:sp>
      <p:sp>
        <p:nvSpPr>
          <p:cNvPr id="4" name="Content Placeholder 2"/>
          <p:cNvSpPr>
            <a:spLocks noGrp="1"/>
          </p:cNvSpPr>
          <p:nvPr>
            <p:ph idx="1"/>
          </p:nvPr>
        </p:nvSpPr>
        <p:spPr>
          <a:xfrm>
            <a:off x="0" y="1534509"/>
            <a:ext cx="10336380" cy="5591857"/>
          </a:xfrm>
        </p:spPr>
        <p:txBody>
          <a:bodyPr>
            <a:normAutofit/>
          </a:bodyPr>
          <a:lstStyle/>
          <a:p>
            <a:pPr>
              <a:lnSpc>
                <a:spcPts val="3000"/>
              </a:lnSpc>
              <a:spcBef>
                <a:spcPts val="0"/>
              </a:spcBef>
            </a:pPr>
            <a:r>
              <a:rPr lang="en-US" sz="2400" dirty="0" smtClean="0">
                <a:latin typeface="Arimo Bold" panose="020B0604020202020204"/>
                <a:hlinkClick r:id="rId2"/>
              </a:rPr>
              <a:t>https</a:t>
            </a:r>
            <a:r>
              <a:rPr lang="en-US" sz="2400" dirty="0">
                <a:latin typeface="Arimo Bold" panose="020B0604020202020204"/>
                <a:hlinkClick r:id="rId2"/>
              </a:rPr>
              <a:t>://www.cipc.co.za/wp-content/uploads/2023/05/USER-GUIDELINES-BO-LEGISLATIVE-REQUIREMENTS.pdf</a:t>
            </a:r>
            <a:endParaRPr lang="en-US" sz="2400" dirty="0">
              <a:latin typeface="Arimo Bold" panose="020B0604020202020204"/>
            </a:endParaRPr>
          </a:p>
          <a:p>
            <a:pPr>
              <a:lnSpc>
                <a:spcPts val="3000"/>
              </a:lnSpc>
              <a:spcBef>
                <a:spcPts val="0"/>
              </a:spcBef>
            </a:pPr>
            <a:endParaRPr lang="en-US" sz="2400" dirty="0">
              <a:latin typeface="Arimo Bold" panose="020B0604020202020204"/>
            </a:endParaRPr>
          </a:p>
          <a:p>
            <a:pPr>
              <a:lnSpc>
                <a:spcPts val="3000"/>
              </a:lnSpc>
              <a:spcBef>
                <a:spcPts val="0"/>
              </a:spcBef>
            </a:pPr>
            <a:r>
              <a:rPr lang="en-US" sz="2400" dirty="0" smtClean="0">
                <a:latin typeface="Arimo Bold" panose="020B0604020202020204"/>
                <a:hlinkClick r:id="rId3"/>
              </a:rPr>
              <a:t>https</a:t>
            </a:r>
            <a:r>
              <a:rPr lang="en-US" sz="2400" dirty="0">
                <a:latin typeface="Arimo Bold" panose="020B0604020202020204"/>
                <a:hlinkClick r:id="rId3"/>
              </a:rPr>
              <a:t>://www.cipc.co.za/wp-content/uploads/2023/05/Beneficial-Owner-Filing-Requirements-Guidance-Notice-25_May-2023.pdf</a:t>
            </a:r>
            <a:endParaRPr lang="en-US" sz="2400" dirty="0">
              <a:latin typeface="Arimo Bold" panose="020B0604020202020204"/>
            </a:endParaRPr>
          </a:p>
          <a:p>
            <a:pPr>
              <a:lnSpc>
                <a:spcPts val="3000"/>
              </a:lnSpc>
              <a:spcBef>
                <a:spcPts val="0"/>
              </a:spcBef>
            </a:pPr>
            <a:endParaRPr lang="en-US" sz="2400" dirty="0">
              <a:latin typeface="Arimo Bold" panose="020B0604020202020204"/>
            </a:endParaRPr>
          </a:p>
          <a:p>
            <a:pPr>
              <a:lnSpc>
                <a:spcPts val="3000"/>
              </a:lnSpc>
              <a:spcBef>
                <a:spcPts val="0"/>
              </a:spcBef>
            </a:pPr>
            <a:r>
              <a:rPr lang="en-US" sz="2400" dirty="0">
                <a:latin typeface="Arimo Bold" panose="020B0604020202020204"/>
                <a:hlinkClick r:id="rId4"/>
              </a:rPr>
              <a:t>https://www.cipc.co.za/wp-content/uploads/2023/05/Companies-amendment-regulations-2023.pdf</a:t>
            </a:r>
            <a:endParaRPr lang="en-US" sz="2400" dirty="0">
              <a:latin typeface="Arimo Bold" panose="020B0604020202020204"/>
            </a:endParaRPr>
          </a:p>
          <a:p>
            <a:pPr marL="0" indent="0">
              <a:lnSpc>
                <a:spcPts val="3000"/>
              </a:lnSpc>
              <a:spcBef>
                <a:spcPts val="0"/>
              </a:spcBef>
              <a:buNone/>
            </a:pPr>
            <a:endParaRPr lang="en-US" sz="2400" dirty="0">
              <a:latin typeface="Arimo Bold" panose="020B0604020202020204"/>
            </a:endParaRPr>
          </a:p>
          <a:p>
            <a:pPr>
              <a:lnSpc>
                <a:spcPts val="3000"/>
              </a:lnSpc>
              <a:spcBef>
                <a:spcPts val="0"/>
              </a:spcBef>
            </a:pPr>
            <a:r>
              <a:rPr lang="en-US" sz="2400" dirty="0">
                <a:latin typeface="Arimo Bold" panose="020B0604020202020204"/>
                <a:hlinkClick r:id="rId5"/>
              </a:rPr>
              <a:t>https://www.cipc.co.za/?page_id=4160</a:t>
            </a:r>
            <a:r>
              <a:rPr lang="en-US" sz="2400" dirty="0">
                <a:latin typeface="Arimo Bold" panose="020B0604020202020204"/>
              </a:rPr>
              <a:t>  </a:t>
            </a:r>
            <a:r>
              <a:rPr lang="en-US" sz="2400" dirty="0">
                <a:solidFill>
                  <a:schemeClr val="tx1">
                    <a:lumMod val="75000"/>
                    <a:lumOff val="25000"/>
                  </a:schemeClr>
                </a:solidFill>
                <a:latin typeface="Arimo Bold" panose="020B0604020202020204"/>
              </a:rPr>
              <a:t>(BO FAQ’s</a:t>
            </a:r>
            <a:r>
              <a:rPr lang="en-US" sz="2800" dirty="0">
                <a:solidFill>
                  <a:schemeClr val="tx1">
                    <a:lumMod val="75000"/>
                    <a:lumOff val="25000"/>
                  </a:schemeClr>
                </a:solidFill>
                <a:latin typeface="Arimo Bold" panose="020B0604020202020204"/>
              </a:rPr>
              <a:t>)</a:t>
            </a:r>
          </a:p>
        </p:txBody>
      </p:sp>
    </p:spTree>
    <p:extLst>
      <p:ext uri="{BB962C8B-B14F-4D97-AF65-F5344CB8AC3E}">
        <p14:creationId xmlns:p14="http://schemas.microsoft.com/office/powerpoint/2010/main" val="1702746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510455"/>
            <a:ext cx="9619774" cy="3086543"/>
          </a:xfrm>
        </p:spPr>
        <p:txBody>
          <a:bodyPr/>
          <a:lstStyle/>
          <a:p>
            <a:r>
              <a:rPr lang="en-US" dirty="0" smtClean="0"/>
              <a:t>THANK YOU – </a:t>
            </a:r>
            <a:br>
              <a:rPr lang="en-US" dirty="0" smtClean="0"/>
            </a:br>
            <a:r>
              <a:rPr lang="en-US" dirty="0" smtClean="0"/>
              <a:t>QUESTIONS WELCOME!</a:t>
            </a:r>
            <a:endParaRPr lang="en-ZA" dirty="0"/>
          </a:p>
        </p:txBody>
      </p:sp>
    </p:spTree>
    <p:extLst>
      <p:ext uri="{BB962C8B-B14F-4D97-AF65-F5344CB8AC3E}">
        <p14:creationId xmlns:p14="http://schemas.microsoft.com/office/powerpoint/2010/main" val="251240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20" y="157655"/>
            <a:ext cx="10104741" cy="777766"/>
          </a:xfrm>
        </p:spPr>
        <p:txBody>
          <a:bodyPr>
            <a:normAutofit fontScale="90000"/>
          </a:bodyPr>
          <a:lstStyle/>
          <a:p>
            <a:r>
              <a:rPr lang="en-ZA" dirty="0"/>
              <a:t>country mutual evaluation assessment findings - October 2021 Mutual Evaluation Report (MER) </a:t>
            </a:r>
          </a:p>
        </p:txBody>
      </p:sp>
      <p:sp>
        <p:nvSpPr>
          <p:cNvPr id="3" name="Content Placeholder 2"/>
          <p:cNvSpPr>
            <a:spLocks noGrp="1"/>
          </p:cNvSpPr>
          <p:nvPr>
            <p:ph idx="1"/>
          </p:nvPr>
        </p:nvSpPr>
        <p:spPr>
          <a:xfrm>
            <a:off x="252248" y="1127051"/>
            <a:ext cx="10026869" cy="6145619"/>
          </a:xfrm>
        </p:spPr>
        <p:txBody>
          <a:bodyPr>
            <a:normAutofit fontScale="25000" lnSpcReduction="20000"/>
          </a:bodyPr>
          <a:lstStyle/>
          <a:p>
            <a:pPr marL="0" indent="0" algn="just">
              <a:buNone/>
            </a:pPr>
            <a:r>
              <a:rPr lang="en-ZA" sz="8800" dirty="0" smtClean="0">
                <a:solidFill>
                  <a:schemeClr val="tx1">
                    <a:lumMod val="75000"/>
                    <a:lumOff val="25000"/>
                  </a:schemeClr>
                </a:solidFill>
              </a:rPr>
              <a:t>CIPC </a:t>
            </a:r>
            <a:r>
              <a:rPr lang="en-ZA" sz="8800" dirty="0">
                <a:solidFill>
                  <a:schemeClr val="tx1">
                    <a:lumMod val="75000"/>
                    <a:lumOff val="25000"/>
                  </a:schemeClr>
                </a:solidFill>
              </a:rPr>
              <a:t>participated in the FATF Assessments and based on the country mutual evaluation assessment findings as contained in the October 2021 Mutual Evaluation Report (MER), </a:t>
            </a:r>
            <a:r>
              <a:rPr lang="en-ZA" sz="8800" dirty="0" smtClean="0">
                <a:solidFill>
                  <a:schemeClr val="tx1">
                    <a:lumMod val="75000"/>
                    <a:lumOff val="25000"/>
                  </a:schemeClr>
                </a:solidFill>
              </a:rPr>
              <a:t>considered </a:t>
            </a:r>
            <a:r>
              <a:rPr lang="en-ZA" sz="8800" dirty="0">
                <a:solidFill>
                  <a:schemeClr val="tx1">
                    <a:lumMod val="75000"/>
                    <a:lumOff val="25000"/>
                  </a:schemeClr>
                </a:solidFill>
              </a:rPr>
              <a:t>addressing those specific deficiencies relating to making BO information of companies </a:t>
            </a:r>
            <a:r>
              <a:rPr lang="en-ZA" sz="8800" dirty="0" smtClean="0">
                <a:solidFill>
                  <a:schemeClr val="tx1">
                    <a:lumMod val="75000"/>
                    <a:lumOff val="25000"/>
                  </a:schemeClr>
                </a:solidFill>
              </a:rPr>
              <a:t>(corporate vehicles) available </a:t>
            </a:r>
            <a:r>
              <a:rPr lang="en-ZA" sz="8800" dirty="0">
                <a:solidFill>
                  <a:schemeClr val="tx1">
                    <a:lumMod val="75000"/>
                    <a:lumOff val="25000"/>
                  </a:schemeClr>
                </a:solidFill>
              </a:rPr>
              <a:t>in a timely, accurate, adequate and verified way to </a:t>
            </a:r>
            <a:r>
              <a:rPr lang="en-ZA" sz="8800" dirty="0" smtClean="0">
                <a:solidFill>
                  <a:schemeClr val="tx1">
                    <a:lumMod val="75000"/>
                    <a:lumOff val="25000"/>
                  </a:schemeClr>
                </a:solidFill>
              </a:rPr>
              <a:t>law </a:t>
            </a:r>
            <a:r>
              <a:rPr lang="en-ZA" sz="8800" dirty="0">
                <a:solidFill>
                  <a:schemeClr val="tx1">
                    <a:lumMod val="75000"/>
                    <a:lumOff val="25000"/>
                  </a:schemeClr>
                </a:solidFill>
              </a:rPr>
              <a:t>e</a:t>
            </a:r>
            <a:r>
              <a:rPr lang="en-ZA" sz="8800" dirty="0" smtClean="0">
                <a:solidFill>
                  <a:schemeClr val="tx1">
                    <a:lumMod val="75000"/>
                    <a:lumOff val="25000"/>
                  </a:schemeClr>
                </a:solidFill>
              </a:rPr>
              <a:t>nforcement </a:t>
            </a:r>
            <a:r>
              <a:rPr lang="en-ZA" sz="8800" dirty="0">
                <a:solidFill>
                  <a:schemeClr val="tx1">
                    <a:lumMod val="75000"/>
                    <a:lumOff val="25000"/>
                  </a:schemeClr>
                </a:solidFill>
              </a:rPr>
              <a:t>a</a:t>
            </a:r>
            <a:r>
              <a:rPr lang="en-ZA" sz="8800" dirty="0" smtClean="0">
                <a:solidFill>
                  <a:schemeClr val="tx1">
                    <a:lumMod val="75000"/>
                    <a:lumOff val="25000"/>
                  </a:schemeClr>
                </a:solidFill>
              </a:rPr>
              <a:t>gencies and other Regulatory bodies. </a:t>
            </a:r>
            <a:endParaRPr lang="en-ZA" sz="8800" dirty="0">
              <a:solidFill>
                <a:schemeClr val="tx1">
                  <a:lumMod val="75000"/>
                  <a:lumOff val="25000"/>
                </a:schemeClr>
              </a:solidFill>
            </a:endParaRPr>
          </a:p>
          <a:p>
            <a:pPr algn="just"/>
            <a:endParaRPr lang="en-US" i="1" dirty="0" smtClean="0">
              <a:solidFill>
                <a:schemeClr val="tx1">
                  <a:lumMod val="75000"/>
                  <a:lumOff val="25000"/>
                </a:schemeClr>
              </a:solidFill>
            </a:endParaRPr>
          </a:p>
          <a:p>
            <a:pPr algn="just"/>
            <a:endParaRPr lang="en-ZA" i="1" dirty="0">
              <a:solidFill>
                <a:schemeClr val="tx1">
                  <a:lumMod val="75000"/>
                  <a:lumOff val="25000"/>
                </a:schemeClr>
              </a:solidFill>
            </a:endParaRPr>
          </a:p>
          <a:p>
            <a:pPr algn="ctr"/>
            <a:r>
              <a:rPr lang="en-ZA" sz="8000" i="1" dirty="0" smtClean="0">
                <a:solidFill>
                  <a:schemeClr val="tx1">
                    <a:lumMod val="75000"/>
                    <a:lumOff val="25000"/>
                  </a:schemeClr>
                </a:solidFill>
              </a:rPr>
              <a:t>South </a:t>
            </a:r>
            <a:r>
              <a:rPr lang="en-ZA" sz="8000" i="1" dirty="0">
                <a:solidFill>
                  <a:schemeClr val="tx1">
                    <a:lumMod val="75000"/>
                    <a:lumOff val="25000"/>
                  </a:schemeClr>
                </a:solidFill>
              </a:rPr>
              <a:t>Africa should revise and substantially improve its mechanisms for ensuring </a:t>
            </a:r>
            <a:r>
              <a:rPr lang="en-ZA" sz="8000" b="1" i="1" dirty="0">
                <a:solidFill>
                  <a:schemeClr val="tx1">
                    <a:lumMod val="75000"/>
                    <a:lumOff val="25000"/>
                  </a:schemeClr>
                </a:solidFill>
              </a:rPr>
              <a:t>that accurate, up-to-date, and verified BO information is timely available to competent authorities </a:t>
            </a:r>
            <a:endParaRPr lang="en-ZA" sz="8000" b="1" i="1" dirty="0" smtClean="0">
              <a:solidFill>
                <a:schemeClr val="tx1">
                  <a:lumMod val="75000"/>
                  <a:lumOff val="25000"/>
                </a:schemeClr>
              </a:solidFill>
            </a:endParaRPr>
          </a:p>
          <a:p>
            <a:pPr algn="ctr"/>
            <a:endParaRPr lang="en-ZA" sz="8000" i="1" dirty="0">
              <a:solidFill>
                <a:schemeClr val="tx1">
                  <a:lumMod val="75000"/>
                  <a:lumOff val="25000"/>
                </a:schemeClr>
              </a:solidFill>
            </a:endParaRPr>
          </a:p>
          <a:p>
            <a:pPr algn="ctr"/>
            <a:r>
              <a:rPr lang="en-ZA" sz="8000" i="1" dirty="0" smtClean="0">
                <a:solidFill>
                  <a:schemeClr val="tx1">
                    <a:lumMod val="75000"/>
                    <a:lumOff val="25000"/>
                  </a:schemeClr>
                </a:solidFill>
              </a:rPr>
              <a:t>“South </a:t>
            </a:r>
            <a:r>
              <a:rPr lang="en-ZA" sz="8000" i="1" dirty="0">
                <a:solidFill>
                  <a:schemeClr val="tx1">
                    <a:lumMod val="75000"/>
                    <a:lumOff val="25000"/>
                  </a:schemeClr>
                </a:solidFill>
              </a:rPr>
              <a:t>Africa should thoroughly </a:t>
            </a:r>
            <a:r>
              <a:rPr lang="en-ZA" sz="8000" b="1" i="1" dirty="0">
                <a:solidFill>
                  <a:schemeClr val="tx1">
                    <a:lumMod val="75000"/>
                    <a:lumOff val="25000"/>
                  </a:schemeClr>
                </a:solidFill>
              </a:rPr>
              <a:t>assess the ML/TF vulnerabilities of all types of legal persons</a:t>
            </a:r>
            <a:r>
              <a:rPr lang="en-ZA" sz="8000" i="1" dirty="0">
                <a:solidFill>
                  <a:schemeClr val="tx1">
                    <a:lumMod val="75000"/>
                    <a:lumOff val="25000"/>
                  </a:schemeClr>
                </a:solidFill>
              </a:rPr>
              <a:t>, including vulnerabilities that facilitate corruption in government </a:t>
            </a:r>
            <a:r>
              <a:rPr lang="en-ZA" sz="8000" i="1" dirty="0" smtClean="0">
                <a:solidFill>
                  <a:schemeClr val="tx1">
                    <a:lumMod val="75000"/>
                    <a:lumOff val="25000"/>
                  </a:schemeClr>
                </a:solidFill>
              </a:rPr>
              <a:t>procurement” </a:t>
            </a:r>
          </a:p>
          <a:p>
            <a:pPr marL="0" indent="0" algn="ctr">
              <a:buNone/>
            </a:pPr>
            <a:endParaRPr lang="en-US" sz="8000" i="1" dirty="0" smtClean="0">
              <a:solidFill>
                <a:schemeClr val="tx1">
                  <a:lumMod val="75000"/>
                  <a:lumOff val="25000"/>
                </a:schemeClr>
              </a:solidFill>
            </a:endParaRPr>
          </a:p>
          <a:p>
            <a:pPr algn="ctr"/>
            <a:r>
              <a:rPr lang="en-ZA" sz="8000" i="1" dirty="0" smtClean="0">
                <a:solidFill>
                  <a:schemeClr val="tx1">
                    <a:lumMod val="75000"/>
                    <a:lumOff val="25000"/>
                  </a:schemeClr>
                </a:solidFill>
              </a:rPr>
              <a:t>“LEAs </a:t>
            </a:r>
            <a:r>
              <a:rPr lang="en-ZA" sz="8000" i="1" dirty="0">
                <a:solidFill>
                  <a:schemeClr val="tx1">
                    <a:lumMod val="75000"/>
                    <a:lumOff val="25000"/>
                  </a:schemeClr>
                </a:solidFill>
              </a:rPr>
              <a:t>should be granted better powers to gain </a:t>
            </a:r>
            <a:r>
              <a:rPr lang="en-ZA" sz="8000" b="1" i="1" dirty="0">
                <a:solidFill>
                  <a:schemeClr val="tx1">
                    <a:lumMod val="75000"/>
                    <a:lumOff val="25000"/>
                  </a:schemeClr>
                </a:solidFill>
              </a:rPr>
              <a:t>direct and timely access to ownership and control information for legal persons</a:t>
            </a:r>
            <a:r>
              <a:rPr lang="en-ZA" sz="8000" i="1" dirty="0">
                <a:solidFill>
                  <a:schemeClr val="tx1">
                    <a:lumMod val="75000"/>
                    <a:lumOff val="25000"/>
                  </a:schemeClr>
                </a:solidFill>
              </a:rPr>
              <a:t> </a:t>
            </a:r>
            <a:r>
              <a:rPr lang="en-ZA" sz="8000" i="1" dirty="0" smtClean="0">
                <a:solidFill>
                  <a:schemeClr val="tx1">
                    <a:lumMod val="75000"/>
                    <a:lumOff val="25000"/>
                  </a:schemeClr>
                </a:solidFill>
              </a:rPr>
              <a:t>and </a:t>
            </a:r>
            <a:r>
              <a:rPr lang="en-ZA" sz="8000" i="1" dirty="0">
                <a:solidFill>
                  <a:schemeClr val="tx1">
                    <a:lumMod val="75000"/>
                    <a:lumOff val="25000"/>
                  </a:schemeClr>
                </a:solidFill>
              </a:rPr>
              <a:t>LEA officers, who investigate financial crimes, be further trained about company </a:t>
            </a:r>
            <a:r>
              <a:rPr lang="en-ZA" sz="8000" i="1" dirty="0" smtClean="0">
                <a:solidFill>
                  <a:schemeClr val="tx1">
                    <a:lumMod val="75000"/>
                    <a:lumOff val="25000"/>
                  </a:schemeClr>
                </a:solidFill>
              </a:rPr>
              <a:t>structures </a:t>
            </a:r>
            <a:r>
              <a:rPr lang="en-ZA" sz="8000" i="1" dirty="0">
                <a:solidFill>
                  <a:schemeClr val="tx1">
                    <a:lumMod val="75000"/>
                    <a:lumOff val="25000"/>
                  </a:schemeClr>
                </a:solidFill>
              </a:rPr>
              <a:t>to enable them to more quickly identify and obtain BO information</a:t>
            </a:r>
            <a:r>
              <a:rPr lang="en-ZA" sz="8000" i="1" dirty="0" smtClean="0">
                <a:solidFill>
                  <a:schemeClr val="tx1">
                    <a:lumMod val="75000"/>
                    <a:lumOff val="25000"/>
                  </a:schemeClr>
                </a:solidFill>
              </a:rPr>
              <a:t>.”</a:t>
            </a:r>
          </a:p>
          <a:p>
            <a:pPr marL="0" indent="0" algn="ctr">
              <a:buNone/>
            </a:pPr>
            <a:endParaRPr lang="en-ZA" sz="8000" i="1" dirty="0" smtClean="0">
              <a:solidFill>
                <a:schemeClr val="tx1">
                  <a:lumMod val="75000"/>
                  <a:lumOff val="25000"/>
                </a:schemeClr>
              </a:solidFill>
            </a:endParaRPr>
          </a:p>
          <a:p>
            <a:pPr algn="ctr"/>
            <a:r>
              <a:rPr lang="en-ZA" sz="8000" i="1" dirty="0" smtClean="0">
                <a:solidFill>
                  <a:schemeClr val="tx1">
                    <a:lumMod val="75000"/>
                    <a:lumOff val="25000"/>
                  </a:schemeClr>
                </a:solidFill>
              </a:rPr>
              <a:t>“</a:t>
            </a:r>
            <a:r>
              <a:rPr lang="en-ZA" sz="8000" b="1" i="1" dirty="0" smtClean="0">
                <a:solidFill>
                  <a:schemeClr val="tx1">
                    <a:lumMod val="75000"/>
                    <a:lumOff val="25000"/>
                  </a:schemeClr>
                </a:solidFill>
              </a:rPr>
              <a:t>Empower </a:t>
            </a:r>
            <a:r>
              <a:rPr lang="en-ZA" sz="8000" b="1" i="1" dirty="0">
                <a:solidFill>
                  <a:schemeClr val="tx1">
                    <a:lumMod val="75000"/>
                    <a:lumOff val="25000"/>
                  </a:schemeClr>
                </a:solidFill>
              </a:rPr>
              <a:t>the CIPC to impose administrative penalties directly</a:t>
            </a:r>
            <a:r>
              <a:rPr lang="en-ZA" sz="8000" i="1" dirty="0">
                <a:solidFill>
                  <a:schemeClr val="tx1">
                    <a:lumMod val="75000"/>
                    <a:lumOff val="25000"/>
                  </a:schemeClr>
                </a:solidFill>
              </a:rPr>
              <a:t>; then the CIPC should apply sanctions for failure to comply with information </a:t>
            </a:r>
            <a:r>
              <a:rPr lang="en-ZA" sz="8000" i="1" dirty="0" smtClean="0">
                <a:solidFill>
                  <a:schemeClr val="tx1">
                    <a:lumMod val="75000"/>
                    <a:lumOff val="25000"/>
                  </a:schemeClr>
                </a:solidFill>
              </a:rPr>
              <a:t>requirements”</a:t>
            </a:r>
            <a:endParaRPr lang="en-ZA" sz="8000" i="1" dirty="0">
              <a:solidFill>
                <a:schemeClr val="tx1">
                  <a:lumMod val="75000"/>
                  <a:lumOff val="25000"/>
                </a:schemeClr>
              </a:solidFill>
            </a:endParaRPr>
          </a:p>
        </p:txBody>
      </p:sp>
    </p:spTree>
    <p:extLst>
      <p:ext uri="{BB962C8B-B14F-4D97-AF65-F5344CB8AC3E}">
        <p14:creationId xmlns:p14="http://schemas.microsoft.com/office/powerpoint/2010/main" val="31319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CIPC</a:t>
            </a:r>
            <a:endParaRPr lang="en-ZA" dirty="0"/>
          </a:p>
        </p:txBody>
      </p:sp>
      <p:sp>
        <p:nvSpPr>
          <p:cNvPr id="3" name="Content Placeholder 2"/>
          <p:cNvSpPr>
            <a:spLocks noGrp="1"/>
          </p:cNvSpPr>
          <p:nvPr>
            <p:ph idx="1"/>
          </p:nvPr>
        </p:nvSpPr>
        <p:spPr>
          <a:xfrm>
            <a:off x="283779" y="1135117"/>
            <a:ext cx="9974318" cy="5854262"/>
          </a:xfrm>
        </p:spPr>
        <p:txBody>
          <a:bodyPr>
            <a:normAutofit fontScale="85000" lnSpcReduction="20000"/>
          </a:bodyPr>
          <a:lstStyle/>
          <a:p>
            <a:pPr marL="0" indent="0" algn="just">
              <a:buNone/>
            </a:pPr>
            <a:endParaRPr lang="en-US" sz="2600" b="1" dirty="0" smtClean="0"/>
          </a:p>
          <a:p>
            <a:pPr algn="just"/>
            <a:r>
              <a:rPr lang="en-ZA" sz="2800" dirty="0" smtClean="0">
                <a:solidFill>
                  <a:schemeClr val="tx1">
                    <a:lumMod val="75000"/>
                    <a:lumOff val="25000"/>
                  </a:schemeClr>
                </a:solidFill>
              </a:rPr>
              <a:t>The Regulator in terms of the Companies Act, 71 of 2008 (as amended) read with the applicable Regulations. </a:t>
            </a:r>
          </a:p>
          <a:p>
            <a:pPr marL="0" indent="0" algn="just">
              <a:buNone/>
            </a:pPr>
            <a:endParaRPr lang="en-ZA" sz="2800" dirty="0" smtClean="0">
              <a:solidFill>
                <a:schemeClr val="tx1">
                  <a:lumMod val="75000"/>
                  <a:lumOff val="25000"/>
                </a:schemeClr>
              </a:solidFill>
            </a:endParaRPr>
          </a:p>
          <a:p>
            <a:pPr algn="just"/>
            <a:r>
              <a:rPr lang="en-ZA" sz="2800" dirty="0" smtClean="0">
                <a:solidFill>
                  <a:schemeClr val="tx1">
                    <a:lumMod val="75000"/>
                    <a:lumOff val="25000"/>
                  </a:schemeClr>
                </a:solidFill>
              </a:rPr>
              <a:t>CIPC has, </a:t>
            </a:r>
            <a:r>
              <a:rPr lang="en-ZA" sz="2800" i="1" dirty="0" smtClean="0">
                <a:solidFill>
                  <a:schemeClr val="tx1">
                    <a:lumMod val="75000"/>
                    <a:lumOff val="25000"/>
                  </a:schemeClr>
                </a:solidFill>
              </a:rPr>
              <a:t>inter alia </a:t>
            </a:r>
            <a:r>
              <a:rPr lang="en-ZA" sz="2800" dirty="0" smtClean="0">
                <a:solidFill>
                  <a:schemeClr val="tx1">
                    <a:lumMod val="75000"/>
                    <a:lumOff val="25000"/>
                  </a:schemeClr>
                </a:solidFill>
              </a:rPr>
              <a:t>a responsibility to educate on and promote Voluntary Compliance, monitor Compliance, investigate non-compliance and/or contravention of the Act (and other legislation), as well as enforce compliance. </a:t>
            </a:r>
          </a:p>
          <a:p>
            <a:pPr marL="0" indent="0" algn="just">
              <a:buNone/>
            </a:pPr>
            <a:endParaRPr lang="en-ZA" sz="2800" dirty="0" smtClean="0">
              <a:solidFill>
                <a:schemeClr val="tx1">
                  <a:lumMod val="75000"/>
                  <a:lumOff val="25000"/>
                </a:schemeClr>
              </a:solidFill>
            </a:endParaRPr>
          </a:p>
          <a:p>
            <a:pPr algn="just"/>
            <a:r>
              <a:rPr lang="en-ZA" sz="2800" dirty="0" smtClean="0">
                <a:solidFill>
                  <a:schemeClr val="tx1">
                    <a:lumMod val="75000"/>
                    <a:lumOff val="25000"/>
                  </a:schemeClr>
                </a:solidFill>
              </a:rPr>
              <a:t>The General Laws Amendment Act, 22 of 2022, written into law in December 2022, amended the Companies Act to mandate CIPC to establish a Beneficial Ownership Register </a:t>
            </a:r>
          </a:p>
          <a:p>
            <a:pPr marL="0" indent="0" algn="just">
              <a:buNone/>
            </a:pPr>
            <a:endParaRPr lang="en-ZA" sz="2800" dirty="0">
              <a:solidFill>
                <a:schemeClr val="tx1">
                  <a:lumMod val="75000"/>
                  <a:lumOff val="25000"/>
                </a:schemeClr>
              </a:solidFill>
            </a:endParaRPr>
          </a:p>
          <a:p>
            <a:pPr algn="just"/>
            <a:r>
              <a:rPr lang="en-ZA" sz="2800" dirty="0" smtClean="0">
                <a:solidFill>
                  <a:schemeClr val="tx1">
                    <a:lumMod val="75000"/>
                    <a:lumOff val="25000"/>
                  </a:schemeClr>
                </a:solidFill>
              </a:rPr>
              <a:t>Companies Act Regulations Amendment was promulgated on 24 May 2023 (GG Notice 48648),</a:t>
            </a:r>
            <a:r>
              <a:rPr lang="en-ZA" sz="2800" dirty="0">
                <a:solidFill>
                  <a:schemeClr val="tx1">
                    <a:lumMod val="75000"/>
                    <a:lumOff val="25000"/>
                  </a:schemeClr>
                </a:solidFill>
              </a:rPr>
              <a:t> </a:t>
            </a:r>
            <a:r>
              <a:rPr lang="en-ZA" sz="2800" dirty="0" smtClean="0">
                <a:solidFill>
                  <a:schemeClr val="tx1">
                    <a:lumMod val="75000"/>
                    <a:lumOff val="25000"/>
                  </a:schemeClr>
                </a:solidFill>
              </a:rPr>
              <a:t>which provides legal backing to the requirements of the GLAA and the subsequent Companies Act amendment.</a:t>
            </a:r>
            <a:endParaRPr lang="en-ZA" sz="2800" dirty="0">
              <a:solidFill>
                <a:schemeClr val="tx1">
                  <a:lumMod val="75000"/>
                  <a:lumOff val="25000"/>
                </a:schemeClr>
              </a:solidFill>
            </a:endParaRPr>
          </a:p>
          <a:p>
            <a:pPr algn="just"/>
            <a:endParaRPr lang="en-ZA" sz="3300" dirty="0"/>
          </a:p>
        </p:txBody>
      </p:sp>
    </p:spTree>
    <p:extLst>
      <p:ext uri="{BB962C8B-B14F-4D97-AF65-F5344CB8AC3E}">
        <p14:creationId xmlns:p14="http://schemas.microsoft.com/office/powerpoint/2010/main" val="238335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smtClean="0"/>
              <a:t>Response to financial action task force (fatf)</a:t>
            </a:r>
            <a:endParaRPr lang="en-ZA" dirty="0"/>
          </a:p>
        </p:txBody>
      </p:sp>
      <p:sp>
        <p:nvSpPr>
          <p:cNvPr id="3" name="Content Placeholder 2"/>
          <p:cNvSpPr>
            <a:spLocks noGrp="1"/>
          </p:cNvSpPr>
          <p:nvPr>
            <p:ph idx="1"/>
          </p:nvPr>
        </p:nvSpPr>
        <p:spPr>
          <a:xfrm>
            <a:off x="409903" y="1313793"/>
            <a:ext cx="9858704" cy="5937612"/>
          </a:xfrm>
        </p:spPr>
        <p:txBody>
          <a:bodyPr>
            <a:normAutofit/>
          </a:bodyPr>
          <a:lstStyle/>
          <a:p>
            <a:pPr algn="just"/>
            <a:r>
              <a:rPr lang="en-ZA" sz="2400" dirty="0">
                <a:solidFill>
                  <a:schemeClr val="tx1">
                    <a:lumMod val="75000"/>
                    <a:lumOff val="25000"/>
                  </a:schemeClr>
                </a:solidFill>
                <a:latin typeface="Arimo Bold" panose="020B0604020202020204" charset="0"/>
                <a:ea typeface="Arimo Bold" panose="020B0604020202020204" charset="0"/>
                <a:cs typeface="Arimo Bold" panose="020B0604020202020204" charset="0"/>
              </a:rPr>
              <a:t>On</a:t>
            </a:r>
            <a:r>
              <a:rPr lang="en-ZA" sz="2400" dirty="0">
                <a:solidFill>
                  <a:schemeClr val="tx1">
                    <a:lumMod val="75000"/>
                    <a:lumOff val="25000"/>
                  </a:schemeClr>
                </a:solidFill>
              </a:rPr>
              <a:t> 24 February 2023, South Africa was put on a FATF “Grey List</a:t>
            </a:r>
            <a:r>
              <a:rPr lang="en-ZA" sz="2400" dirty="0" smtClean="0">
                <a:solidFill>
                  <a:schemeClr val="tx1">
                    <a:lumMod val="75000"/>
                    <a:lumOff val="25000"/>
                  </a:schemeClr>
                </a:solidFill>
              </a:rPr>
              <a:t>” – which means that South Africa is placed under increased monitoring, while the country has committed to resolve identified strategic deficiencies.  </a:t>
            </a:r>
            <a:endParaRPr lang="en-ZA" sz="2400" dirty="0">
              <a:solidFill>
                <a:schemeClr val="tx1">
                  <a:lumMod val="75000"/>
                  <a:lumOff val="25000"/>
                </a:schemeClr>
              </a:solidFill>
            </a:endParaRPr>
          </a:p>
          <a:p>
            <a:pPr marL="0" indent="0" algn="just">
              <a:buNone/>
            </a:pPr>
            <a:endParaRPr lang="en-ZA" sz="2400" dirty="0">
              <a:solidFill>
                <a:schemeClr val="tx1">
                  <a:lumMod val="75000"/>
                  <a:lumOff val="25000"/>
                </a:schemeClr>
              </a:solidFill>
            </a:endParaRPr>
          </a:p>
          <a:p>
            <a:pPr algn="just"/>
            <a:r>
              <a:rPr lang="en-ZA" sz="2400" dirty="0">
                <a:solidFill>
                  <a:schemeClr val="tx1">
                    <a:lumMod val="75000"/>
                    <a:lumOff val="25000"/>
                  </a:schemeClr>
                </a:solidFill>
              </a:rPr>
              <a:t>CIPC had to respond to the following, after an action plan was issued, viz.</a:t>
            </a:r>
          </a:p>
          <a:p>
            <a:pPr algn="just"/>
            <a:endParaRPr lang="en-US" sz="2400" dirty="0">
              <a:solidFill>
                <a:schemeClr val="tx1">
                  <a:lumMod val="75000"/>
                  <a:lumOff val="25000"/>
                </a:schemeClr>
              </a:solidFill>
            </a:endParaRPr>
          </a:p>
          <a:p>
            <a:pPr algn="just"/>
            <a:r>
              <a:rPr lang="en-ZA" sz="2400" i="1" dirty="0">
                <a:solidFill>
                  <a:schemeClr val="tx1">
                    <a:lumMod val="75000"/>
                    <a:lumOff val="25000"/>
                  </a:schemeClr>
                </a:solidFill>
              </a:rPr>
              <a:t>……ensure that competent authorities have </a:t>
            </a:r>
            <a:r>
              <a:rPr lang="en-ZA" sz="2400" i="1" u="sng" dirty="0">
                <a:solidFill>
                  <a:schemeClr val="tx1">
                    <a:lumMod val="75000"/>
                    <a:lumOff val="25000"/>
                  </a:schemeClr>
                </a:solidFill>
              </a:rPr>
              <a:t>timely access to accurate and up-to-date</a:t>
            </a:r>
            <a:r>
              <a:rPr lang="en-ZA" sz="2400" i="1" dirty="0">
                <a:solidFill>
                  <a:schemeClr val="tx1">
                    <a:lumMod val="75000"/>
                    <a:lumOff val="25000"/>
                  </a:schemeClr>
                </a:solidFill>
              </a:rPr>
              <a:t> Beneficial Ownership (BO) information on legal persons and arrangements, and </a:t>
            </a:r>
            <a:endParaRPr lang="en-ZA" sz="2400" i="1" dirty="0" smtClean="0">
              <a:solidFill>
                <a:schemeClr val="tx1">
                  <a:lumMod val="75000"/>
                  <a:lumOff val="25000"/>
                </a:schemeClr>
              </a:solidFill>
            </a:endParaRPr>
          </a:p>
          <a:p>
            <a:pPr algn="just"/>
            <a:endParaRPr lang="en-ZA" sz="2400" i="1" dirty="0">
              <a:solidFill>
                <a:schemeClr val="tx1">
                  <a:lumMod val="75000"/>
                  <a:lumOff val="25000"/>
                </a:schemeClr>
              </a:solidFill>
            </a:endParaRPr>
          </a:p>
          <a:p>
            <a:pPr algn="just"/>
            <a:r>
              <a:rPr lang="en-ZA" sz="2400" i="1" dirty="0">
                <a:solidFill>
                  <a:schemeClr val="tx1">
                    <a:lumMod val="75000"/>
                    <a:lumOff val="25000"/>
                  </a:schemeClr>
                </a:solidFill>
              </a:rPr>
              <a:t>……</a:t>
            </a:r>
            <a:r>
              <a:rPr lang="en-ZA" sz="2400" i="1" u="sng" dirty="0">
                <a:solidFill>
                  <a:schemeClr val="tx1">
                    <a:lumMod val="75000"/>
                    <a:lumOff val="25000"/>
                  </a:schemeClr>
                </a:solidFill>
              </a:rPr>
              <a:t>apply sanctions</a:t>
            </a:r>
            <a:r>
              <a:rPr lang="en-ZA" sz="2400" i="1" dirty="0">
                <a:solidFill>
                  <a:schemeClr val="tx1">
                    <a:lumMod val="75000"/>
                    <a:lumOff val="25000"/>
                  </a:schemeClr>
                </a:solidFill>
              </a:rPr>
              <a:t> for breaches of violations by legal persons to BO obligations;</a:t>
            </a:r>
          </a:p>
          <a:p>
            <a:pPr algn="just"/>
            <a:endParaRPr lang="en-ZA" sz="2800" dirty="0"/>
          </a:p>
        </p:txBody>
      </p:sp>
    </p:spTree>
    <p:extLst>
      <p:ext uri="{BB962C8B-B14F-4D97-AF65-F5344CB8AC3E}">
        <p14:creationId xmlns:p14="http://schemas.microsoft.com/office/powerpoint/2010/main" val="86961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smtClean="0"/>
              <a:t>CIPC response to FATF report</a:t>
            </a:r>
            <a:endParaRPr lang="en-ZA" dirty="0"/>
          </a:p>
        </p:txBody>
      </p:sp>
      <p:sp>
        <p:nvSpPr>
          <p:cNvPr id="3" name="Content Placeholder 2"/>
          <p:cNvSpPr>
            <a:spLocks noGrp="1"/>
          </p:cNvSpPr>
          <p:nvPr>
            <p:ph idx="1"/>
          </p:nvPr>
        </p:nvSpPr>
        <p:spPr>
          <a:xfrm>
            <a:off x="262759" y="1450427"/>
            <a:ext cx="10089932" cy="5800977"/>
          </a:xfrm>
        </p:spPr>
        <p:txBody>
          <a:bodyPr>
            <a:normAutofit/>
          </a:bodyPr>
          <a:lstStyle/>
          <a:p>
            <a:pPr algn="just"/>
            <a:r>
              <a:rPr lang="en-ZA" sz="2400" dirty="0" smtClean="0">
                <a:solidFill>
                  <a:schemeClr val="tx1">
                    <a:lumMod val="75000"/>
                    <a:lumOff val="25000"/>
                  </a:schemeClr>
                </a:solidFill>
              </a:rPr>
              <a:t>CIPC released the Beneficial Ownership Register functionality on its e-services platform on 1 April 2023. </a:t>
            </a:r>
          </a:p>
          <a:p>
            <a:pPr marL="0" indent="0" algn="just">
              <a:buNone/>
            </a:pPr>
            <a:endParaRPr lang="en-ZA" sz="2400" dirty="0" smtClean="0">
              <a:solidFill>
                <a:schemeClr val="tx1">
                  <a:lumMod val="75000"/>
                  <a:lumOff val="25000"/>
                </a:schemeClr>
              </a:solidFill>
            </a:endParaRPr>
          </a:p>
          <a:p>
            <a:pPr algn="just"/>
            <a:r>
              <a:rPr lang="en-ZA" sz="2400" dirty="0" smtClean="0">
                <a:solidFill>
                  <a:schemeClr val="tx1">
                    <a:lumMod val="75000"/>
                    <a:lumOff val="25000"/>
                  </a:schemeClr>
                </a:solidFill>
              </a:rPr>
              <a:t>The functionality provides for corporate vehicles (companies and close corporations) to submit with the CIPC details regarding its beneficial ownership status (5% and above) in terms of mentioned corporate vehicles. </a:t>
            </a:r>
          </a:p>
          <a:p>
            <a:pPr algn="just"/>
            <a:endParaRPr lang="en-ZA" sz="2400" dirty="0">
              <a:solidFill>
                <a:schemeClr val="tx1">
                  <a:lumMod val="75000"/>
                  <a:lumOff val="25000"/>
                </a:schemeClr>
              </a:solidFill>
            </a:endParaRPr>
          </a:p>
          <a:p>
            <a:pPr algn="just"/>
            <a:r>
              <a:rPr lang="en-ZA" sz="2400" dirty="0" smtClean="0">
                <a:solidFill>
                  <a:schemeClr val="tx1">
                    <a:lumMod val="75000"/>
                    <a:lumOff val="25000"/>
                  </a:schemeClr>
                </a:solidFill>
              </a:rPr>
              <a:t>Failure to submit the required information is tantamount to non-compliance of the Companies Act, which could result in court ordered administrative fines. </a:t>
            </a:r>
            <a:endParaRPr lang="en-ZA" sz="2400" dirty="0">
              <a:solidFill>
                <a:schemeClr val="tx1">
                  <a:lumMod val="75000"/>
                  <a:lumOff val="25000"/>
                </a:schemeClr>
              </a:solidFill>
            </a:endParaRPr>
          </a:p>
        </p:txBody>
      </p:sp>
    </p:spTree>
    <p:extLst>
      <p:ext uri="{BB962C8B-B14F-4D97-AF65-F5344CB8AC3E}">
        <p14:creationId xmlns:p14="http://schemas.microsoft.com/office/powerpoint/2010/main" val="1850777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fontScale="90000"/>
          </a:bodyPr>
          <a:lstStyle/>
          <a:p>
            <a:r>
              <a:rPr lang="en-US" dirty="0" smtClean="0"/>
              <a:t>CIPC report in addressing the inefficiencies (Cont…)</a:t>
            </a:r>
            <a:endParaRPr lang="en-ZA" dirty="0"/>
          </a:p>
        </p:txBody>
      </p:sp>
      <p:sp>
        <p:nvSpPr>
          <p:cNvPr id="3" name="Content Placeholder 2"/>
          <p:cNvSpPr>
            <a:spLocks noGrp="1"/>
          </p:cNvSpPr>
          <p:nvPr>
            <p:ph idx="1"/>
          </p:nvPr>
        </p:nvSpPr>
        <p:spPr>
          <a:xfrm>
            <a:off x="0" y="1190847"/>
            <a:ext cx="10688638" cy="6060558"/>
          </a:xfrm>
        </p:spPr>
        <p:txBody>
          <a:bodyPr>
            <a:normAutofit lnSpcReduction="10000"/>
          </a:bodyPr>
          <a:lstStyle/>
          <a:p>
            <a:pPr marL="0" indent="0" algn="just">
              <a:buNone/>
            </a:pPr>
            <a:r>
              <a:rPr lang="en-US" sz="2800" b="1" dirty="0" smtClean="0"/>
              <a:t>Recommendation 4 Actions (data sharing)</a:t>
            </a:r>
          </a:p>
          <a:p>
            <a:pPr algn="just"/>
            <a:r>
              <a:rPr lang="en-ZA" sz="2800" dirty="0" smtClean="0"/>
              <a:t>CIPC </a:t>
            </a:r>
            <a:r>
              <a:rPr lang="en-ZA" sz="2800" dirty="0"/>
              <a:t>has MoU’s with most law enforcement agencies for direct access to the CIPC database to aid in the investigation processes and as part of the annual report we report on such statistics of usage</a:t>
            </a:r>
            <a:r>
              <a:rPr lang="en-ZA" sz="2800" dirty="0" smtClean="0"/>
              <a:t>.</a:t>
            </a:r>
          </a:p>
          <a:p>
            <a:pPr marL="0" indent="0" algn="just">
              <a:buNone/>
            </a:pPr>
            <a:endParaRPr lang="en-ZA" sz="2800" dirty="0"/>
          </a:p>
          <a:p>
            <a:pPr algn="just"/>
            <a:r>
              <a:rPr lang="en-ZA" sz="2800" dirty="0" smtClean="0"/>
              <a:t>There </a:t>
            </a:r>
            <a:r>
              <a:rPr lang="en-ZA" sz="2800" dirty="0"/>
              <a:t>are officers within CIPC </a:t>
            </a:r>
            <a:r>
              <a:rPr lang="en-ZA" sz="2800" dirty="0" smtClean="0"/>
              <a:t>(disclosure division) dedicated </a:t>
            </a:r>
            <a:r>
              <a:rPr lang="en-ZA" sz="2800" dirty="0"/>
              <a:t>to assisting law enforcement with affidavits and provision of corporate information/ certified copies/ originals for court purposes and </a:t>
            </a:r>
            <a:r>
              <a:rPr lang="en-ZA" sz="2800" dirty="0" smtClean="0"/>
              <a:t> / or </a:t>
            </a:r>
            <a:r>
              <a:rPr lang="en-ZA" sz="2800" dirty="0"/>
              <a:t>appearing as experts </a:t>
            </a:r>
            <a:r>
              <a:rPr lang="en-ZA" sz="2800" dirty="0" smtClean="0"/>
              <a:t>for </a:t>
            </a:r>
            <a:r>
              <a:rPr lang="en-ZA" sz="2800" dirty="0"/>
              <a:t>matters being prosecuted in </a:t>
            </a:r>
            <a:r>
              <a:rPr lang="en-ZA" sz="2800" dirty="0" smtClean="0"/>
              <a:t>court. </a:t>
            </a:r>
          </a:p>
          <a:p>
            <a:pPr marL="0" indent="0" algn="just">
              <a:buNone/>
            </a:pPr>
            <a:endParaRPr lang="en-ZA" sz="2800" dirty="0"/>
          </a:p>
          <a:p>
            <a:pPr algn="just"/>
            <a:r>
              <a:rPr lang="en-ZA" sz="2800" dirty="0" smtClean="0"/>
              <a:t>With the establishment of the BO register, </a:t>
            </a:r>
            <a:r>
              <a:rPr lang="en-ZA" sz="2800" dirty="0"/>
              <a:t>access will continue to be timely, virtual and direct for LEAs.</a:t>
            </a:r>
          </a:p>
          <a:p>
            <a:pPr algn="just"/>
            <a:endParaRPr lang="en-ZA" sz="2800" dirty="0"/>
          </a:p>
        </p:txBody>
      </p:sp>
      <p:pic>
        <p:nvPicPr>
          <p:cNvPr id="4" name="Picture 3"/>
          <p:cNvPicPr>
            <a:picLocks noChangeAspect="1"/>
          </p:cNvPicPr>
          <p:nvPr/>
        </p:nvPicPr>
        <p:blipFill>
          <a:blip r:embed="rId2"/>
          <a:stretch>
            <a:fillRect/>
          </a:stretch>
        </p:blipFill>
        <p:spPr>
          <a:xfrm>
            <a:off x="-1" y="0"/>
            <a:ext cx="10688639" cy="7562850"/>
          </a:xfrm>
          <a:prstGeom prst="rect">
            <a:avLst/>
          </a:prstGeom>
        </p:spPr>
      </p:pic>
    </p:spTree>
    <p:extLst>
      <p:ext uri="{BB962C8B-B14F-4D97-AF65-F5344CB8AC3E}">
        <p14:creationId xmlns:p14="http://schemas.microsoft.com/office/powerpoint/2010/main" val="341629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smtClean="0"/>
              <a:t>What is beneficial ownership?</a:t>
            </a:r>
            <a:endParaRPr lang="en-ZA" dirty="0"/>
          </a:p>
        </p:txBody>
      </p:sp>
      <p:sp>
        <p:nvSpPr>
          <p:cNvPr id="3" name="Content Placeholder 2"/>
          <p:cNvSpPr>
            <a:spLocks noGrp="1"/>
          </p:cNvSpPr>
          <p:nvPr>
            <p:ph idx="1"/>
          </p:nvPr>
        </p:nvSpPr>
        <p:spPr>
          <a:xfrm>
            <a:off x="170075" y="1145628"/>
            <a:ext cx="10224656" cy="6117020"/>
          </a:xfrm>
        </p:spPr>
        <p:txBody>
          <a:bodyPr>
            <a:normAutofit fontScale="77500" lnSpcReduction="20000"/>
          </a:bodyPr>
          <a:lstStyle/>
          <a:p>
            <a:pPr marL="0" indent="0" algn="just">
              <a:lnSpc>
                <a:spcPts val="2400"/>
              </a:lnSpc>
              <a:spcBef>
                <a:spcPts val="0"/>
              </a:spcBef>
              <a:buNone/>
            </a:pPr>
            <a:r>
              <a:rPr lang="en-ZA" sz="2800" dirty="0" smtClean="0">
                <a:solidFill>
                  <a:schemeClr val="tx1">
                    <a:lumMod val="75000"/>
                    <a:lumOff val="25000"/>
                  </a:schemeClr>
                </a:solidFill>
              </a:rPr>
              <a:t>“beneficial owner” in respect of a company, means an individual who, directly or indirectly, ultimately owns that company or exercises effective control of that company, including through-</a:t>
            </a:r>
          </a:p>
          <a:p>
            <a:pPr marL="514350" indent="-514350" algn="just">
              <a:lnSpc>
                <a:spcPts val="2400"/>
              </a:lnSpc>
              <a:spcBef>
                <a:spcPts val="0"/>
              </a:spcBef>
              <a:buAutoNum type="alphaLcParenBoth"/>
            </a:pPr>
            <a:r>
              <a:rPr lang="en-ZA" sz="2800" dirty="0">
                <a:solidFill>
                  <a:schemeClr val="tx1">
                    <a:lumMod val="75000"/>
                    <a:lumOff val="25000"/>
                  </a:schemeClr>
                </a:solidFill>
              </a:rPr>
              <a:t>t</a:t>
            </a:r>
            <a:r>
              <a:rPr lang="en-ZA" sz="2800" dirty="0" smtClean="0">
                <a:solidFill>
                  <a:schemeClr val="tx1">
                    <a:lumMod val="75000"/>
                    <a:lumOff val="25000"/>
                  </a:schemeClr>
                </a:solidFill>
              </a:rPr>
              <a:t>he holding of </a:t>
            </a:r>
            <a:r>
              <a:rPr lang="en-ZA" sz="2800" u="sng" dirty="0" smtClean="0">
                <a:solidFill>
                  <a:srgbClr val="00B050"/>
                </a:solidFill>
              </a:rPr>
              <a:t>beneficial interests </a:t>
            </a:r>
            <a:r>
              <a:rPr lang="en-ZA" sz="2800" dirty="0" smtClean="0">
                <a:solidFill>
                  <a:schemeClr val="tx1">
                    <a:lumMod val="75000"/>
                    <a:lumOff val="25000"/>
                  </a:schemeClr>
                </a:solidFill>
              </a:rPr>
              <a:t>in the securities;</a:t>
            </a:r>
          </a:p>
          <a:p>
            <a:pPr marL="514350" indent="-514350" algn="just">
              <a:lnSpc>
                <a:spcPts val="2400"/>
              </a:lnSpc>
              <a:spcBef>
                <a:spcPts val="0"/>
              </a:spcBef>
              <a:buAutoNum type="alphaLcParenBoth"/>
            </a:pPr>
            <a:r>
              <a:rPr lang="en-ZA" sz="2800" dirty="0">
                <a:solidFill>
                  <a:schemeClr val="tx1">
                    <a:lumMod val="75000"/>
                    <a:lumOff val="25000"/>
                  </a:schemeClr>
                </a:solidFill>
              </a:rPr>
              <a:t>t</a:t>
            </a:r>
            <a:r>
              <a:rPr lang="en-ZA" sz="2800" dirty="0" smtClean="0">
                <a:solidFill>
                  <a:schemeClr val="tx1">
                    <a:lumMod val="75000"/>
                    <a:lumOff val="25000"/>
                  </a:schemeClr>
                </a:solidFill>
              </a:rPr>
              <a:t>he exercise of, or control of the exercise of</a:t>
            </a:r>
            <a:r>
              <a:rPr lang="en-ZA" sz="2800" dirty="0" smtClean="0"/>
              <a:t> </a:t>
            </a:r>
            <a:r>
              <a:rPr lang="en-ZA" sz="2800" u="sng" dirty="0" smtClean="0">
                <a:solidFill>
                  <a:srgbClr val="00B050"/>
                </a:solidFill>
              </a:rPr>
              <a:t>voting rights</a:t>
            </a:r>
            <a:r>
              <a:rPr lang="en-ZA" sz="2800" dirty="0" smtClean="0"/>
              <a:t>;</a:t>
            </a:r>
          </a:p>
          <a:p>
            <a:pPr marL="514350" indent="-514350" algn="just">
              <a:lnSpc>
                <a:spcPts val="2400"/>
              </a:lnSpc>
              <a:spcBef>
                <a:spcPts val="0"/>
              </a:spcBef>
              <a:buAutoNum type="alphaLcParenBoth"/>
            </a:pPr>
            <a:r>
              <a:rPr lang="en-ZA" sz="2800" dirty="0">
                <a:solidFill>
                  <a:schemeClr val="tx1">
                    <a:lumMod val="75000"/>
                    <a:lumOff val="25000"/>
                  </a:schemeClr>
                </a:solidFill>
              </a:rPr>
              <a:t>t</a:t>
            </a:r>
            <a:r>
              <a:rPr lang="en-ZA" sz="2800" dirty="0" smtClean="0">
                <a:solidFill>
                  <a:schemeClr val="tx1">
                    <a:lumMod val="75000"/>
                    <a:lumOff val="25000"/>
                  </a:schemeClr>
                </a:solidFill>
              </a:rPr>
              <a:t>he right, or control of th</a:t>
            </a:r>
            <a:r>
              <a:rPr lang="en-ZA" sz="2800" dirty="0" smtClean="0"/>
              <a:t>e </a:t>
            </a:r>
            <a:r>
              <a:rPr lang="en-ZA" sz="2800" u="sng" dirty="0" smtClean="0">
                <a:solidFill>
                  <a:srgbClr val="00B050"/>
                </a:solidFill>
              </a:rPr>
              <a:t>right to appoint and remove directors;</a:t>
            </a:r>
          </a:p>
          <a:p>
            <a:pPr marL="0" indent="0" algn="just">
              <a:lnSpc>
                <a:spcPts val="2400"/>
              </a:lnSpc>
              <a:spcBef>
                <a:spcPts val="0"/>
              </a:spcBef>
              <a:buNone/>
            </a:pPr>
            <a:endParaRPr lang="en-ZA" sz="2800" u="sng" dirty="0" smtClean="0">
              <a:solidFill>
                <a:srgbClr val="00B050"/>
              </a:solidFill>
            </a:endParaRPr>
          </a:p>
          <a:p>
            <a:pPr marL="0" lvl="0" indent="0">
              <a:lnSpc>
                <a:spcPts val="2400"/>
              </a:lnSpc>
              <a:spcBef>
                <a:spcPts val="0"/>
              </a:spcBef>
              <a:buNone/>
            </a:pPr>
            <a:r>
              <a:rPr lang="en-US" sz="2800" dirty="0">
                <a:solidFill>
                  <a:schemeClr val="tx1">
                    <a:lumMod val="75000"/>
                    <a:lumOff val="25000"/>
                  </a:schemeClr>
                </a:solidFill>
              </a:rPr>
              <a:t>The ability to</a:t>
            </a:r>
            <a:r>
              <a:rPr lang="en-US" sz="2800" dirty="0"/>
              <a:t> </a:t>
            </a:r>
            <a:r>
              <a:rPr lang="en-US" sz="2800" u="sng" dirty="0">
                <a:solidFill>
                  <a:srgbClr val="00B050"/>
                </a:solidFill>
              </a:rPr>
              <a:t>exercise control</a:t>
            </a:r>
            <a:r>
              <a:rPr lang="en-US" sz="2800" dirty="0">
                <a:solidFill>
                  <a:schemeClr val="tx1">
                    <a:lumMod val="75000"/>
                    <a:lumOff val="25000"/>
                  </a:schemeClr>
                </a:solidFill>
              </a:rPr>
              <a:t>, through a chain of ownership, of-</a:t>
            </a:r>
          </a:p>
          <a:p>
            <a:pPr lvl="0">
              <a:lnSpc>
                <a:spcPts val="2400"/>
              </a:lnSpc>
              <a:spcBef>
                <a:spcPts val="0"/>
              </a:spcBef>
            </a:pPr>
            <a:r>
              <a:rPr lang="en-US" sz="2800" u="sng" dirty="0">
                <a:solidFill>
                  <a:schemeClr val="tx1">
                    <a:lumMod val="75000"/>
                    <a:lumOff val="25000"/>
                  </a:schemeClr>
                </a:solidFill>
              </a:rPr>
              <a:t>A juristic person</a:t>
            </a:r>
            <a:r>
              <a:rPr lang="en-US" sz="2800" dirty="0">
                <a:solidFill>
                  <a:schemeClr val="tx1">
                    <a:lumMod val="75000"/>
                    <a:lumOff val="25000"/>
                  </a:schemeClr>
                </a:solidFill>
              </a:rPr>
              <a:t> other than a holding company of that company;</a:t>
            </a:r>
          </a:p>
          <a:p>
            <a:pPr lvl="0">
              <a:lnSpc>
                <a:spcPts val="2400"/>
              </a:lnSpc>
              <a:spcBef>
                <a:spcPts val="0"/>
              </a:spcBef>
            </a:pPr>
            <a:r>
              <a:rPr lang="en-US" sz="2800" dirty="0">
                <a:solidFill>
                  <a:schemeClr val="tx1">
                    <a:lumMod val="75000"/>
                    <a:lumOff val="25000"/>
                  </a:schemeClr>
                </a:solidFill>
              </a:rPr>
              <a:t>A </a:t>
            </a:r>
            <a:r>
              <a:rPr lang="en-US" sz="2800" u="sng" dirty="0">
                <a:solidFill>
                  <a:schemeClr val="tx1">
                    <a:lumMod val="75000"/>
                    <a:lumOff val="25000"/>
                  </a:schemeClr>
                </a:solidFill>
              </a:rPr>
              <a:t>body of persons</a:t>
            </a:r>
            <a:r>
              <a:rPr lang="en-US" sz="2800" dirty="0">
                <a:solidFill>
                  <a:schemeClr val="tx1">
                    <a:lumMod val="75000"/>
                    <a:lumOff val="25000"/>
                  </a:schemeClr>
                </a:solidFill>
              </a:rPr>
              <a:t> </a:t>
            </a:r>
            <a:r>
              <a:rPr lang="en-US" sz="2800" dirty="0" smtClean="0">
                <a:solidFill>
                  <a:schemeClr val="tx1">
                    <a:lumMod val="75000"/>
                    <a:lumOff val="25000"/>
                  </a:schemeClr>
                </a:solidFill>
              </a:rPr>
              <a:t>corporate </a:t>
            </a:r>
            <a:r>
              <a:rPr lang="en-US" sz="2800" dirty="0">
                <a:solidFill>
                  <a:schemeClr val="tx1">
                    <a:lumMod val="75000"/>
                    <a:lumOff val="25000"/>
                  </a:schemeClr>
                </a:solidFill>
              </a:rPr>
              <a:t>or </a:t>
            </a:r>
            <a:r>
              <a:rPr lang="en-US" sz="2800" dirty="0" err="1" smtClean="0">
                <a:solidFill>
                  <a:schemeClr val="tx1">
                    <a:lumMod val="75000"/>
                    <a:lumOff val="25000"/>
                  </a:schemeClr>
                </a:solidFill>
              </a:rPr>
              <a:t>unincorporate</a:t>
            </a:r>
            <a:r>
              <a:rPr lang="en-US" sz="2800" dirty="0" smtClean="0">
                <a:solidFill>
                  <a:schemeClr val="tx1">
                    <a:lumMod val="75000"/>
                    <a:lumOff val="25000"/>
                  </a:schemeClr>
                </a:solidFill>
              </a:rPr>
              <a:t> </a:t>
            </a:r>
            <a:r>
              <a:rPr lang="en-US" sz="2800" dirty="0">
                <a:solidFill>
                  <a:schemeClr val="tx1">
                    <a:lumMod val="75000"/>
                    <a:lumOff val="25000"/>
                  </a:schemeClr>
                </a:solidFill>
              </a:rPr>
              <a:t>(</a:t>
            </a:r>
            <a:r>
              <a:rPr lang="en-US" sz="2800" dirty="0" smtClean="0">
                <a:solidFill>
                  <a:schemeClr val="tx1">
                    <a:lumMod val="75000"/>
                    <a:lumOff val="25000"/>
                  </a:schemeClr>
                </a:solidFill>
              </a:rPr>
              <a:t>i.e. </a:t>
            </a:r>
            <a:r>
              <a:rPr lang="en-US" sz="2800" dirty="0">
                <a:solidFill>
                  <a:schemeClr val="tx1">
                    <a:lumMod val="75000"/>
                    <a:lumOff val="25000"/>
                  </a:schemeClr>
                </a:solidFill>
              </a:rPr>
              <a:t>body corporate of an estate – NPC);</a:t>
            </a:r>
          </a:p>
          <a:p>
            <a:pPr lvl="0">
              <a:lnSpc>
                <a:spcPts val="2400"/>
              </a:lnSpc>
              <a:spcBef>
                <a:spcPts val="0"/>
              </a:spcBef>
            </a:pPr>
            <a:r>
              <a:rPr lang="en-US" sz="2800" dirty="0">
                <a:solidFill>
                  <a:schemeClr val="tx1">
                    <a:lumMod val="75000"/>
                    <a:lumOff val="25000"/>
                  </a:schemeClr>
                </a:solidFill>
              </a:rPr>
              <a:t>A </a:t>
            </a:r>
            <a:r>
              <a:rPr lang="en-US" sz="2800" u="sng" dirty="0">
                <a:solidFill>
                  <a:schemeClr val="tx1">
                    <a:lumMod val="75000"/>
                    <a:lumOff val="25000"/>
                  </a:schemeClr>
                </a:solidFill>
              </a:rPr>
              <a:t>person</a:t>
            </a:r>
            <a:r>
              <a:rPr lang="en-US" sz="2800" dirty="0">
                <a:solidFill>
                  <a:schemeClr val="tx1">
                    <a:lumMod val="75000"/>
                    <a:lumOff val="25000"/>
                  </a:schemeClr>
                </a:solidFill>
              </a:rPr>
              <a:t> acting on behalf of a </a:t>
            </a:r>
            <a:r>
              <a:rPr lang="en-US" sz="2800" u="sng" dirty="0">
                <a:solidFill>
                  <a:schemeClr val="tx1">
                    <a:lumMod val="75000"/>
                    <a:lumOff val="25000"/>
                  </a:schemeClr>
                </a:solidFill>
              </a:rPr>
              <a:t>partnership;</a:t>
            </a:r>
            <a:endParaRPr lang="en-US" sz="2800" dirty="0">
              <a:solidFill>
                <a:schemeClr val="tx1">
                  <a:lumMod val="75000"/>
                  <a:lumOff val="25000"/>
                </a:schemeClr>
              </a:solidFill>
            </a:endParaRPr>
          </a:p>
          <a:p>
            <a:pPr lvl="0">
              <a:lnSpc>
                <a:spcPts val="2400"/>
              </a:lnSpc>
              <a:spcBef>
                <a:spcPts val="0"/>
              </a:spcBef>
            </a:pPr>
            <a:r>
              <a:rPr lang="en-US" sz="2800" dirty="0">
                <a:solidFill>
                  <a:schemeClr val="tx1">
                    <a:lumMod val="75000"/>
                    <a:lumOff val="25000"/>
                  </a:schemeClr>
                </a:solidFill>
              </a:rPr>
              <a:t>A </a:t>
            </a:r>
            <a:r>
              <a:rPr lang="en-US" sz="2800" u="sng" dirty="0">
                <a:solidFill>
                  <a:schemeClr val="tx1">
                    <a:lumMod val="75000"/>
                    <a:lumOff val="25000"/>
                  </a:schemeClr>
                </a:solidFill>
              </a:rPr>
              <a:t>person</a:t>
            </a:r>
            <a:r>
              <a:rPr lang="en-US" sz="2800" dirty="0">
                <a:solidFill>
                  <a:schemeClr val="tx1">
                    <a:lumMod val="75000"/>
                    <a:lumOff val="25000"/>
                  </a:schemeClr>
                </a:solidFill>
              </a:rPr>
              <a:t> acting in pursuance of a </a:t>
            </a:r>
            <a:r>
              <a:rPr lang="en-US" sz="2800" u="sng" dirty="0">
                <a:solidFill>
                  <a:schemeClr val="tx1">
                    <a:lumMod val="75000"/>
                    <a:lumOff val="25000"/>
                  </a:schemeClr>
                </a:solidFill>
              </a:rPr>
              <a:t>trust or agreement</a:t>
            </a:r>
            <a:r>
              <a:rPr lang="en-US" sz="2800" dirty="0">
                <a:solidFill>
                  <a:schemeClr val="tx1">
                    <a:lumMod val="75000"/>
                    <a:lumOff val="25000"/>
                  </a:schemeClr>
                </a:solidFill>
              </a:rPr>
              <a:t> (</a:t>
            </a:r>
            <a:r>
              <a:rPr lang="en-US" sz="2800" dirty="0" smtClean="0">
                <a:solidFill>
                  <a:schemeClr val="tx1">
                    <a:lumMod val="75000"/>
                    <a:lumOff val="25000"/>
                  </a:schemeClr>
                </a:solidFill>
              </a:rPr>
              <a:t>i.e. </a:t>
            </a:r>
            <a:r>
              <a:rPr lang="en-US" sz="2800" dirty="0">
                <a:solidFill>
                  <a:schemeClr val="tx1">
                    <a:lumMod val="75000"/>
                    <a:lumOff val="25000"/>
                  </a:schemeClr>
                </a:solidFill>
              </a:rPr>
              <a:t>trustees, beneficiaries of trusts, beneficiaries of an agreement);</a:t>
            </a:r>
          </a:p>
          <a:p>
            <a:pPr marL="514350" indent="-514350" algn="just">
              <a:lnSpc>
                <a:spcPts val="2400"/>
              </a:lnSpc>
              <a:spcBef>
                <a:spcPts val="0"/>
              </a:spcBef>
              <a:buAutoNum type="alphaLcParenBoth"/>
            </a:pPr>
            <a:endParaRPr lang="en-ZA" sz="2800" u="sng" dirty="0" smtClean="0">
              <a:solidFill>
                <a:srgbClr val="00B050"/>
              </a:solidFill>
            </a:endParaRPr>
          </a:p>
          <a:p>
            <a:pPr marL="514350" indent="-514350" algn="just">
              <a:lnSpc>
                <a:spcPts val="2400"/>
              </a:lnSpc>
              <a:spcBef>
                <a:spcPts val="0"/>
              </a:spcBef>
              <a:buAutoNum type="alphaLcParenBoth"/>
            </a:pPr>
            <a:r>
              <a:rPr lang="en-ZA" sz="2800" dirty="0">
                <a:solidFill>
                  <a:schemeClr val="tx1">
                    <a:lumMod val="75000"/>
                    <a:lumOff val="25000"/>
                  </a:schemeClr>
                </a:solidFill>
              </a:rPr>
              <a:t>t</a:t>
            </a:r>
            <a:r>
              <a:rPr lang="en-ZA" sz="2800" dirty="0" smtClean="0">
                <a:solidFill>
                  <a:schemeClr val="tx1">
                    <a:lumMod val="75000"/>
                    <a:lumOff val="25000"/>
                  </a:schemeClr>
                </a:solidFill>
              </a:rPr>
              <a:t>he ability to otherwise</a:t>
            </a:r>
            <a:r>
              <a:rPr lang="en-ZA" sz="2800" dirty="0" smtClean="0"/>
              <a:t> </a:t>
            </a:r>
            <a:r>
              <a:rPr lang="en-ZA" sz="2800" u="sng" dirty="0" smtClean="0">
                <a:solidFill>
                  <a:srgbClr val="00B050"/>
                </a:solidFill>
              </a:rPr>
              <a:t>materially influence the management </a:t>
            </a:r>
            <a:r>
              <a:rPr lang="en-ZA" sz="2800" dirty="0" smtClean="0">
                <a:solidFill>
                  <a:schemeClr val="tx1">
                    <a:lumMod val="75000"/>
                    <a:lumOff val="25000"/>
                  </a:schemeClr>
                </a:solidFill>
              </a:rPr>
              <a:t>of the company. </a:t>
            </a:r>
          </a:p>
          <a:p>
            <a:pPr marL="0" indent="0" algn="just">
              <a:lnSpc>
                <a:spcPts val="2400"/>
              </a:lnSpc>
              <a:spcBef>
                <a:spcPts val="0"/>
              </a:spcBef>
              <a:buNone/>
            </a:pPr>
            <a:endParaRPr lang="en-ZA" sz="2800" dirty="0"/>
          </a:p>
          <a:p>
            <a:pPr marL="0" indent="0" algn="just">
              <a:lnSpc>
                <a:spcPts val="2400"/>
              </a:lnSpc>
              <a:spcBef>
                <a:spcPts val="0"/>
              </a:spcBef>
              <a:buNone/>
            </a:pPr>
            <a:r>
              <a:rPr lang="en-ZA" sz="2800" dirty="0" smtClean="0">
                <a:solidFill>
                  <a:schemeClr val="tx1">
                    <a:lumMod val="75000"/>
                    <a:lumOff val="25000"/>
                  </a:schemeClr>
                </a:solidFill>
              </a:rPr>
              <a:t>State owned companies (SOC’s) will also be required to file BO information, unless exempted by the Minister in terms of section 9(2) of the Companies Act.  </a:t>
            </a:r>
          </a:p>
          <a:p>
            <a:pPr marL="0" indent="0" algn="just">
              <a:lnSpc>
                <a:spcPts val="2400"/>
              </a:lnSpc>
              <a:spcBef>
                <a:spcPts val="0"/>
              </a:spcBef>
              <a:buNone/>
            </a:pPr>
            <a:endParaRPr lang="en-ZA" sz="2800" dirty="0"/>
          </a:p>
          <a:p>
            <a:pPr marL="0" indent="0" algn="just">
              <a:lnSpc>
                <a:spcPts val="2400"/>
              </a:lnSpc>
              <a:spcBef>
                <a:spcPts val="0"/>
              </a:spcBef>
              <a:buNone/>
            </a:pPr>
            <a:endParaRPr lang="en-ZA" sz="2800" dirty="0"/>
          </a:p>
          <a:p>
            <a:pPr marL="0" indent="0" algn="just">
              <a:buNone/>
            </a:pPr>
            <a:endParaRPr lang="en-ZA" sz="2800" dirty="0" smtClean="0"/>
          </a:p>
          <a:p>
            <a:pPr algn="just"/>
            <a:endParaRPr lang="en-ZA" sz="2800" dirty="0"/>
          </a:p>
          <a:p>
            <a:pPr marL="0" indent="0" algn="just">
              <a:buNone/>
            </a:pPr>
            <a:endParaRPr lang="en-ZA" sz="2800" dirty="0"/>
          </a:p>
        </p:txBody>
      </p:sp>
    </p:spTree>
    <p:extLst>
      <p:ext uri="{BB962C8B-B14F-4D97-AF65-F5344CB8AC3E}">
        <p14:creationId xmlns:p14="http://schemas.microsoft.com/office/powerpoint/2010/main" val="238964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197791"/>
            <a:ext cx="9930854" cy="770337"/>
          </a:xfrm>
        </p:spPr>
        <p:txBody>
          <a:bodyPr>
            <a:normAutofit fontScale="90000"/>
          </a:bodyPr>
          <a:lstStyle/>
          <a:p>
            <a:r>
              <a:rPr lang="en-US" dirty="0" smtClean="0"/>
              <a:t>CIPC – MEMBER OF THE INTER-DEPARTMENTAL Committee on beneficial ownership transparency  (idc – bot)</a:t>
            </a:r>
            <a:endParaRPr lang="en-ZA" dirty="0"/>
          </a:p>
        </p:txBody>
      </p:sp>
      <p:sp>
        <p:nvSpPr>
          <p:cNvPr id="3" name="Content Placeholder 2"/>
          <p:cNvSpPr>
            <a:spLocks noGrp="1"/>
          </p:cNvSpPr>
          <p:nvPr>
            <p:ph idx="1"/>
          </p:nvPr>
        </p:nvSpPr>
        <p:spPr>
          <a:xfrm>
            <a:off x="515007" y="1334814"/>
            <a:ext cx="9701048" cy="6095999"/>
          </a:xfrm>
        </p:spPr>
        <p:txBody>
          <a:bodyPr>
            <a:normAutofit fontScale="70000" lnSpcReduction="20000"/>
          </a:bodyPr>
          <a:lstStyle/>
          <a:p>
            <a:pPr marL="0" indent="0" algn="just">
              <a:lnSpc>
                <a:spcPts val="3000"/>
              </a:lnSpc>
              <a:spcBef>
                <a:spcPts val="0"/>
              </a:spcBef>
              <a:buNone/>
            </a:pPr>
            <a:r>
              <a:rPr lang="en-ZA" sz="3400" dirty="0" smtClean="0">
                <a:solidFill>
                  <a:schemeClr val="tx1">
                    <a:lumMod val="75000"/>
                    <a:lumOff val="25000"/>
                  </a:schemeClr>
                </a:solidFill>
              </a:rPr>
              <a:t>CIPC is committed to the establishment and maintenance of the BO Register, hence we have contributed as a member of the committee since 2015 (though some years the committee was not active). </a:t>
            </a:r>
          </a:p>
          <a:p>
            <a:pPr marL="0" indent="0" algn="just">
              <a:lnSpc>
                <a:spcPts val="3000"/>
              </a:lnSpc>
              <a:spcBef>
                <a:spcPts val="0"/>
              </a:spcBef>
              <a:buNone/>
            </a:pPr>
            <a:endParaRPr lang="en-ZA" sz="3400" dirty="0">
              <a:solidFill>
                <a:schemeClr val="tx1">
                  <a:lumMod val="75000"/>
                  <a:lumOff val="25000"/>
                </a:schemeClr>
              </a:solidFill>
            </a:endParaRPr>
          </a:p>
          <a:p>
            <a:pPr marL="0" indent="0" algn="just">
              <a:lnSpc>
                <a:spcPts val="3000"/>
              </a:lnSpc>
              <a:spcBef>
                <a:spcPts val="0"/>
              </a:spcBef>
              <a:buNone/>
            </a:pPr>
            <a:r>
              <a:rPr lang="en-ZA" sz="3400" dirty="0" smtClean="0">
                <a:solidFill>
                  <a:schemeClr val="tx1">
                    <a:lumMod val="75000"/>
                    <a:lumOff val="25000"/>
                  </a:schemeClr>
                </a:solidFill>
              </a:rPr>
              <a:t>The CIPC BO-Register was rolled out on 1 April 2023 and to date we  have received</a:t>
            </a:r>
            <a:r>
              <a:rPr lang="en-ZA" sz="3400" dirty="0" smtClean="0"/>
              <a:t>  </a:t>
            </a:r>
            <a:r>
              <a:rPr lang="en-ZA" sz="3400" dirty="0" smtClean="0">
                <a:solidFill>
                  <a:srgbClr val="00B050"/>
                </a:solidFill>
              </a:rPr>
              <a:t>216 </a:t>
            </a:r>
            <a:r>
              <a:rPr lang="en-ZA" sz="3400" dirty="0" smtClean="0">
                <a:solidFill>
                  <a:schemeClr val="tx1">
                    <a:lumMod val="75000"/>
                    <a:lumOff val="25000"/>
                  </a:schemeClr>
                </a:solidFill>
              </a:rPr>
              <a:t>successful filings of BO information. Data received on this register will also be analysed on a risk based approach to ascertain trends around the world with regards to ultimate owners of corporate vehicles. The main purpose of BOT (beneficial owner transparency) is to assist law enforcement in the fight against money laundering and financing of terror activities.  </a:t>
            </a:r>
          </a:p>
          <a:p>
            <a:pPr marL="0" indent="0" algn="just">
              <a:lnSpc>
                <a:spcPts val="3000"/>
              </a:lnSpc>
              <a:spcBef>
                <a:spcPts val="0"/>
              </a:spcBef>
              <a:buNone/>
            </a:pPr>
            <a:endParaRPr lang="en-ZA" sz="3400" dirty="0" smtClean="0">
              <a:solidFill>
                <a:schemeClr val="tx1">
                  <a:lumMod val="75000"/>
                  <a:lumOff val="25000"/>
                </a:schemeClr>
              </a:solidFill>
            </a:endParaRPr>
          </a:p>
          <a:p>
            <a:pPr marL="0" indent="0" algn="just">
              <a:lnSpc>
                <a:spcPts val="3000"/>
              </a:lnSpc>
              <a:spcBef>
                <a:spcPts val="0"/>
              </a:spcBef>
              <a:buNone/>
            </a:pPr>
            <a:r>
              <a:rPr lang="en-US" sz="3400" dirty="0">
                <a:solidFill>
                  <a:schemeClr val="tx1">
                    <a:lumMod val="75000"/>
                    <a:lumOff val="25000"/>
                  </a:schemeClr>
                </a:solidFill>
              </a:rPr>
              <a:t>CIPC continues to support and form part of engagements where private sector or civil society is </a:t>
            </a:r>
            <a:r>
              <a:rPr lang="en-US" sz="3400" dirty="0" smtClean="0">
                <a:solidFill>
                  <a:schemeClr val="tx1">
                    <a:lumMod val="75000"/>
                    <a:lumOff val="25000"/>
                  </a:schemeClr>
                </a:solidFill>
              </a:rPr>
              <a:t>involved, </a:t>
            </a:r>
            <a:r>
              <a:rPr lang="en-US" sz="3400" dirty="0">
                <a:solidFill>
                  <a:schemeClr val="tx1">
                    <a:lumMod val="75000"/>
                    <a:lumOff val="25000"/>
                  </a:schemeClr>
                </a:solidFill>
              </a:rPr>
              <a:t>to provide clarity and certainty.</a:t>
            </a:r>
            <a:endParaRPr lang="en-ZA" sz="3400" dirty="0">
              <a:solidFill>
                <a:schemeClr val="tx1">
                  <a:lumMod val="75000"/>
                  <a:lumOff val="25000"/>
                </a:schemeClr>
              </a:solidFill>
            </a:endParaRPr>
          </a:p>
          <a:p>
            <a:pPr algn="just"/>
            <a:endParaRPr lang="en-ZA" dirty="0"/>
          </a:p>
        </p:txBody>
      </p:sp>
    </p:spTree>
    <p:extLst>
      <p:ext uri="{BB962C8B-B14F-4D97-AF65-F5344CB8AC3E}">
        <p14:creationId xmlns:p14="http://schemas.microsoft.com/office/powerpoint/2010/main" val="370162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BENEFICIAL OWNERSHIP</a:t>
            </a:r>
            <a:endParaRPr lang="en-ZA"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492469541"/>
              </p:ext>
            </p:extLst>
          </p:nvPr>
        </p:nvGraphicFramePr>
        <p:xfrm>
          <a:off x="534988" y="1292771"/>
          <a:ext cx="9618662" cy="5822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val 15"/>
          <p:cNvSpPr/>
          <p:nvPr/>
        </p:nvSpPr>
        <p:spPr>
          <a:xfrm>
            <a:off x="4193436" y="6138040"/>
            <a:ext cx="2301766"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Declaring company</a:t>
            </a:r>
            <a:endParaRPr lang="en-US" dirty="0"/>
          </a:p>
        </p:txBody>
      </p:sp>
      <p:sp>
        <p:nvSpPr>
          <p:cNvPr id="17" name="Down Arrow 16"/>
          <p:cNvSpPr/>
          <p:nvPr/>
        </p:nvSpPr>
        <p:spPr>
          <a:xfrm>
            <a:off x="5102003" y="5370787"/>
            <a:ext cx="484632" cy="7672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ounded Rectangular Callout 17"/>
          <p:cNvSpPr/>
          <p:nvPr/>
        </p:nvSpPr>
        <p:spPr>
          <a:xfrm>
            <a:off x="534988" y="4253948"/>
            <a:ext cx="3096108" cy="127449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Company A owns / controls 100% of the declaring company. </a:t>
            </a:r>
            <a:endParaRPr lang="en-US" dirty="0"/>
          </a:p>
        </p:txBody>
      </p:sp>
      <p:sp>
        <p:nvSpPr>
          <p:cNvPr id="19" name="Rounded Rectangular Callout 18"/>
          <p:cNvSpPr/>
          <p:nvPr/>
        </p:nvSpPr>
        <p:spPr>
          <a:xfrm>
            <a:off x="7421217" y="4386470"/>
            <a:ext cx="2637183" cy="200107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Lucia Smit owns 31% indirectly of the declaring company through a separate agreement</a:t>
            </a:r>
            <a:endParaRPr lang="en-US" dirty="0"/>
          </a:p>
        </p:txBody>
      </p:sp>
    </p:spTree>
    <p:extLst>
      <p:ext uri="{BB962C8B-B14F-4D97-AF65-F5344CB8AC3E}">
        <p14:creationId xmlns:p14="http://schemas.microsoft.com/office/powerpoint/2010/main" val="2903798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5484</TotalTime>
  <Words>1750</Words>
  <Application>Microsoft Office PowerPoint</Application>
  <PresentationFormat>Custom</PresentationFormat>
  <Paragraphs>139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Arimo Bold</vt:lpstr>
      <vt:lpstr>Calibri</vt:lpstr>
      <vt:lpstr>Helvetica Light</vt:lpstr>
      <vt:lpstr>Tahoma</vt:lpstr>
      <vt:lpstr>Office Theme</vt:lpstr>
      <vt:lpstr>BENEFICIAL OWNERSHIP TRANSPARENCY </vt:lpstr>
      <vt:lpstr>country mutual evaluation assessment findings - October 2021 Mutual Evaluation Report (MER) </vt:lpstr>
      <vt:lpstr>ROLE OF CIPC</vt:lpstr>
      <vt:lpstr>Response to financial action task force (fatf)</vt:lpstr>
      <vt:lpstr>CIPC response to FATF report</vt:lpstr>
      <vt:lpstr>CIPC report in addressing the inefficiencies (Cont…)</vt:lpstr>
      <vt:lpstr>What is beneficial ownership?</vt:lpstr>
      <vt:lpstr>CIPC – MEMBER OF THE INTER-DEPARTMENTAL Committee on beneficial ownership transparency  (idc – bot)</vt:lpstr>
      <vt:lpstr>EXAMPLE OF BENEFICIAL OWNERSHIP</vt:lpstr>
      <vt:lpstr>EXAMPLE OF BENEFICIAL OWNERSHIP</vt:lpstr>
      <vt:lpstr>BENEFICIAL OWNERSHIP REGISTER</vt:lpstr>
      <vt:lpstr>Disclosure and access regime to the data</vt:lpstr>
      <vt:lpstr>Compliance, investigations and enforcement</vt:lpstr>
      <vt:lpstr>NEXT STEPS </vt:lpstr>
      <vt:lpstr>CHANGE MANAGEMENT (LINKS)</vt:lpstr>
      <vt:lpstr>THANK YOU –  QUESTIONS WELCOME!</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Jmathekga</dc:creator>
  <cp:lastModifiedBy>Tintswalo Mawila</cp:lastModifiedBy>
  <cp:revision>886</cp:revision>
  <cp:lastPrinted>2020-12-03T09:06:12Z</cp:lastPrinted>
  <dcterms:created xsi:type="dcterms:W3CDTF">2019-05-23T08:27:41Z</dcterms:created>
  <dcterms:modified xsi:type="dcterms:W3CDTF">2023-06-14T12:17:35Z</dcterms:modified>
</cp:coreProperties>
</file>