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9"/>
  </p:handoutMasterIdLst>
  <p:sldIdLst>
    <p:sldId id="356" r:id="rId2"/>
    <p:sldId id="358" r:id="rId3"/>
    <p:sldId id="313" r:id="rId4"/>
    <p:sldId id="365" r:id="rId5"/>
    <p:sldId id="366" r:id="rId6"/>
    <p:sldId id="347" r:id="rId7"/>
    <p:sldId id="331" r:id="rId8"/>
    <p:sldId id="330" r:id="rId9"/>
    <p:sldId id="333" r:id="rId10"/>
    <p:sldId id="337" r:id="rId11"/>
    <p:sldId id="336" r:id="rId12"/>
    <p:sldId id="335" r:id="rId13"/>
    <p:sldId id="334" r:id="rId14"/>
    <p:sldId id="329" r:id="rId15"/>
    <p:sldId id="332" r:id="rId16"/>
    <p:sldId id="338" r:id="rId17"/>
    <p:sldId id="328" r:id="rId18"/>
    <p:sldId id="339" r:id="rId19"/>
    <p:sldId id="341" r:id="rId20"/>
    <p:sldId id="345" r:id="rId21"/>
    <p:sldId id="346" r:id="rId22"/>
    <p:sldId id="344" r:id="rId23"/>
    <p:sldId id="340" r:id="rId24"/>
    <p:sldId id="343" r:id="rId25"/>
    <p:sldId id="327" r:id="rId26"/>
    <p:sldId id="359" r:id="rId27"/>
    <p:sldId id="361" r:id="rId28"/>
  </p:sldIdLst>
  <p:sldSz cx="10688638" cy="7562850"/>
  <p:notesSz cx="7023100" cy="9309100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82"/>
    <a:srgbClr val="006666"/>
    <a:srgbClr val="99C78F"/>
    <a:srgbClr val="42B2AB"/>
    <a:srgbClr val="F26321"/>
    <a:srgbClr val="0078FF"/>
    <a:srgbClr val="75B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750" y="78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4EF6DF4-AF7D-4DF2-BDAF-8A0D5619AD39}" type="datetimeFigureOut">
              <a:rPr lang="en-ZA" smtClean="0"/>
              <a:t>2023/06/08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E2B59F0-6551-4D57-87C7-DFB3390D080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95631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IPC POWERPOINT 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433" y="2443370"/>
            <a:ext cx="5717803" cy="1291425"/>
          </a:xfrm>
          <a:ln>
            <a:noFill/>
          </a:ln>
        </p:spPr>
        <p:txBody>
          <a:bodyPr>
            <a:noAutofit/>
          </a:bodyPr>
          <a:lstStyle>
            <a:lvl1pPr algn="l">
              <a:defRPr sz="4000" b="1" cap="all">
                <a:gradFill flip="none" rotWithShape="1">
                  <a:gsLst>
                    <a:gs pos="0">
                      <a:srgbClr val="75B56B"/>
                    </a:gs>
                    <a:gs pos="100000">
                      <a:srgbClr val="007882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434" y="3738525"/>
            <a:ext cx="5717802" cy="685727"/>
          </a:xfrm>
          <a:ln>
            <a:noFill/>
          </a:ln>
        </p:spPr>
        <p:txBody>
          <a:bodyPr/>
          <a:lstStyle>
            <a:lvl1pPr marL="0" indent="0" algn="l">
              <a:buNone/>
              <a:defRPr>
                <a:gradFill flip="none" rotWithShape="1">
                  <a:gsLst>
                    <a:gs pos="0">
                      <a:srgbClr val="75B56B"/>
                    </a:gs>
                    <a:gs pos="100000">
                      <a:srgbClr val="007882"/>
                    </a:gs>
                  </a:gsLst>
                  <a:lin ang="0" scaled="1"/>
                  <a:tileRect/>
                </a:gra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08/06/2023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5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08/06/2023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58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489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1" y="301115"/>
            <a:ext cx="597524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2" y="1582598"/>
            <a:ext cx="3516489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08/06/2023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61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7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7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7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08/06/2023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00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08/06/2023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40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6"/>
            <a:ext cx="2404944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6"/>
            <a:ext cx="7036687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08/06/2023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5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PC POWERPOINT TEMPLATE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432" y="5336523"/>
            <a:ext cx="9619774" cy="1260475"/>
          </a:xfrm>
        </p:spPr>
        <p:txBody>
          <a:bodyPr>
            <a:normAutofit/>
          </a:bodyPr>
          <a:lstStyle>
            <a:lvl1pPr algn="l">
              <a:defRPr sz="3600" b="1" cap="all">
                <a:gradFill flip="none" rotWithShape="1">
                  <a:gsLst>
                    <a:gs pos="0">
                      <a:srgbClr val="75B56B"/>
                    </a:gs>
                    <a:gs pos="100000">
                      <a:srgbClr val="007882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0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PC POWERPOINT TEMPLATE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6" y="197791"/>
            <a:ext cx="8564054" cy="770337"/>
          </a:xfrm>
        </p:spPr>
        <p:txBody>
          <a:bodyPr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7276576"/>
            <a:ext cx="10688638" cy="360000"/>
          </a:xfrm>
          <a:prstGeom prst="rect">
            <a:avLst/>
          </a:prstGeom>
          <a:solidFill>
            <a:srgbClr val="00788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Untitled-14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240" y="7276576"/>
            <a:ext cx="705352" cy="37623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0400" y="7378969"/>
            <a:ext cx="323908" cy="273844"/>
          </a:xfrm>
        </p:spPr>
        <p:txBody>
          <a:bodyPr/>
          <a:lstStyle>
            <a:lvl1pPr algn="ctr">
              <a:defRPr sz="800">
                <a:solidFill>
                  <a:srgbClr val="FFFFFF"/>
                </a:solidFill>
              </a:defRPr>
            </a:lvl1pPr>
          </a:lstStyle>
          <a:p>
            <a:fld id="{F808627B-F915-7940-8094-9D0FE90F5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1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Untitled-1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240" y="7186613"/>
            <a:ext cx="705352" cy="376237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70400" y="7289006"/>
            <a:ext cx="323908" cy="273844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defPPr>
              <a:defRPr lang="en-US"/>
            </a:defPPr>
            <a:lvl1pPr marL="0" algn="ctr" defTabSz="497754" rtl="0" eaLnBrk="1" latinLnBrk="0" hangingPunct="1">
              <a:defRPr sz="800" kern="1200">
                <a:solidFill>
                  <a:srgbClr val="009689"/>
                </a:solidFill>
                <a:latin typeface="+mn-lt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08627B-F915-7940-8094-9D0FE90F5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2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432" y="302866"/>
            <a:ext cx="4129322" cy="1997739"/>
          </a:xfrm>
        </p:spPr>
        <p:txBody>
          <a:bodyPr>
            <a:normAutofit/>
          </a:bodyPr>
          <a:lstStyle>
            <a:lvl1pPr algn="l">
              <a:defRPr sz="3600" b="1" cap="all">
                <a:gradFill flip="none" rotWithShape="1">
                  <a:gsLst>
                    <a:gs pos="0">
                      <a:srgbClr val="75B56B"/>
                    </a:gs>
                    <a:gs pos="100000">
                      <a:srgbClr val="007882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5777643" y="9516"/>
            <a:ext cx="4910996" cy="7553334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n-US" dirty="0"/>
          </a:p>
        </p:txBody>
      </p:sp>
      <p:pic>
        <p:nvPicPr>
          <p:cNvPr id="8" name="Picture 7" descr="Untitled-14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240" y="7186613"/>
            <a:ext cx="705352" cy="37623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0400" y="7289006"/>
            <a:ext cx="323908" cy="273844"/>
          </a:xfrm>
        </p:spPr>
        <p:txBody>
          <a:bodyPr/>
          <a:lstStyle>
            <a:lvl1pPr algn="ctr">
              <a:defRPr sz="800">
                <a:solidFill>
                  <a:srgbClr val="009689"/>
                </a:solidFill>
              </a:defRPr>
            </a:lvl1pPr>
          </a:lstStyle>
          <a:p>
            <a:fld id="{F808627B-F915-7940-8094-9D0FE90F5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2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08/06/2023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CIPC POWERPOINT TEMPLATE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5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08/06/2023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5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7"/>
            <a:ext cx="4720815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7"/>
            <a:ext cx="4720815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08/06/2023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4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7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7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300A-6631-7448-BC89-159AC4B40E6D}" type="datetimeFigureOut">
              <a:rPr lang="en-US" smtClean="0"/>
              <a:t>08/06/2023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9A74-5513-294E-A2AF-5548CDACA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3300A-6631-7448-BC89-159AC4B40E6D}" type="datetimeFigureOut">
              <a:rPr lang="en-US" smtClean="0"/>
              <a:t>08/06/2023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3"/>
            <a:ext cx="338473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E9A74-5513-294E-A2AF-5548CDACA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5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rgbClr val="75B56B"/>
          </a:solidFill>
          <a:latin typeface="Arial"/>
          <a:ea typeface="+mj-ea"/>
          <a:cs typeface="Arial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Clr>
          <a:srgbClr val="75B56B"/>
        </a:buClr>
        <a:buFont typeface="Arial"/>
        <a:buChar char="•"/>
        <a:defRPr sz="3500" kern="1200">
          <a:solidFill>
            <a:schemeClr val="tx1"/>
          </a:solidFill>
          <a:latin typeface="Arial"/>
          <a:ea typeface="+mn-ea"/>
          <a:cs typeface="Arial"/>
        </a:defRPr>
      </a:lvl1pPr>
      <a:lvl2pPr marL="808850" indent="-311096" algn="l" defTabSz="497754" rtl="0" eaLnBrk="1" latinLnBrk="0" hangingPunct="1">
        <a:spcBef>
          <a:spcPct val="20000"/>
        </a:spcBef>
        <a:buClr>
          <a:srgbClr val="75B56B"/>
        </a:buClr>
        <a:buFont typeface="Arial"/>
        <a:buChar char="–"/>
        <a:defRPr sz="3000" kern="1200">
          <a:solidFill>
            <a:schemeClr val="tx1"/>
          </a:solidFill>
          <a:latin typeface="Arial"/>
          <a:ea typeface="+mn-ea"/>
          <a:cs typeface="Arial"/>
        </a:defRPr>
      </a:lvl2pPr>
      <a:lvl3pPr marL="1244384" indent="-248877" algn="l" defTabSz="497754" rtl="0" eaLnBrk="1" latinLnBrk="0" hangingPunct="1">
        <a:spcBef>
          <a:spcPct val="20000"/>
        </a:spcBef>
        <a:buClr>
          <a:srgbClr val="75B56B"/>
        </a:buClr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1742138" indent="-248877" algn="l" defTabSz="497754" rtl="0" eaLnBrk="1" latinLnBrk="0" hangingPunct="1">
        <a:spcBef>
          <a:spcPct val="20000"/>
        </a:spcBef>
        <a:buClr>
          <a:srgbClr val="75B56B"/>
        </a:buClr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239891" indent="-248877" algn="l" defTabSz="497754" rtl="0" eaLnBrk="1" latinLnBrk="0" hangingPunct="1">
        <a:spcBef>
          <a:spcPct val="20000"/>
        </a:spcBef>
        <a:buClr>
          <a:srgbClr val="75B56B"/>
        </a:buClr>
        <a:buFont typeface="Arial"/>
        <a:buChar char="»"/>
        <a:defRPr sz="2200" kern="1200">
          <a:solidFill>
            <a:schemeClr val="tx1"/>
          </a:solidFill>
          <a:latin typeface="Arial"/>
          <a:ea typeface="+mn-ea"/>
          <a:cs typeface="Arial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servicescor39@cipc.co.za" TargetMode="External"/><Relationship Id="rId2" Type="http://schemas.openxmlformats.org/officeDocument/2006/relationships/hyperlink" Target="mailto:manualcor39@cipc.co.za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anualcor39@cipc.co.za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433" y="3734795"/>
            <a:ext cx="5717802" cy="685727"/>
          </a:xfrm>
        </p:spPr>
        <p:txBody>
          <a:bodyPr>
            <a:noAutofit/>
          </a:bodyPr>
          <a:lstStyle/>
          <a:p>
            <a:endParaRPr lang="en-US" sz="4000" b="1" dirty="0" smtClean="0"/>
          </a:p>
          <a:p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51" y="404037"/>
            <a:ext cx="2094614" cy="20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5" y="197791"/>
            <a:ext cx="10389067" cy="770337"/>
          </a:xfrm>
        </p:spPr>
        <p:txBody>
          <a:bodyPr/>
          <a:lstStyle/>
          <a:p>
            <a:pPr algn="ctr"/>
            <a:r>
              <a:rPr lang="en-ZA" dirty="0" smtClean="0"/>
              <a:t>Login as a customer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7686"/>
            <a:ext cx="10688638" cy="648516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2546096" y="1600200"/>
            <a:ext cx="990600" cy="10668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6251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5" y="197791"/>
            <a:ext cx="10367295" cy="770337"/>
          </a:xfrm>
        </p:spPr>
        <p:txBody>
          <a:bodyPr/>
          <a:lstStyle/>
          <a:p>
            <a:pPr algn="ctr"/>
            <a:r>
              <a:rPr lang="en-ZA" dirty="0" smtClean="0"/>
              <a:t>E-services transaction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99457"/>
            <a:ext cx="10688638" cy="646339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8276930" y="828488"/>
            <a:ext cx="457200" cy="6096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96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6" y="197791"/>
            <a:ext cx="10258438" cy="770337"/>
          </a:xfrm>
        </p:spPr>
        <p:txBody>
          <a:bodyPr/>
          <a:lstStyle/>
          <a:p>
            <a:pPr algn="ctr"/>
            <a:r>
              <a:rPr lang="en-ZA" dirty="0" smtClean="0"/>
              <a:t>E-services transaction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53886"/>
            <a:ext cx="10688638" cy="640896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2684780" y="1327404"/>
            <a:ext cx="914400" cy="8382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423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6" y="197791"/>
            <a:ext cx="10280210" cy="770337"/>
          </a:xfrm>
        </p:spPr>
        <p:txBody>
          <a:bodyPr/>
          <a:lstStyle/>
          <a:p>
            <a:pPr algn="ctr"/>
            <a:r>
              <a:rPr lang="en-ZA" dirty="0" smtClean="0"/>
              <a:t>E-services transaction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21229"/>
            <a:ext cx="1068863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6" y="197791"/>
            <a:ext cx="10345524" cy="770337"/>
          </a:xfrm>
        </p:spPr>
        <p:txBody>
          <a:bodyPr/>
          <a:lstStyle/>
          <a:p>
            <a:pPr algn="ctr"/>
            <a:r>
              <a:rPr lang="en-ZA" dirty="0" smtClean="0"/>
              <a:t>E-services transaction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99457"/>
            <a:ext cx="10688638" cy="646339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9844473" y="5373624"/>
            <a:ext cx="457200" cy="12192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3911600" y="1639824"/>
            <a:ext cx="762000" cy="5334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7210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6" y="197791"/>
            <a:ext cx="10356410" cy="770337"/>
          </a:xfrm>
        </p:spPr>
        <p:txBody>
          <a:bodyPr/>
          <a:lstStyle/>
          <a:p>
            <a:pPr algn="ctr"/>
            <a:r>
              <a:rPr lang="en-ZA" dirty="0" smtClean="0"/>
              <a:t>E-services transaction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10602685" cy="64198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6391801" y="3321014"/>
            <a:ext cx="685800" cy="6096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91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6" y="197791"/>
            <a:ext cx="10334638" cy="770337"/>
          </a:xfrm>
        </p:spPr>
        <p:txBody>
          <a:bodyPr/>
          <a:lstStyle/>
          <a:p>
            <a:pPr algn="ctr"/>
            <a:r>
              <a:rPr lang="en-ZA" dirty="0" smtClean="0"/>
              <a:t>E-services transaction</a:t>
            </a:r>
            <a:endParaRPr lang="en-ZA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164771"/>
            <a:ext cx="10688638" cy="62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5" y="197791"/>
            <a:ext cx="10399953" cy="770337"/>
          </a:xfrm>
        </p:spPr>
        <p:txBody>
          <a:bodyPr/>
          <a:lstStyle/>
          <a:p>
            <a:pPr algn="ctr"/>
            <a:r>
              <a:rPr lang="en-ZA" dirty="0" smtClean="0"/>
              <a:t>E-services transaction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968128"/>
            <a:ext cx="10612438" cy="62674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7990695" y="4500336"/>
            <a:ext cx="609600" cy="15240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6631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6" y="197791"/>
            <a:ext cx="10334638" cy="770337"/>
          </a:xfrm>
        </p:spPr>
        <p:txBody>
          <a:bodyPr/>
          <a:lstStyle/>
          <a:p>
            <a:pPr algn="ctr"/>
            <a:r>
              <a:rPr lang="en-ZA" dirty="0" smtClean="0"/>
              <a:t>Removal of a director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197428"/>
            <a:ext cx="9619774" cy="6096001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2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Removal and resignation is not the same thing in terms of Companies </a:t>
            </a:r>
            <a:r>
              <a:rPr lang="en-ZA" sz="2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2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2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Removal must be in accordance with section 71 of Companies Act</a:t>
            </a:r>
            <a:r>
              <a:rPr lang="en-ZA" sz="2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2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2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director may be removed by the board or shareholders for committing misconduct such as theft, fraud, forgery, or for neglecting his/her functions as a director</a:t>
            </a:r>
            <a:r>
              <a:rPr lang="en-ZA" sz="2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2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2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and Resolution/Minutes must have same information, and not </a:t>
            </a:r>
            <a:r>
              <a:rPr lang="en-ZA" sz="215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removal</a:t>
            </a:r>
            <a:r>
              <a:rPr lang="en-ZA" sz="2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resolution but </a:t>
            </a:r>
            <a:r>
              <a:rPr lang="en-ZA" sz="215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resignation</a:t>
            </a:r>
            <a:r>
              <a:rPr lang="en-ZA" sz="2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the form or vice versa</a:t>
            </a:r>
            <a:r>
              <a:rPr lang="en-ZA" sz="2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2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2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Notice must be sent to the affected director with reasons for removal to enable him/her to prepare a response in person or through representative, to the meeting, before a resolution is put to a vote</a:t>
            </a:r>
            <a:r>
              <a:rPr lang="en-ZA" sz="2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ZA" sz="2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ZA" sz="2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2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 to Practice Notice No.74 of 2018</a:t>
            </a:r>
          </a:p>
          <a:p>
            <a:endParaRPr lang="en-ZA" sz="2100" dirty="0"/>
          </a:p>
        </p:txBody>
      </p:sp>
    </p:spTree>
    <p:extLst>
      <p:ext uri="{BB962C8B-B14F-4D97-AF65-F5344CB8AC3E}">
        <p14:creationId xmlns:p14="http://schemas.microsoft.com/office/powerpoint/2010/main" val="10079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6" y="197791"/>
            <a:ext cx="10258438" cy="770337"/>
          </a:xfrm>
        </p:spPr>
        <p:txBody>
          <a:bodyPr/>
          <a:lstStyle/>
          <a:p>
            <a:pPr algn="ctr"/>
            <a:r>
              <a:rPr lang="en-ZA" dirty="0" smtClean="0"/>
              <a:t>OBJECTION of unauthorised TRANSACTION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730829"/>
            <a:ext cx="9619774" cy="5024970"/>
          </a:xfrm>
        </p:spPr>
        <p:txBody>
          <a:bodyPr>
            <a:normAutofit fontScale="85000" lnSpcReduction="20000"/>
          </a:bodyPr>
          <a:lstStyle/>
          <a:p>
            <a:r>
              <a:rPr lang="en-ZA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can happen after the expiry of 10 days objecting the filing as required by Company Regulation 168 (COR168</a:t>
            </a:r>
            <a:r>
              <a:rPr lang="en-ZA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endParaRPr lang="en-ZA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ZA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COR39 form indicating Remove (unauthorised appointment</a:t>
            </a:r>
            <a:r>
              <a:rPr lang="en-ZA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OR Reinstate (unauthorized resignation/removal).</a:t>
            </a:r>
          </a:p>
          <a:p>
            <a:endParaRPr lang="en-ZA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ZA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is no need to comply with section 71 since this is unlawful appointment</a:t>
            </a:r>
            <a:r>
              <a:rPr lang="en-ZA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ZA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ZA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Resolution signed by authorised director(s) objecting such appointment and their certified ID copies must be supplied</a:t>
            </a:r>
            <a:r>
              <a:rPr lang="en-ZA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ZA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ZA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Such director will be removed from CIPC records.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216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7943"/>
            <a:ext cx="6574971" cy="5972741"/>
          </a:xfrm>
        </p:spPr>
        <p:txBody>
          <a:bodyPr/>
          <a:lstStyle/>
          <a:p>
            <a:pPr algn="ctr"/>
            <a:r>
              <a:rPr lang="en-US" sz="3200" dirty="0" smtClean="0"/>
              <a:t>Director changes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mashudu Thomas Lebete</a:t>
            </a:r>
            <a:br>
              <a:rPr lang="en-US" sz="3000" dirty="0" smtClean="0"/>
            </a:br>
            <a:r>
              <a:rPr lang="en-US" sz="3000" dirty="0" smtClean="0"/>
              <a:t>date:  31 MAY 2023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119" y="121920"/>
            <a:ext cx="2304256" cy="206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6" y="197791"/>
            <a:ext cx="10182238" cy="770337"/>
          </a:xfrm>
        </p:spPr>
        <p:txBody>
          <a:bodyPr/>
          <a:lstStyle/>
          <a:p>
            <a:pPr algn="ctr"/>
            <a:r>
              <a:rPr lang="en-ZA" dirty="0" smtClean="0"/>
              <a:t>Disqualification of a director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ZA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court must make an order declaring a person to be a disqualified director</a:t>
            </a:r>
            <a:r>
              <a:rPr lang="en-ZA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ZA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ZA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person may be disqualified on the grounds of misconduct involving dishonesty, or has been convicted in any court of law for theft or fraud</a:t>
            </a:r>
            <a:r>
              <a:rPr lang="en-ZA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ZA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ZA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disqualified person must not be appointed or elected as a director of a company, or consent to be appointed or elected as a director</a:t>
            </a:r>
            <a:r>
              <a:rPr lang="en-ZA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ZA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ZA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Upon rehabilitation of such a director, court order is still required to appoint him/her as a director again.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83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6" y="197791"/>
            <a:ext cx="10269324" cy="770337"/>
          </a:xfrm>
        </p:spPr>
        <p:txBody>
          <a:bodyPr/>
          <a:lstStyle/>
          <a:p>
            <a:pPr algn="ctr"/>
            <a:r>
              <a:rPr lang="en-ZA" dirty="0" smtClean="0"/>
              <a:t>COR39 PROCESSING TIMES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764667"/>
            <a:ext cx="9619774" cy="5257925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ZA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Manual applications</a:t>
            </a:r>
          </a:p>
          <a:p>
            <a:r>
              <a:rPr lang="en-ZA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Z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en-ZA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 days turnaround </a:t>
            </a:r>
            <a:r>
              <a:rPr lang="en-Z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</a:t>
            </a:r>
          </a:p>
          <a:p>
            <a:endParaRPr lang="en-ZA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ZA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E-services applications – no urgent processing</a:t>
            </a:r>
          </a:p>
          <a:p>
            <a:r>
              <a:rPr lang="en-ZA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Z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ZA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 days turnaround </a:t>
            </a:r>
            <a:r>
              <a:rPr lang="en-Z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</a:t>
            </a:r>
          </a:p>
          <a:p>
            <a:endParaRPr lang="en-ZA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ZA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Customers are encouraged to transact via e-services since this is a much quicker and convenient process that also eliminate spelling errors.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650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6" y="197791"/>
            <a:ext cx="10345524" cy="770337"/>
          </a:xfrm>
        </p:spPr>
        <p:txBody>
          <a:bodyPr/>
          <a:lstStyle/>
          <a:p>
            <a:pPr algn="ctr"/>
            <a:r>
              <a:rPr lang="en-ZA" dirty="0" smtClean="0"/>
              <a:t>Practice notice no.1 of 2019</a:t>
            </a:r>
            <a:endParaRPr lang="en-ZA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743" y="1280160"/>
            <a:ext cx="9677400" cy="628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5" y="197791"/>
            <a:ext cx="10323753" cy="770337"/>
          </a:xfrm>
        </p:spPr>
        <p:txBody>
          <a:bodyPr/>
          <a:lstStyle/>
          <a:p>
            <a:pPr algn="ctr"/>
            <a:r>
              <a:rPr lang="en-ZA" dirty="0" smtClean="0"/>
              <a:t>NOTICE TO CUSTOMERS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74" y="1298448"/>
            <a:ext cx="10323753" cy="626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7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5" y="197791"/>
            <a:ext cx="10319656" cy="770337"/>
          </a:xfrm>
        </p:spPr>
        <p:txBody>
          <a:bodyPr/>
          <a:lstStyle/>
          <a:p>
            <a:pPr algn="ctr"/>
            <a:r>
              <a:rPr lang="en-ZA" dirty="0" smtClean="0"/>
              <a:t>Practice notice no.40 of 2015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9743" y="968128"/>
            <a:ext cx="5421086" cy="6594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687" y="968128"/>
            <a:ext cx="5183951" cy="65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6" y="197791"/>
            <a:ext cx="10269324" cy="770337"/>
          </a:xfrm>
        </p:spPr>
        <p:txBody>
          <a:bodyPr/>
          <a:lstStyle/>
          <a:p>
            <a:pPr algn="ctr"/>
            <a:r>
              <a:rPr lang="en-ZA" dirty="0" smtClean="0"/>
              <a:t>Practice notice no.74 of 2018</a:t>
            </a:r>
            <a:endParaRPr lang="en-ZA" dirty="0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372" y="968129"/>
            <a:ext cx="9296400" cy="65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 Questions &amp; answers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433" y="3734795"/>
            <a:ext cx="5717802" cy="685727"/>
          </a:xfrm>
        </p:spPr>
        <p:txBody>
          <a:bodyPr>
            <a:noAutofit/>
          </a:bodyPr>
          <a:lstStyle/>
          <a:p>
            <a:endParaRPr lang="en-US" sz="4000" b="1" dirty="0" smtClean="0"/>
          </a:p>
          <a:p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51" y="404037"/>
            <a:ext cx="2094614" cy="20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432" y="2786233"/>
            <a:ext cx="5717803" cy="1291425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433" y="3734795"/>
            <a:ext cx="5717802" cy="685727"/>
          </a:xfrm>
        </p:spPr>
        <p:txBody>
          <a:bodyPr>
            <a:noAutofit/>
          </a:bodyPr>
          <a:lstStyle/>
          <a:p>
            <a:endParaRPr lang="en-US" sz="4000" b="1" dirty="0" smtClean="0"/>
          </a:p>
          <a:p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51" y="404037"/>
            <a:ext cx="2094614" cy="20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0075" y="197791"/>
            <a:ext cx="10247553" cy="770337"/>
          </a:xfrm>
        </p:spPr>
        <p:txBody>
          <a:bodyPr/>
          <a:lstStyle/>
          <a:p>
            <a:pPr algn="ctr"/>
            <a:r>
              <a:rPr lang="en-US" dirty="0" smtClean="0"/>
              <a:t>mANDATE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9086" y="1338943"/>
            <a:ext cx="9035143" cy="5416856"/>
          </a:xfrm>
        </p:spPr>
        <p:txBody>
          <a:bodyPr>
            <a:noAutofit/>
          </a:bodyPr>
          <a:lstStyle/>
          <a:p>
            <a:r>
              <a:rPr lang="en-ZA" sz="2400" b="1" dirty="0"/>
              <a:t>CIPC is mandated to comply with the following</a:t>
            </a:r>
            <a:r>
              <a:rPr lang="en-ZA" sz="2400" b="1" dirty="0" smtClean="0"/>
              <a:t>:</a:t>
            </a:r>
          </a:p>
          <a:p>
            <a:endParaRPr lang="en-ZA" sz="2400" b="1" dirty="0"/>
          </a:p>
          <a:p>
            <a:r>
              <a:rPr lang="en-ZA" sz="2400" b="1" dirty="0" smtClean="0"/>
              <a:t>Sections </a:t>
            </a:r>
            <a:r>
              <a:rPr lang="en-ZA" sz="2400" b="1" dirty="0"/>
              <a:t>66 – 78 of Companies </a:t>
            </a:r>
            <a:r>
              <a:rPr lang="en-ZA" sz="2400" b="1" dirty="0" smtClean="0"/>
              <a:t>Act</a:t>
            </a:r>
          </a:p>
          <a:p>
            <a:endParaRPr lang="en-ZA" sz="2400" b="1" dirty="0"/>
          </a:p>
          <a:p>
            <a:r>
              <a:rPr lang="en-ZA" sz="2400" b="1" dirty="0"/>
              <a:t>Section 70 – Vacancies on </a:t>
            </a:r>
            <a:r>
              <a:rPr lang="en-ZA" sz="2400" b="1" dirty="0" smtClean="0"/>
              <a:t>Board</a:t>
            </a:r>
          </a:p>
          <a:p>
            <a:endParaRPr lang="en-ZA" sz="2400" b="1" dirty="0"/>
          </a:p>
          <a:p>
            <a:r>
              <a:rPr lang="en-ZA" sz="2400" b="1" dirty="0"/>
              <a:t>Section 71 – Removal of </a:t>
            </a:r>
            <a:r>
              <a:rPr lang="en-ZA" sz="2400" b="1" dirty="0" smtClean="0"/>
              <a:t>directors</a:t>
            </a:r>
          </a:p>
          <a:p>
            <a:pPr marL="0" indent="0">
              <a:buNone/>
            </a:pPr>
            <a:endParaRPr lang="en-ZA" sz="2400" b="1" dirty="0"/>
          </a:p>
          <a:p>
            <a:r>
              <a:rPr lang="en-ZA" sz="2400" b="1" dirty="0"/>
              <a:t>Regulation 39 – Directors and register of persons disqualified from serving as a director.</a:t>
            </a:r>
          </a:p>
        </p:txBody>
      </p:sp>
    </p:spTree>
    <p:extLst>
      <p:ext uri="{BB962C8B-B14F-4D97-AF65-F5344CB8AC3E}">
        <p14:creationId xmlns:p14="http://schemas.microsoft.com/office/powerpoint/2010/main" val="14570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RESIGNATION / APPOINTMENT OF A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happens due to vacancies on Board of Directors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may happen as a result of resignation, incapacitated, death, expiry of term of office, retiring, etc.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company must file COR39 application within 10 business days after a director is appointed or resigned.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director must handover resignation letter, or accept appointment, and the company must submit COR39 form with Minutes of the meeting or Resolution taken to change directors.</a:t>
            </a:r>
          </a:p>
          <a:p>
            <a:pPr marL="0" indent="0" algn="just">
              <a:buNone/>
            </a:pPr>
            <a:r>
              <a:rPr lang="en-Z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form and Resolution/minutes must also reflect same information, i.e. not </a:t>
            </a:r>
            <a:r>
              <a:rPr lang="en-ZA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resignation</a:t>
            </a:r>
            <a:r>
              <a:rPr lang="en-Z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resolution and </a:t>
            </a:r>
            <a:r>
              <a:rPr lang="en-ZA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removal</a:t>
            </a:r>
            <a:r>
              <a:rPr lang="en-Z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the form or vice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CHANNELS TO SUBMIT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600" dirty="0"/>
              <a:t>Customers may select to transact either:</a:t>
            </a:r>
          </a:p>
          <a:p>
            <a:endParaRPr lang="en-ZA" sz="2600" dirty="0"/>
          </a:p>
          <a:p>
            <a:r>
              <a:rPr lang="en-ZA" sz="2600" dirty="0"/>
              <a:t>Manually – documents must be sent to </a:t>
            </a:r>
            <a:r>
              <a:rPr lang="en-ZA" sz="2600" dirty="0">
                <a:hlinkClick r:id="rId2"/>
              </a:rPr>
              <a:t>manualcor39@cipc.co.za</a:t>
            </a:r>
            <a:endParaRPr lang="en-ZA" sz="2600" dirty="0"/>
          </a:p>
          <a:p>
            <a:endParaRPr lang="en-ZA" sz="2600" dirty="0"/>
          </a:p>
          <a:p>
            <a:r>
              <a:rPr lang="en-ZA" sz="2600" dirty="0"/>
              <a:t>Eservices – documents must be sent to </a:t>
            </a:r>
            <a:r>
              <a:rPr lang="en-ZA" sz="2600" dirty="0">
                <a:hlinkClick r:id="rId3"/>
              </a:rPr>
              <a:t>eservicescor39@cipc.co.za</a:t>
            </a:r>
            <a:endParaRPr lang="en-ZA" sz="2600" dirty="0"/>
          </a:p>
          <a:p>
            <a:endParaRPr lang="en-ZA" sz="2600" dirty="0"/>
          </a:p>
          <a:p>
            <a:r>
              <a:rPr lang="en-ZA" sz="2600" dirty="0"/>
              <a:t>Uploading the documents on website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5" y="197791"/>
            <a:ext cx="10149581" cy="770337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 smtClean="0"/>
              <a:t>SUPPORTING DOCUMENTS REQUIRED: CHANGE OF COMPANY DIRECTORS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ZA" sz="3400" dirty="0"/>
              <a:t>Required for both manual and eservices transactions</a:t>
            </a:r>
            <a:r>
              <a:rPr lang="en-ZA" sz="3400" dirty="0" smtClean="0"/>
              <a:t>:</a:t>
            </a:r>
          </a:p>
          <a:p>
            <a:pPr algn="just"/>
            <a:endParaRPr lang="en-ZA" sz="3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400" dirty="0"/>
              <a:t>Minutes of the meeting or </a:t>
            </a:r>
            <a:r>
              <a:rPr lang="en-ZA" sz="3400" dirty="0" smtClean="0"/>
              <a:t>Resolution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3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dirty="0"/>
              <a:t>Round robin resolution or minutes of the meeting signed by all directors as per Practice Note No.1 of </a:t>
            </a:r>
            <a:r>
              <a:rPr lang="en-US" sz="3400" dirty="0" smtClean="0"/>
              <a:t>2019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400" dirty="0"/>
              <a:t>Certified ID Copies of all directors who are affected by the </a:t>
            </a:r>
            <a:r>
              <a:rPr lang="en-ZA" sz="3400" dirty="0" smtClean="0"/>
              <a:t>change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3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400" dirty="0"/>
              <a:t>Certified ID Copy of the </a:t>
            </a:r>
            <a:r>
              <a:rPr lang="en-ZA" sz="3400" dirty="0" smtClean="0"/>
              <a:t>applicant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3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400" dirty="0"/>
              <a:t>In case of deceased director, death certificate is required</a:t>
            </a:r>
            <a:r>
              <a:rPr lang="en-ZA" sz="34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3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400" dirty="0" smtClean="0"/>
              <a:t>Appointment letter or Resignation letter signed by affected director (Practice Notice No.2 of 2021).</a:t>
            </a:r>
            <a:endParaRPr lang="en-ZA" sz="34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5037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5" y="197791"/>
            <a:ext cx="10389067" cy="770337"/>
          </a:xfrm>
        </p:spPr>
        <p:txBody>
          <a:bodyPr/>
          <a:lstStyle/>
          <a:p>
            <a:pPr algn="ctr"/>
            <a:r>
              <a:rPr lang="en-ZA" dirty="0" smtClean="0"/>
              <a:t>MANUAL APPLICATION</a:t>
            </a:r>
            <a:endParaRPr lang="en-ZA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75" y="1088570"/>
            <a:ext cx="5044181" cy="6428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048" y="1088571"/>
            <a:ext cx="5523992" cy="642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5" y="197791"/>
            <a:ext cx="10378181" cy="770337"/>
          </a:xfrm>
        </p:spPr>
        <p:txBody>
          <a:bodyPr/>
          <a:lstStyle/>
          <a:p>
            <a:pPr algn="ctr"/>
            <a:r>
              <a:rPr lang="en-ZA" dirty="0" smtClean="0"/>
              <a:t>PROCESSING MANUAL APPLICATIONS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Documents must </a:t>
            </a:r>
            <a:r>
              <a:rPr lang="en-Z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e-mailed to </a:t>
            </a:r>
            <a:r>
              <a:rPr lang="en-ZA" sz="36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manualcor39@cipc.co.za</a:t>
            </a:r>
            <a:r>
              <a:rPr lang="en-Z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ZA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Once received, tracking number is allocated, e.g. </a:t>
            </a:r>
            <a:r>
              <a:rPr lang="en-Z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112295135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Boxes are released at the end of the day and work is distributed equally amongst the team </a:t>
            </a:r>
            <a:r>
              <a:rPr lang="en-Z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members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Z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is captured manually by the team </a:t>
            </a:r>
            <a:r>
              <a:rPr lang="en-Z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members</a:t>
            </a:r>
          </a:p>
          <a:p>
            <a:pPr marL="0" indent="0" algn="just">
              <a:buNone/>
            </a:pPr>
            <a:endParaRPr lang="en-Z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Outcome (certificate or query) of application is dispatched to the e-mail address linked to the customer code on the form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13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5" y="197791"/>
            <a:ext cx="10378181" cy="770337"/>
          </a:xfrm>
        </p:spPr>
        <p:txBody>
          <a:bodyPr/>
          <a:lstStyle/>
          <a:p>
            <a:pPr algn="ctr"/>
            <a:r>
              <a:rPr lang="en-ZA" dirty="0" smtClean="0"/>
              <a:t>E-SERVICES TRANSACTION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764668"/>
            <a:ext cx="9619774" cy="4233361"/>
          </a:xfrm>
        </p:spPr>
        <p:txBody>
          <a:bodyPr>
            <a:normAutofit fontScale="92500" lnSpcReduction="10000"/>
          </a:bodyPr>
          <a:lstStyle/>
          <a:p>
            <a:r>
              <a:rPr lang="en-ZA" sz="2700" dirty="0"/>
              <a:t>This transaction is handled by the </a:t>
            </a:r>
            <a:r>
              <a:rPr lang="en-ZA" sz="2700" dirty="0" smtClean="0"/>
              <a:t>customer</a:t>
            </a:r>
          </a:p>
          <a:p>
            <a:endParaRPr lang="en-ZA" sz="2700" dirty="0"/>
          </a:p>
          <a:p>
            <a:r>
              <a:rPr lang="en-ZA" sz="2700" dirty="0"/>
              <a:t>All changes are captured on CIPC </a:t>
            </a:r>
            <a:r>
              <a:rPr lang="en-ZA" sz="2700" dirty="0" smtClean="0"/>
              <a:t>website</a:t>
            </a:r>
          </a:p>
          <a:p>
            <a:endParaRPr lang="en-ZA" sz="2700" dirty="0"/>
          </a:p>
          <a:p>
            <a:r>
              <a:rPr lang="en-ZA" sz="2700" dirty="0"/>
              <a:t>Customer will submit application to CIPC for </a:t>
            </a:r>
            <a:r>
              <a:rPr lang="en-ZA" sz="2700" dirty="0" smtClean="0"/>
              <a:t>processing</a:t>
            </a:r>
          </a:p>
          <a:p>
            <a:endParaRPr lang="en-ZA" sz="2700" dirty="0"/>
          </a:p>
          <a:p>
            <a:r>
              <a:rPr lang="en-ZA" sz="2700" dirty="0"/>
              <a:t>After examining the application, the team member will only Approve or Reject the </a:t>
            </a:r>
            <a:r>
              <a:rPr lang="en-ZA" sz="2700" dirty="0" smtClean="0"/>
              <a:t>application</a:t>
            </a:r>
          </a:p>
          <a:p>
            <a:endParaRPr lang="en-ZA" sz="2700" dirty="0"/>
          </a:p>
          <a:p>
            <a:r>
              <a:rPr lang="en-ZA" sz="2700" dirty="0"/>
              <a:t>See steps below to transact on e-services: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8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3476</TotalTime>
  <Words>796</Words>
  <Application>Microsoft Office PowerPoint</Application>
  <PresentationFormat>Custom</PresentationFormat>
  <Paragraphs>117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 presentation</vt:lpstr>
      <vt:lpstr>Director changes    mashudu Thomas Lebete date:  31 MAY 2023</vt:lpstr>
      <vt:lpstr>mANDATE</vt:lpstr>
      <vt:lpstr>RESIGNATION / APPOINTMENT OF A DIRECTOR</vt:lpstr>
      <vt:lpstr>THREE CHANNELS TO SUBMIT APPLICATIONS</vt:lpstr>
      <vt:lpstr>SUPPORTING DOCUMENTS REQUIRED: CHANGE OF COMPANY DIRECTORS</vt:lpstr>
      <vt:lpstr>MANUAL APPLICATION</vt:lpstr>
      <vt:lpstr>PROCESSING MANUAL APPLICATIONS</vt:lpstr>
      <vt:lpstr>E-SERVICES TRANSACTION</vt:lpstr>
      <vt:lpstr>Login as a customer</vt:lpstr>
      <vt:lpstr>E-services transaction</vt:lpstr>
      <vt:lpstr>E-services transaction</vt:lpstr>
      <vt:lpstr>E-services transaction</vt:lpstr>
      <vt:lpstr>E-services transaction</vt:lpstr>
      <vt:lpstr>E-services transaction</vt:lpstr>
      <vt:lpstr>E-services transaction</vt:lpstr>
      <vt:lpstr>E-services transaction</vt:lpstr>
      <vt:lpstr>Removal of a director</vt:lpstr>
      <vt:lpstr>OBJECTION of unauthorised TRANSACTION</vt:lpstr>
      <vt:lpstr>Disqualification of a director</vt:lpstr>
      <vt:lpstr>COR39 PROCESSING TIMES</vt:lpstr>
      <vt:lpstr>Practice notice no.1 of 2019</vt:lpstr>
      <vt:lpstr>NOTICE TO CUSTOMERS</vt:lpstr>
      <vt:lpstr>Practice notice no.40 of 2015</vt:lpstr>
      <vt:lpstr>Practice notice no.74 of 2018</vt:lpstr>
      <vt:lpstr> Questions &amp; answers</vt:lpstr>
      <vt:lpstr>THANK YOU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Tintswalo Mawila</cp:lastModifiedBy>
  <cp:revision>631</cp:revision>
  <cp:lastPrinted>2020-10-13T09:21:37Z</cp:lastPrinted>
  <dcterms:created xsi:type="dcterms:W3CDTF">2019-05-23T08:27:41Z</dcterms:created>
  <dcterms:modified xsi:type="dcterms:W3CDTF">2023-06-08T10:25:54Z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PManualFileClassification">
    <vt:lpwstr>{B7313C49-AA5A-4EAF-A280-A45E4A99C93C}</vt:lpwstr>
  </property>
  <property fmtid="{D5CDD505-2E9C-101B-9397-08002B2CF9AE}" pid="3" name="DLPManualFileClassificationLastModifiedBy">
    <vt:lpwstr>CIPROZA\EPinkham</vt:lpwstr>
  </property>
  <property fmtid="{D5CDD505-2E9C-101B-9397-08002B2CF9AE}" pid="4" name="DLPManualFileClassificationLastModificationDate">
    <vt:lpwstr>1571305467</vt:lpwstr>
  </property>
  <property fmtid="{D5CDD505-2E9C-101B-9397-08002B2CF9AE}" pid="5" name="DLPManualFileClassificationVersion">
    <vt:lpwstr>11.0.2.3</vt:lpwstr>
  </property>
</Properties>
</file>