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70" r:id="rId2"/>
    <p:sldId id="400" r:id="rId3"/>
    <p:sldId id="404" r:id="rId4"/>
    <p:sldId id="407" r:id="rId5"/>
    <p:sldId id="408" r:id="rId6"/>
    <p:sldId id="411" r:id="rId7"/>
    <p:sldId id="418" r:id="rId8"/>
    <p:sldId id="396" r:id="rId9"/>
    <p:sldId id="419" r:id="rId10"/>
    <p:sldId id="420" r:id="rId11"/>
    <p:sldId id="421" r:id="rId12"/>
    <p:sldId id="422" r:id="rId13"/>
    <p:sldId id="416" r:id="rId14"/>
    <p:sldId id="417" r:id="rId15"/>
    <p:sldId id="423" r:id="rId16"/>
    <p:sldId id="398" r:id="rId17"/>
    <p:sldId id="392" r:id="rId18"/>
  </p:sldIdLst>
  <p:sldSz cx="10688638" cy="7562850"/>
  <p:notesSz cx="7023100" cy="93091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inda Steenkamp" initials="LS" lastIdx="1" clrIdx="0">
    <p:extLst>
      <p:ext uri="{19B8F6BF-5375-455C-9EA6-DF929625EA0E}">
        <p15:presenceInfo xmlns:p15="http://schemas.microsoft.com/office/powerpoint/2012/main" userId="S-1-5-21-2261734187-2222916944-324176199-1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66"/>
    <a:srgbClr val="008080"/>
    <a:srgbClr val="0000FF"/>
    <a:srgbClr val="75B56B"/>
    <a:srgbClr val="FFFFCC"/>
    <a:srgbClr val="85BE7C"/>
    <a:srgbClr val="99C78F"/>
    <a:srgbClr val="FBCFAB"/>
    <a:srgbClr val="00D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29" autoAdjust="0"/>
    <p:restoredTop sz="94660"/>
  </p:normalViewPr>
  <p:slideViewPr>
    <p:cSldViewPr snapToGrid="0" snapToObjects="1">
      <p:cViewPr varScale="1">
        <p:scale>
          <a:sx n="70" d="100"/>
          <a:sy n="70" d="100"/>
        </p:scale>
        <p:origin x="468" y="72"/>
      </p:cViewPr>
      <p:guideLst>
        <p:guide orient="horz" pos="2382"/>
        <p:guide pos="3367"/>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D64DEF3-9182-42D2-AAE0-CFC1A1B7C5D1}" type="datetimeFigureOut">
              <a:rPr lang="en-ZA" smtClean="0"/>
              <a:t>2023/07/05</a:t>
            </a:fld>
            <a:endParaRPr lang="en-ZA"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6E118AD-A395-40FB-9B98-C1D1B2925820}" type="slidenum">
              <a:rPr lang="en-ZA" smtClean="0"/>
              <a:t>‹#›</a:t>
            </a:fld>
            <a:endParaRPr lang="en-ZA" dirty="0"/>
          </a:p>
        </p:txBody>
      </p:sp>
    </p:spTree>
    <p:extLst>
      <p:ext uri="{BB962C8B-B14F-4D97-AF65-F5344CB8AC3E}">
        <p14:creationId xmlns:p14="http://schemas.microsoft.com/office/powerpoint/2010/main" val="602748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BD7FCF3-7D96-4E93-A5A8-41B1C274A8B0}" type="datetimeFigureOut">
              <a:rPr lang="en-ZA" smtClean="0"/>
              <a:t>2023/07/05</a:t>
            </a:fld>
            <a:endParaRPr lang="en-ZA" dirty="0"/>
          </a:p>
        </p:txBody>
      </p:sp>
      <p:sp>
        <p:nvSpPr>
          <p:cNvPr id="4" name="Slide Image Placeholder 3"/>
          <p:cNvSpPr>
            <a:spLocks noGrp="1" noRot="1" noChangeAspect="1"/>
          </p:cNvSpPr>
          <p:nvPr>
            <p:ph type="sldImg" idx="2"/>
          </p:nvPr>
        </p:nvSpPr>
        <p:spPr>
          <a:xfrm>
            <a:off x="1292225" y="1163638"/>
            <a:ext cx="4438650" cy="3141662"/>
          </a:xfrm>
          <a:prstGeom prst="rect">
            <a:avLst/>
          </a:prstGeom>
          <a:noFill/>
          <a:ln w="12700">
            <a:solidFill>
              <a:prstClr val="black"/>
            </a:solidFill>
          </a:ln>
        </p:spPr>
        <p:txBody>
          <a:bodyPr vert="horz" lIns="93324" tIns="46662" rIns="93324" bIns="46662" rtlCol="0" anchor="ctr"/>
          <a:lstStyle/>
          <a:p>
            <a:endParaRPr lang="en-Z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8A40D72-A3AA-4A6C-8C40-579795F649C2}" type="slidenum">
              <a:rPr lang="en-ZA" smtClean="0"/>
              <a:t>‹#›</a:t>
            </a:fld>
            <a:endParaRPr lang="en-ZA" dirty="0"/>
          </a:p>
        </p:txBody>
      </p:sp>
    </p:spTree>
    <p:extLst>
      <p:ext uri="{BB962C8B-B14F-4D97-AF65-F5344CB8AC3E}">
        <p14:creationId xmlns:p14="http://schemas.microsoft.com/office/powerpoint/2010/main" val="19054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smtClean="0"/>
              <a:t>Click to edit Master title style</a:t>
            </a:r>
            <a:endParaRPr lang="en-US" dirty="0"/>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smtClean="0"/>
              <a:t>Click to edit </a:t>
            </a:r>
            <a:br>
              <a:rPr lang="en-US" dirty="0" smtClean="0"/>
            </a:br>
            <a:r>
              <a:rPr lang="en-US" dirty="0" smtClean="0"/>
              <a:t>Master title style</a:t>
            </a:r>
            <a:endParaRPr lang="en-US" dirty="0"/>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3300A-6631-7448-BC89-159AC4B40E6D}" type="datetimeFigureOut">
              <a:rPr lang="en-US" smtClean="0"/>
              <a:t>05/07/2023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05/07/2023</a:t>
            </a:fld>
            <a:endParaRPr lang="en-US" dirty="0"/>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pc.co.za/wp-content/uploads/2023/05/Beneficial-Owner-Filing-Requirements-Guidance-Notice-25_May-2023.pdf" TargetMode="External"/><Relationship Id="rId2" Type="http://schemas.openxmlformats.org/officeDocument/2006/relationships/hyperlink" Target="https://www.cipc.co.za/wp-content/uploads/2023/05/USER-GUIDELINES-BO-LEGISLATIVE-REQUIREMENTS.pdf" TargetMode="External"/><Relationship Id="rId1" Type="http://schemas.openxmlformats.org/officeDocument/2006/relationships/slideLayout" Target="../slideLayouts/slideLayout3.xml"/><Relationship Id="rId5" Type="http://schemas.openxmlformats.org/officeDocument/2006/relationships/hyperlink" Target="https://www.cipc.co.za/?page_id=4160" TargetMode="External"/><Relationship Id="rId4" Type="http://schemas.openxmlformats.org/officeDocument/2006/relationships/hyperlink" Target="https://www.cipc.co.za/wp-content/uploads/2023/05/Companies-amendment-regulations-2023.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1629103"/>
            <a:ext cx="9207062" cy="2647690"/>
          </a:xfrm>
        </p:spPr>
        <p:txBody>
          <a:bodyPr/>
          <a:lstStyle/>
          <a:p>
            <a:r>
              <a:rPr lang="en-US" sz="3200" dirty="0" smtClean="0">
                <a:latin typeface="Helvetica Light"/>
                <a:ea typeface="Tahoma" panose="020B0604030504040204" pitchFamily="34" charset="0"/>
                <a:cs typeface="Tahoma" panose="020B0604030504040204" pitchFamily="34" charset="0"/>
              </a:rPr>
              <a:t>BENEFICIAL OWNERSHIP TRANSPARENCY</a:t>
            </a:r>
            <a:r>
              <a:rPr lang="en-US" sz="2400" dirty="0">
                <a:latin typeface="Helvetica Light"/>
                <a:ea typeface="Tahoma" panose="020B0604030504040204" pitchFamily="34" charset="0"/>
                <a:cs typeface="Tahoma" panose="020B0604030504040204" pitchFamily="34" charset="0"/>
              </a:rPr>
              <a:t/>
            </a:r>
            <a:br>
              <a:rPr lang="en-US" sz="2400" dirty="0">
                <a:latin typeface="Helvetica Light"/>
                <a:ea typeface="Tahoma" panose="020B0604030504040204" pitchFamily="34" charset="0"/>
                <a:cs typeface="Tahoma" panose="020B0604030504040204" pitchFamily="34" charset="0"/>
              </a:rPr>
            </a:br>
            <a:endParaRPr lang="en-US" sz="2400" dirty="0">
              <a:latin typeface="Helvetica Light"/>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119" y="0"/>
            <a:ext cx="2304256" cy="2304256"/>
          </a:xfrm>
          <a:prstGeom prst="rect">
            <a:avLst/>
          </a:prstGeom>
        </p:spPr>
      </p:pic>
      <p:sp>
        <p:nvSpPr>
          <p:cNvPr id="4" name="TextBox 3"/>
          <p:cNvSpPr txBox="1"/>
          <p:nvPr/>
        </p:nvSpPr>
        <p:spPr>
          <a:xfrm>
            <a:off x="3503488" y="6586317"/>
            <a:ext cx="2480752"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smtClean="0">
                <a:ln>
                  <a:solidFill>
                    <a:srgbClr val="006666"/>
                  </a:solidFill>
                </a:ln>
                <a:solidFill>
                  <a:srgbClr val="008080"/>
                </a:solidFill>
              </a:rPr>
              <a:t> </a:t>
            </a:r>
            <a:endParaRPr lang="en-ZA" dirty="0">
              <a:ln>
                <a:solidFill>
                  <a:srgbClr val="006666"/>
                </a:solidFill>
              </a:ln>
              <a:solidFill>
                <a:srgbClr val="008080"/>
              </a:solidFill>
              <a:latin typeface="Helvetica Light"/>
            </a:endParaRPr>
          </a:p>
        </p:txBody>
      </p:sp>
      <p:sp>
        <p:nvSpPr>
          <p:cNvPr id="5" name="Title 1"/>
          <p:cNvSpPr txBox="1">
            <a:spLocks/>
          </p:cNvSpPr>
          <p:nvPr/>
        </p:nvSpPr>
        <p:spPr>
          <a:xfrm>
            <a:off x="357352" y="4779034"/>
            <a:ext cx="8585480" cy="1691610"/>
          </a:xfrm>
          <a:prstGeom prst="rect">
            <a:avLst/>
          </a:prstGeom>
          <a:ln>
            <a:noFill/>
          </a:ln>
        </p:spPr>
        <p:txBody>
          <a:bodyPr vert="horz" lIns="99551" tIns="49775" rIns="99551" bIns="49775" rtlCol="0" anchor="ctr">
            <a:noAutofit/>
          </a:bodyPr>
          <a:lstStyle>
            <a:lvl1pPr algn="l" defTabSz="497754" rtl="0" eaLnBrk="1" latinLnBrk="0" hangingPunct="1">
              <a:spcBef>
                <a:spcPct val="0"/>
              </a:spcBef>
              <a:buNone/>
              <a:defRPr sz="4000" b="1" kern="1200" cap="all">
                <a:gradFill flip="none" rotWithShape="1">
                  <a:gsLst>
                    <a:gs pos="0">
                      <a:srgbClr val="75B56B"/>
                    </a:gs>
                    <a:gs pos="100000">
                      <a:srgbClr val="007882"/>
                    </a:gs>
                  </a:gsLst>
                  <a:lin ang="0" scaled="1"/>
                  <a:tileRect/>
                </a:gradFill>
                <a:latin typeface="Arial"/>
                <a:ea typeface="+mj-ea"/>
                <a:cs typeface="Arial"/>
              </a:defRPr>
            </a:lvl1pPr>
          </a:lstStyle>
          <a:p>
            <a:r>
              <a:rPr lang="en-US" sz="2400" dirty="0" smtClean="0">
                <a:solidFill>
                  <a:srgbClr val="006666"/>
                </a:solidFill>
                <a:latin typeface="Helvetica Light"/>
                <a:ea typeface="Tahoma" panose="020B0604030504040204" pitchFamily="34" charset="0"/>
                <a:cs typeface="Tahoma" panose="020B0604030504040204" pitchFamily="34" charset="0"/>
              </a:rPr>
              <a:t>MS. LUCINDA STEENKAMP</a:t>
            </a:r>
          </a:p>
          <a:p>
            <a:r>
              <a:rPr lang="en-US" sz="2000" dirty="0" smtClean="0">
                <a:solidFill>
                  <a:srgbClr val="006666"/>
                </a:solidFill>
                <a:latin typeface="Helvetica Light"/>
                <a:ea typeface="Tahoma" panose="020B0604030504040204" pitchFamily="34" charset="0"/>
                <a:cs typeface="Tahoma" panose="020B0604030504040204" pitchFamily="34" charset="0"/>
              </a:rPr>
              <a:t>SENIOR LEGAL ADVISOR: CIPC</a:t>
            </a:r>
            <a:br>
              <a:rPr lang="en-US" sz="2000" dirty="0" smtClean="0">
                <a:solidFill>
                  <a:srgbClr val="006666"/>
                </a:solidFill>
                <a:latin typeface="Helvetica Light"/>
                <a:ea typeface="Tahoma" panose="020B0604030504040204" pitchFamily="34" charset="0"/>
                <a:cs typeface="Tahoma" panose="020B0604030504040204" pitchFamily="34" charset="0"/>
              </a:rPr>
            </a:br>
            <a:endParaRPr lang="en-US" sz="2000" dirty="0">
              <a:solidFill>
                <a:srgbClr val="006666"/>
              </a:solidFill>
              <a:latin typeface="Helvetica Ligh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7176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a legal and beneficial owner - examples</a:t>
            </a:r>
            <a:endParaRPr lang="en-ZA" dirty="0"/>
          </a:p>
        </p:txBody>
      </p:sp>
      <p:sp>
        <p:nvSpPr>
          <p:cNvPr id="3" name="Content Placeholder 2"/>
          <p:cNvSpPr>
            <a:spLocks noGrp="1"/>
          </p:cNvSpPr>
          <p:nvPr>
            <p:ph idx="1"/>
          </p:nvPr>
        </p:nvSpPr>
        <p:spPr>
          <a:xfrm>
            <a:off x="314960" y="1208690"/>
            <a:ext cx="10190480" cy="5927833"/>
          </a:xfrm>
        </p:spPr>
        <p:txBody>
          <a:bodyPr>
            <a:normAutofit fontScale="92500" lnSpcReduction="10000"/>
          </a:bodyPr>
          <a:lstStyle/>
          <a:p>
            <a:pPr marL="0" indent="0" algn="just">
              <a:lnSpc>
                <a:spcPct val="120000"/>
              </a:lnSpc>
              <a:spcBef>
                <a:spcPts val="0"/>
              </a:spcBef>
              <a:buNone/>
            </a:pPr>
            <a:r>
              <a:rPr lang="en-ZA" sz="2800" dirty="0" smtClean="0">
                <a:solidFill>
                  <a:srgbClr val="00B050"/>
                </a:solidFill>
              </a:rPr>
              <a:t>Voting rights </a:t>
            </a:r>
            <a:r>
              <a:rPr lang="en-ZA" sz="2800" dirty="0" smtClean="0">
                <a:solidFill>
                  <a:schemeClr val="tx1">
                    <a:lumMod val="75000"/>
                    <a:lumOff val="25000"/>
                  </a:schemeClr>
                </a:solidFill>
              </a:rPr>
              <a:t>– a person may not necessarily be indicated as a shareholder of a company (not in the securities register), but has specific voting rights related to an asset the company holds, thus not a shareholder, but a beneficial owner through its significant control in terms of the company, and possible benefit in the property. </a:t>
            </a:r>
          </a:p>
          <a:p>
            <a:pPr marL="0" indent="0" algn="just">
              <a:lnSpc>
                <a:spcPct val="120000"/>
              </a:lnSpc>
              <a:spcBef>
                <a:spcPts val="0"/>
              </a:spcBef>
              <a:buNone/>
            </a:pPr>
            <a:endParaRPr lang="en-ZA" sz="2800" dirty="0">
              <a:solidFill>
                <a:schemeClr val="tx1">
                  <a:lumMod val="75000"/>
                  <a:lumOff val="25000"/>
                </a:schemeClr>
              </a:solidFill>
            </a:endParaRPr>
          </a:p>
          <a:p>
            <a:pPr marL="0" indent="0" algn="just">
              <a:lnSpc>
                <a:spcPct val="120000"/>
              </a:lnSpc>
              <a:spcBef>
                <a:spcPts val="0"/>
              </a:spcBef>
              <a:buNone/>
            </a:pPr>
            <a:r>
              <a:rPr lang="en-ZA" sz="2800" dirty="0" smtClean="0">
                <a:solidFill>
                  <a:srgbClr val="00B050"/>
                </a:solidFill>
              </a:rPr>
              <a:t>Significant control </a:t>
            </a:r>
            <a:r>
              <a:rPr lang="en-ZA" sz="2800" dirty="0" smtClean="0">
                <a:solidFill>
                  <a:schemeClr val="tx1">
                    <a:lumMod val="75000"/>
                    <a:lumOff val="25000"/>
                  </a:schemeClr>
                </a:solidFill>
              </a:rPr>
              <a:t>– person may not be indicated as legal or beneficial owner (shareholder, voting rights, etc.) but holds the ability to appoint or remove directors of a company – section 66(4) of the Companies Act. The ability to materially influence the board of directors structure of any company is regarded as significant control and thus beneficial owner. </a:t>
            </a:r>
          </a:p>
        </p:txBody>
      </p:sp>
    </p:spTree>
    <p:extLst>
      <p:ext uri="{BB962C8B-B14F-4D97-AF65-F5344CB8AC3E}">
        <p14:creationId xmlns:p14="http://schemas.microsoft.com/office/powerpoint/2010/main" val="2926033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BENEFICIAL OWNERSHIP REGISTER</a:t>
            </a:r>
            <a:endParaRPr lang="en-ZA" dirty="0"/>
          </a:p>
        </p:txBody>
      </p:sp>
      <p:sp>
        <p:nvSpPr>
          <p:cNvPr id="3" name="Content Placeholder 2"/>
          <p:cNvSpPr>
            <a:spLocks noGrp="1"/>
          </p:cNvSpPr>
          <p:nvPr>
            <p:ph idx="1"/>
          </p:nvPr>
        </p:nvSpPr>
        <p:spPr>
          <a:xfrm>
            <a:off x="430924" y="1135117"/>
            <a:ext cx="9785131" cy="6547944"/>
          </a:xfrm>
        </p:spPr>
        <p:txBody>
          <a:bodyPr>
            <a:normAutofit/>
          </a:bodyPr>
          <a:lstStyle/>
          <a:p>
            <a:pPr marL="0" lvl="0" indent="0" algn="just">
              <a:buNone/>
            </a:pPr>
            <a:r>
              <a:rPr lang="en-ZA" sz="2600" dirty="0" smtClean="0">
                <a:solidFill>
                  <a:schemeClr val="tx1">
                    <a:lumMod val="75000"/>
                    <a:lumOff val="25000"/>
                  </a:schemeClr>
                </a:solidFill>
              </a:rPr>
              <a:t>The submission of beneficial ownership information is done through a fully automated functionality, to be updated as and when the information changes, but not less than once annually. Entities incorporated before 24 May 2023, must file the required information within 30 days from its incorporation anniversary date (FYE). Entities incorporated after 24 May 2023, must file their BO-information within 10 (ten) days of incorporation, as applicable.  </a:t>
            </a:r>
          </a:p>
          <a:p>
            <a:pPr marL="0" indent="0" algn="just">
              <a:buNone/>
            </a:pPr>
            <a:endParaRPr lang="en-ZA" sz="2600" dirty="0">
              <a:solidFill>
                <a:schemeClr val="tx1">
                  <a:lumMod val="75000"/>
                  <a:lumOff val="25000"/>
                </a:schemeClr>
              </a:solidFill>
            </a:endParaRPr>
          </a:p>
          <a:p>
            <a:pPr marL="0" indent="0" algn="just">
              <a:buNone/>
            </a:pPr>
            <a:r>
              <a:rPr lang="en-ZA" sz="2600" dirty="0" smtClean="0">
                <a:solidFill>
                  <a:schemeClr val="tx1">
                    <a:lumMod val="75000"/>
                    <a:lumOff val="25000"/>
                  </a:schemeClr>
                </a:solidFill>
              </a:rPr>
              <a:t>The register functionality can be found on the e-services platform. Any person can file BO information on behalf of a legal person, provided that a written mandate is in place for such filing. The mandate forms part of the compulsory supporting documents that must be filed.  </a:t>
            </a:r>
          </a:p>
          <a:p>
            <a:pPr marL="0" indent="0" algn="just">
              <a:buNone/>
            </a:pPr>
            <a:endParaRPr lang="en-ZA" sz="3000" dirty="0" smtClean="0">
              <a:solidFill>
                <a:schemeClr val="tx1">
                  <a:lumMod val="75000"/>
                  <a:lumOff val="25000"/>
                </a:schemeClr>
              </a:solidFill>
            </a:endParaRPr>
          </a:p>
        </p:txBody>
      </p:sp>
    </p:spTree>
    <p:extLst>
      <p:ext uri="{BB962C8B-B14F-4D97-AF65-F5344CB8AC3E}">
        <p14:creationId xmlns:p14="http://schemas.microsoft.com/office/powerpoint/2010/main" val="151539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BENEFICIAL OWNERSHIP REGISTER</a:t>
            </a:r>
            <a:endParaRPr lang="en-ZA" dirty="0"/>
          </a:p>
        </p:txBody>
      </p:sp>
      <p:sp>
        <p:nvSpPr>
          <p:cNvPr id="3" name="Content Placeholder 2"/>
          <p:cNvSpPr>
            <a:spLocks noGrp="1"/>
          </p:cNvSpPr>
          <p:nvPr>
            <p:ph idx="1"/>
          </p:nvPr>
        </p:nvSpPr>
        <p:spPr>
          <a:xfrm>
            <a:off x="315310" y="1208687"/>
            <a:ext cx="9785131" cy="6421821"/>
          </a:xfrm>
        </p:spPr>
        <p:txBody>
          <a:bodyPr>
            <a:normAutofit/>
          </a:bodyPr>
          <a:lstStyle/>
          <a:p>
            <a:pPr marL="0" indent="0" algn="just">
              <a:buNone/>
            </a:pPr>
            <a:r>
              <a:rPr lang="en-ZA" sz="2600" dirty="0" smtClean="0">
                <a:solidFill>
                  <a:schemeClr val="tx1">
                    <a:lumMod val="75000"/>
                    <a:lumOff val="25000"/>
                  </a:schemeClr>
                </a:solidFill>
              </a:rPr>
              <a:t>The disclosure of this register is anticipated to be an online (automated) process, in line with the existing disclosure process, with the </a:t>
            </a:r>
            <a:r>
              <a:rPr lang="en-ZA" sz="2600" i="1" dirty="0" smtClean="0">
                <a:solidFill>
                  <a:schemeClr val="tx1">
                    <a:lumMod val="75000"/>
                    <a:lumOff val="25000"/>
                  </a:schemeClr>
                </a:solidFill>
              </a:rPr>
              <a:t>caveat</a:t>
            </a:r>
            <a:r>
              <a:rPr lang="en-ZA" sz="2600" dirty="0" smtClean="0">
                <a:solidFill>
                  <a:schemeClr val="tx1">
                    <a:lumMod val="75000"/>
                    <a:lumOff val="25000"/>
                  </a:schemeClr>
                </a:solidFill>
              </a:rPr>
              <a:t> that requestors of this information will be vetted and verified as LEA’s and regulatory bodies</a:t>
            </a:r>
            <a:r>
              <a:rPr lang="en-ZA" sz="2600" dirty="0">
                <a:solidFill>
                  <a:schemeClr val="tx1">
                    <a:lumMod val="75000"/>
                    <a:lumOff val="25000"/>
                  </a:schemeClr>
                </a:solidFill>
              </a:rPr>
              <a:t> </a:t>
            </a:r>
            <a:r>
              <a:rPr lang="en-ZA" sz="2600" dirty="0" smtClean="0">
                <a:solidFill>
                  <a:schemeClr val="tx1">
                    <a:lumMod val="75000"/>
                    <a:lumOff val="25000"/>
                  </a:schemeClr>
                </a:solidFill>
              </a:rPr>
              <a:t>/ accredited authorities. The beneficial ownership register will not be available to the public. </a:t>
            </a:r>
          </a:p>
          <a:p>
            <a:pPr marL="0" indent="0" algn="just">
              <a:buNone/>
            </a:pPr>
            <a:endParaRPr lang="en-ZA" sz="2600" dirty="0" smtClean="0">
              <a:solidFill>
                <a:schemeClr val="tx1">
                  <a:lumMod val="75000"/>
                  <a:lumOff val="25000"/>
                </a:schemeClr>
              </a:solidFill>
            </a:endParaRPr>
          </a:p>
          <a:p>
            <a:pPr marL="0" indent="0" algn="just">
              <a:buNone/>
            </a:pPr>
            <a:r>
              <a:rPr lang="en-ZA" sz="2600" dirty="0">
                <a:solidFill>
                  <a:schemeClr val="tx1">
                    <a:lumMod val="75000"/>
                    <a:lumOff val="25000"/>
                  </a:schemeClr>
                </a:solidFill>
              </a:rPr>
              <a:t>The aim of the BO-register is to have a repository / register of natural persons who own or exercise control over legal entities and to assist law enforcement </a:t>
            </a:r>
            <a:r>
              <a:rPr lang="en-ZA" sz="2600" dirty="0" smtClean="0">
                <a:solidFill>
                  <a:schemeClr val="tx1">
                    <a:lumMod val="75000"/>
                    <a:lumOff val="25000"/>
                  </a:schemeClr>
                </a:solidFill>
              </a:rPr>
              <a:t>(both nationally and internationally) with </a:t>
            </a:r>
            <a:r>
              <a:rPr lang="en-ZA" sz="2600" dirty="0">
                <a:solidFill>
                  <a:schemeClr val="tx1">
                    <a:lumMod val="75000"/>
                    <a:lumOff val="25000"/>
                  </a:schemeClr>
                </a:solidFill>
              </a:rPr>
              <a:t>relevant information when it comes to the investigation of the ultimate owners of entities. </a:t>
            </a:r>
          </a:p>
          <a:p>
            <a:pPr marL="0" indent="0" algn="just">
              <a:buNone/>
            </a:pPr>
            <a:r>
              <a:rPr lang="en-ZA" sz="2800" dirty="0" smtClean="0">
                <a:solidFill>
                  <a:schemeClr val="tx1">
                    <a:lumMod val="75000"/>
                    <a:lumOff val="25000"/>
                  </a:schemeClr>
                </a:solidFill>
              </a:rPr>
              <a:t> </a:t>
            </a:r>
            <a:endParaRPr lang="en-ZA" sz="2800" dirty="0">
              <a:solidFill>
                <a:schemeClr val="tx1">
                  <a:lumMod val="75000"/>
                  <a:lumOff val="25000"/>
                </a:schemeClr>
              </a:solidFill>
            </a:endParaRPr>
          </a:p>
        </p:txBody>
      </p:sp>
    </p:spTree>
    <p:extLst>
      <p:ext uri="{BB962C8B-B14F-4D97-AF65-F5344CB8AC3E}">
        <p14:creationId xmlns:p14="http://schemas.microsoft.com/office/powerpoint/2010/main" val="1084489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BO FILING CAPABILITY ON E-</a:t>
            </a:r>
            <a:r>
              <a:rPr lang="en-ZA" dirty="0" err="1" smtClean="0"/>
              <a:t>sERVICES</a:t>
            </a:r>
            <a:endParaRPr lang="en-ZA" dirty="0"/>
          </a:p>
        </p:txBody>
      </p:sp>
      <p:pic>
        <p:nvPicPr>
          <p:cNvPr id="6" name="Content Placeholder 5"/>
          <p:cNvPicPr>
            <a:picLocks noGrp="1" noChangeAspect="1"/>
          </p:cNvPicPr>
          <p:nvPr>
            <p:ph idx="1"/>
          </p:nvPr>
        </p:nvPicPr>
        <p:blipFill>
          <a:blip r:embed="rId2"/>
          <a:stretch>
            <a:fillRect/>
          </a:stretch>
        </p:blipFill>
        <p:spPr>
          <a:xfrm>
            <a:off x="6212471" y="5158282"/>
            <a:ext cx="4245322" cy="752686"/>
          </a:xfrm>
          <a:prstGeom prst="rect">
            <a:avLst/>
          </a:prstGeom>
        </p:spPr>
      </p:pic>
      <p:pic>
        <p:nvPicPr>
          <p:cNvPr id="4" name="Picture 4"/>
          <p:cNvPicPr>
            <a:picLocks noChangeAspect="1"/>
          </p:cNvPicPr>
          <p:nvPr/>
        </p:nvPicPr>
        <p:blipFill>
          <a:blip r:embed="rId3"/>
          <a:srcRect l="29826" t="13425" r="16348" b="15591"/>
          <a:stretch>
            <a:fillRect/>
          </a:stretch>
        </p:blipFill>
        <p:spPr>
          <a:xfrm>
            <a:off x="821995" y="1814134"/>
            <a:ext cx="5390476" cy="4096834"/>
          </a:xfrm>
          <a:prstGeom prst="rect">
            <a:avLst/>
          </a:prstGeom>
        </p:spPr>
      </p:pic>
      <p:sp>
        <p:nvSpPr>
          <p:cNvPr id="5" name="Right Arrow 4"/>
          <p:cNvSpPr/>
          <p:nvPr/>
        </p:nvSpPr>
        <p:spPr>
          <a:xfrm flipV="1">
            <a:off x="2354316" y="5381294"/>
            <a:ext cx="3858155" cy="25224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499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Summary and conclusion</a:t>
            </a:r>
            <a:endParaRPr lang="en-ZA" dirty="0"/>
          </a:p>
        </p:txBody>
      </p:sp>
      <p:sp>
        <p:nvSpPr>
          <p:cNvPr id="3" name="Content Placeholder 2"/>
          <p:cNvSpPr>
            <a:spLocks noGrp="1"/>
          </p:cNvSpPr>
          <p:nvPr>
            <p:ph idx="1"/>
          </p:nvPr>
        </p:nvSpPr>
        <p:spPr>
          <a:xfrm>
            <a:off x="388884" y="1310640"/>
            <a:ext cx="9858702" cy="5437001"/>
          </a:xfrm>
        </p:spPr>
        <p:txBody>
          <a:bodyPr>
            <a:normAutofit fontScale="85000" lnSpcReduction="20000"/>
          </a:bodyPr>
          <a:lstStyle/>
          <a:p>
            <a:pPr algn="just"/>
            <a:r>
              <a:rPr lang="en-US" sz="3100" dirty="0">
                <a:solidFill>
                  <a:schemeClr val="tx1">
                    <a:lumMod val="75000"/>
                    <a:lumOff val="25000"/>
                  </a:schemeClr>
                </a:solidFill>
              </a:rPr>
              <a:t>Establishment of the </a:t>
            </a:r>
            <a:r>
              <a:rPr lang="en-US" sz="3100" dirty="0" smtClean="0">
                <a:solidFill>
                  <a:schemeClr val="tx1">
                    <a:lumMod val="75000"/>
                    <a:lumOff val="25000"/>
                  </a:schemeClr>
                </a:solidFill>
              </a:rPr>
              <a:t>BO-Register and the collection of credible, up to date and accurate information remains </a:t>
            </a:r>
            <a:r>
              <a:rPr lang="en-US" sz="3100" dirty="0">
                <a:solidFill>
                  <a:schemeClr val="tx1">
                    <a:lumMod val="75000"/>
                    <a:lumOff val="25000"/>
                  </a:schemeClr>
                </a:solidFill>
              </a:rPr>
              <a:t>a CIPC priority, together with the establishment of a </a:t>
            </a:r>
            <a:r>
              <a:rPr lang="en-US" sz="3100" dirty="0" smtClean="0">
                <a:solidFill>
                  <a:schemeClr val="tx1">
                    <a:lumMod val="75000"/>
                    <a:lumOff val="25000"/>
                  </a:schemeClr>
                </a:solidFill>
              </a:rPr>
              <a:t>functional </a:t>
            </a:r>
            <a:r>
              <a:rPr lang="en-US" sz="3100" dirty="0">
                <a:solidFill>
                  <a:schemeClr val="tx1">
                    <a:lumMod val="75000"/>
                    <a:lumOff val="25000"/>
                  </a:schemeClr>
                </a:solidFill>
              </a:rPr>
              <a:t>portal for the disclosure of this </a:t>
            </a:r>
            <a:r>
              <a:rPr lang="en-US" sz="3100" dirty="0" smtClean="0">
                <a:solidFill>
                  <a:schemeClr val="tx1">
                    <a:lumMod val="75000"/>
                    <a:lumOff val="25000"/>
                  </a:schemeClr>
                </a:solidFill>
              </a:rPr>
              <a:t>information</a:t>
            </a:r>
            <a:r>
              <a:rPr lang="en-US" sz="3100" dirty="0">
                <a:solidFill>
                  <a:schemeClr val="tx1">
                    <a:lumMod val="75000"/>
                    <a:lumOff val="25000"/>
                  </a:schemeClr>
                </a:solidFill>
              </a:rPr>
              <a:t>.</a:t>
            </a:r>
          </a:p>
          <a:p>
            <a:pPr marL="0" indent="0" algn="just">
              <a:buNone/>
            </a:pPr>
            <a:endParaRPr lang="en-US" sz="3100" dirty="0">
              <a:solidFill>
                <a:schemeClr val="tx1">
                  <a:lumMod val="75000"/>
                  <a:lumOff val="25000"/>
                </a:schemeClr>
              </a:solidFill>
            </a:endParaRPr>
          </a:p>
          <a:p>
            <a:pPr algn="just"/>
            <a:r>
              <a:rPr lang="en-US" sz="3100" dirty="0">
                <a:solidFill>
                  <a:schemeClr val="tx1">
                    <a:lumMod val="75000"/>
                    <a:lumOff val="25000"/>
                  </a:schemeClr>
                </a:solidFill>
              </a:rPr>
              <a:t>Will be a fully Virtual Functionality – requests for and delivery of </a:t>
            </a:r>
            <a:r>
              <a:rPr lang="en-US" sz="3100" dirty="0" smtClean="0">
                <a:solidFill>
                  <a:schemeClr val="tx1">
                    <a:lumMod val="75000"/>
                    <a:lumOff val="25000"/>
                  </a:schemeClr>
                </a:solidFill>
              </a:rPr>
              <a:t>information, done electronically and through automated systems. </a:t>
            </a:r>
            <a:endParaRPr lang="en-US" sz="3100" dirty="0">
              <a:solidFill>
                <a:schemeClr val="tx1">
                  <a:lumMod val="75000"/>
                  <a:lumOff val="25000"/>
                </a:schemeClr>
              </a:solidFill>
            </a:endParaRPr>
          </a:p>
          <a:p>
            <a:pPr algn="just"/>
            <a:endParaRPr lang="en-US" sz="3100" dirty="0">
              <a:solidFill>
                <a:schemeClr val="tx1">
                  <a:lumMod val="75000"/>
                  <a:lumOff val="25000"/>
                </a:schemeClr>
              </a:solidFill>
            </a:endParaRPr>
          </a:p>
          <a:p>
            <a:pPr algn="just"/>
            <a:r>
              <a:rPr lang="en-US" sz="3100" dirty="0">
                <a:solidFill>
                  <a:schemeClr val="tx1">
                    <a:lumMod val="75000"/>
                    <a:lumOff val="25000"/>
                  </a:schemeClr>
                </a:solidFill>
              </a:rPr>
              <a:t>Verification capability of submitted information </a:t>
            </a:r>
            <a:r>
              <a:rPr lang="en-US" sz="3100" dirty="0" smtClean="0">
                <a:solidFill>
                  <a:schemeClr val="tx1">
                    <a:lumMod val="75000"/>
                    <a:lumOff val="25000"/>
                  </a:schemeClr>
                </a:solidFill>
              </a:rPr>
              <a:t>– triangulation with other Regulators, and authorized bodies – credible and accurate Register.</a:t>
            </a:r>
            <a:endParaRPr lang="en-US" sz="3100" dirty="0">
              <a:solidFill>
                <a:schemeClr val="tx1">
                  <a:lumMod val="75000"/>
                  <a:lumOff val="25000"/>
                </a:schemeClr>
              </a:solidFill>
            </a:endParaRPr>
          </a:p>
          <a:p>
            <a:pPr algn="just"/>
            <a:endParaRPr lang="en-US" sz="3100" dirty="0">
              <a:solidFill>
                <a:schemeClr val="tx1">
                  <a:lumMod val="75000"/>
                  <a:lumOff val="25000"/>
                </a:schemeClr>
              </a:solidFill>
            </a:endParaRPr>
          </a:p>
          <a:p>
            <a:pPr algn="just"/>
            <a:r>
              <a:rPr lang="en-US" sz="3100" dirty="0">
                <a:solidFill>
                  <a:schemeClr val="tx1">
                    <a:lumMod val="75000"/>
                    <a:lumOff val="25000"/>
                  </a:schemeClr>
                </a:solidFill>
              </a:rPr>
              <a:t>Cross-border information sharing – LEA’s</a:t>
            </a:r>
          </a:p>
          <a:p>
            <a:pPr algn="just"/>
            <a:endParaRPr lang="en-US" dirty="0"/>
          </a:p>
          <a:p>
            <a:pPr marL="0" indent="0" algn="just">
              <a:buNone/>
            </a:pPr>
            <a:endParaRPr lang="en-ZA" sz="2800" dirty="0"/>
          </a:p>
        </p:txBody>
      </p:sp>
    </p:spTree>
    <p:extLst>
      <p:ext uri="{BB962C8B-B14F-4D97-AF65-F5344CB8AC3E}">
        <p14:creationId xmlns:p14="http://schemas.microsoft.com/office/powerpoint/2010/main" val="1553489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Summary and conclusion</a:t>
            </a:r>
            <a:endParaRPr lang="en-ZA" dirty="0"/>
          </a:p>
        </p:txBody>
      </p:sp>
      <p:sp>
        <p:nvSpPr>
          <p:cNvPr id="3" name="Content Placeholder 2"/>
          <p:cNvSpPr>
            <a:spLocks noGrp="1"/>
          </p:cNvSpPr>
          <p:nvPr>
            <p:ph idx="1"/>
          </p:nvPr>
        </p:nvSpPr>
        <p:spPr>
          <a:xfrm>
            <a:off x="388884" y="1310642"/>
            <a:ext cx="9858702" cy="3408504"/>
          </a:xfrm>
        </p:spPr>
        <p:txBody>
          <a:bodyPr>
            <a:normAutofit fontScale="85000" lnSpcReduction="10000"/>
          </a:bodyPr>
          <a:lstStyle/>
          <a:p>
            <a:pPr algn="just"/>
            <a:endParaRPr lang="en-US" sz="3100" dirty="0"/>
          </a:p>
          <a:p>
            <a:pPr algn="just"/>
            <a:r>
              <a:rPr lang="en-US" sz="3100" dirty="0"/>
              <a:t>Investigation Powers, Summoning Powers, Compliance </a:t>
            </a:r>
            <a:r>
              <a:rPr lang="en-US" sz="3100" dirty="0" smtClean="0"/>
              <a:t>Notices – Companies Act non-compliance and/or contravention of the Companies Act – legislative sanctions. </a:t>
            </a:r>
            <a:endParaRPr lang="en-US" sz="3100" dirty="0"/>
          </a:p>
          <a:p>
            <a:pPr algn="just"/>
            <a:endParaRPr lang="en-US" sz="3100" dirty="0"/>
          </a:p>
          <a:p>
            <a:pPr algn="just"/>
            <a:r>
              <a:rPr lang="en-US" sz="3100" dirty="0"/>
              <a:t>Disclosure of Information (in line with POPIA)</a:t>
            </a:r>
          </a:p>
          <a:p>
            <a:pPr lvl="1" algn="just"/>
            <a:r>
              <a:rPr lang="en-US" sz="3100" dirty="0"/>
              <a:t>Law Enforcement  and regulatory bodies </a:t>
            </a:r>
            <a:r>
              <a:rPr lang="en-US" sz="3100" dirty="0" smtClean="0"/>
              <a:t>/ authorities only</a:t>
            </a:r>
            <a:endParaRPr lang="en-ZA" sz="3100" dirty="0"/>
          </a:p>
          <a:p>
            <a:pPr marL="0" indent="0" algn="just">
              <a:buNone/>
            </a:pPr>
            <a:endParaRPr lang="en-ZA" sz="2800" dirty="0"/>
          </a:p>
        </p:txBody>
      </p:sp>
    </p:spTree>
    <p:extLst>
      <p:ext uri="{BB962C8B-B14F-4D97-AF65-F5344CB8AC3E}">
        <p14:creationId xmlns:p14="http://schemas.microsoft.com/office/powerpoint/2010/main" val="382137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 (LINKS)</a:t>
            </a:r>
            <a:endParaRPr lang="en-ZA" dirty="0"/>
          </a:p>
        </p:txBody>
      </p:sp>
      <p:sp>
        <p:nvSpPr>
          <p:cNvPr id="4" name="Content Placeholder 2"/>
          <p:cNvSpPr>
            <a:spLocks noGrp="1"/>
          </p:cNvSpPr>
          <p:nvPr>
            <p:ph idx="1"/>
          </p:nvPr>
        </p:nvSpPr>
        <p:spPr>
          <a:xfrm>
            <a:off x="0" y="1534509"/>
            <a:ext cx="10336380" cy="5591857"/>
          </a:xfrm>
        </p:spPr>
        <p:txBody>
          <a:bodyPr>
            <a:normAutofit/>
          </a:bodyPr>
          <a:lstStyle/>
          <a:p>
            <a:pPr>
              <a:lnSpc>
                <a:spcPts val="3000"/>
              </a:lnSpc>
              <a:spcBef>
                <a:spcPts val="0"/>
              </a:spcBef>
            </a:pPr>
            <a:r>
              <a:rPr lang="en-US" sz="2600" dirty="0" smtClean="0">
                <a:latin typeface="Arimo Bold" panose="020B0604020202020204"/>
                <a:hlinkClick r:id="rId2"/>
              </a:rPr>
              <a:t>https</a:t>
            </a:r>
            <a:r>
              <a:rPr lang="en-US" sz="2600" dirty="0">
                <a:latin typeface="Arimo Bold" panose="020B0604020202020204"/>
                <a:hlinkClick r:id="rId2"/>
              </a:rPr>
              <a:t>://www.cipc.co.za/wp-content/uploads/2023/05/USER-GUIDELINES-BO-LEGISLATIVE-REQUIREMENTS.pdf</a:t>
            </a:r>
            <a:endParaRPr lang="en-US" sz="2600" dirty="0">
              <a:latin typeface="Arimo Bold" panose="020B0604020202020204"/>
            </a:endParaRPr>
          </a:p>
          <a:p>
            <a:pPr>
              <a:lnSpc>
                <a:spcPts val="3000"/>
              </a:lnSpc>
              <a:spcBef>
                <a:spcPts val="0"/>
              </a:spcBef>
            </a:pPr>
            <a:endParaRPr lang="en-US" sz="2600" dirty="0">
              <a:latin typeface="Arimo Bold" panose="020B0604020202020204"/>
            </a:endParaRPr>
          </a:p>
          <a:p>
            <a:pPr>
              <a:lnSpc>
                <a:spcPts val="3000"/>
              </a:lnSpc>
              <a:spcBef>
                <a:spcPts val="0"/>
              </a:spcBef>
            </a:pPr>
            <a:r>
              <a:rPr lang="en-US" sz="2600" dirty="0" smtClean="0">
                <a:latin typeface="Arimo Bold" panose="020B0604020202020204"/>
                <a:hlinkClick r:id="rId3"/>
              </a:rPr>
              <a:t>https</a:t>
            </a:r>
            <a:r>
              <a:rPr lang="en-US" sz="2600" dirty="0">
                <a:latin typeface="Arimo Bold" panose="020B0604020202020204"/>
                <a:hlinkClick r:id="rId3"/>
              </a:rPr>
              <a:t>://www.cipc.co.za/wp-content/uploads/2023/05/Beneficial-Owner-Filing-Requirements-Guidance-Notice-25_May-2023.pdf</a:t>
            </a:r>
            <a:endParaRPr lang="en-US" sz="2600" dirty="0">
              <a:latin typeface="Arimo Bold" panose="020B0604020202020204"/>
            </a:endParaRPr>
          </a:p>
          <a:p>
            <a:pPr>
              <a:lnSpc>
                <a:spcPts val="3000"/>
              </a:lnSpc>
              <a:spcBef>
                <a:spcPts val="0"/>
              </a:spcBef>
            </a:pPr>
            <a:endParaRPr lang="en-US" sz="2600" dirty="0">
              <a:latin typeface="Arimo Bold" panose="020B0604020202020204"/>
            </a:endParaRPr>
          </a:p>
          <a:p>
            <a:pPr>
              <a:lnSpc>
                <a:spcPts val="3000"/>
              </a:lnSpc>
              <a:spcBef>
                <a:spcPts val="0"/>
              </a:spcBef>
            </a:pPr>
            <a:r>
              <a:rPr lang="en-US" sz="2600" dirty="0">
                <a:latin typeface="Arimo Bold" panose="020B0604020202020204"/>
                <a:hlinkClick r:id="rId4"/>
              </a:rPr>
              <a:t>https://www.cipc.co.za/wp-content/uploads/2023/05/Companies-amendment-regulations-2023.pdf</a:t>
            </a:r>
            <a:endParaRPr lang="en-US" sz="2600" dirty="0">
              <a:latin typeface="Arimo Bold" panose="020B0604020202020204"/>
            </a:endParaRPr>
          </a:p>
          <a:p>
            <a:pPr marL="0" indent="0">
              <a:lnSpc>
                <a:spcPts val="3000"/>
              </a:lnSpc>
              <a:spcBef>
                <a:spcPts val="0"/>
              </a:spcBef>
              <a:buNone/>
            </a:pPr>
            <a:endParaRPr lang="en-US" sz="2600" dirty="0">
              <a:latin typeface="Arimo Bold" panose="020B0604020202020204"/>
            </a:endParaRPr>
          </a:p>
          <a:p>
            <a:pPr>
              <a:lnSpc>
                <a:spcPts val="3000"/>
              </a:lnSpc>
              <a:spcBef>
                <a:spcPts val="0"/>
              </a:spcBef>
            </a:pPr>
            <a:r>
              <a:rPr lang="en-US" sz="2600" dirty="0">
                <a:latin typeface="Arimo Bold" panose="020B0604020202020204"/>
                <a:hlinkClick r:id="rId5"/>
              </a:rPr>
              <a:t>https://www.cipc.co.za/?page_id=4160</a:t>
            </a:r>
            <a:r>
              <a:rPr lang="en-US" sz="2600" dirty="0">
                <a:latin typeface="Arimo Bold" panose="020B0604020202020204"/>
              </a:rPr>
              <a:t>  </a:t>
            </a:r>
            <a:r>
              <a:rPr lang="en-US" sz="2600" dirty="0">
                <a:solidFill>
                  <a:schemeClr val="tx1">
                    <a:lumMod val="75000"/>
                    <a:lumOff val="25000"/>
                  </a:schemeClr>
                </a:solidFill>
                <a:latin typeface="Arimo Bold" panose="020B0604020202020204"/>
              </a:rPr>
              <a:t>(BO FAQ’s)</a:t>
            </a:r>
          </a:p>
        </p:txBody>
      </p:sp>
    </p:spTree>
    <p:extLst>
      <p:ext uri="{BB962C8B-B14F-4D97-AF65-F5344CB8AC3E}">
        <p14:creationId xmlns:p14="http://schemas.microsoft.com/office/powerpoint/2010/main" val="1702746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3510455"/>
            <a:ext cx="9619774" cy="3086543"/>
          </a:xfrm>
        </p:spPr>
        <p:txBody>
          <a:bodyPr/>
          <a:lstStyle/>
          <a:p>
            <a:r>
              <a:rPr lang="en-US" dirty="0" smtClean="0"/>
              <a:t>THANK YOU – </a:t>
            </a:r>
            <a:br>
              <a:rPr lang="en-US" dirty="0" smtClean="0"/>
            </a:br>
            <a:r>
              <a:rPr lang="en-US" dirty="0" smtClean="0"/>
              <a:t>QUESTIONS WELCOME!</a:t>
            </a:r>
            <a:endParaRPr lang="en-ZA" dirty="0"/>
          </a:p>
        </p:txBody>
      </p:sp>
    </p:spTree>
    <p:extLst>
      <p:ext uri="{BB962C8B-B14F-4D97-AF65-F5344CB8AC3E}">
        <p14:creationId xmlns:p14="http://schemas.microsoft.com/office/powerpoint/2010/main" val="2512408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CIPC</a:t>
            </a:r>
            <a:endParaRPr lang="en-ZA" dirty="0"/>
          </a:p>
        </p:txBody>
      </p:sp>
      <p:sp>
        <p:nvSpPr>
          <p:cNvPr id="3" name="Content Placeholder 2"/>
          <p:cNvSpPr>
            <a:spLocks noGrp="1"/>
          </p:cNvSpPr>
          <p:nvPr>
            <p:ph idx="1"/>
          </p:nvPr>
        </p:nvSpPr>
        <p:spPr>
          <a:xfrm>
            <a:off x="283779" y="1135117"/>
            <a:ext cx="9974318" cy="6211614"/>
          </a:xfrm>
        </p:spPr>
        <p:txBody>
          <a:bodyPr>
            <a:normAutofit fontScale="92500" lnSpcReduction="20000"/>
          </a:bodyPr>
          <a:lstStyle/>
          <a:p>
            <a:pPr algn="just">
              <a:spcBef>
                <a:spcPts val="0"/>
              </a:spcBef>
            </a:pPr>
            <a:r>
              <a:rPr lang="en-ZA" sz="2800" dirty="0" smtClean="0">
                <a:solidFill>
                  <a:schemeClr val="tx1">
                    <a:lumMod val="75000"/>
                    <a:lumOff val="25000"/>
                  </a:schemeClr>
                </a:solidFill>
              </a:rPr>
              <a:t>The CIPC is the Regulator in terms of the Companies Act, 71 of 2008 (as amended) read with the applicable Regulations. </a:t>
            </a:r>
          </a:p>
          <a:p>
            <a:pPr marL="0" indent="0" algn="just">
              <a:spcBef>
                <a:spcPts val="0"/>
              </a:spcBef>
              <a:buNone/>
            </a:pPr>
            <a:endParaRPr lang="en-ZA" sz="2800" dirty="0" smtClean="0">
              <a:solidFill>
                <a:schemeClr val="tx1">
                  <a:lumMod val="75000"/>
                  <a:lumOff val="25000"/>
                </a:schemeClr>
              </a:solidFill>
            </a:endParaRPr>
          </a:p>
          <a:p>
            <a:pPr algn="just">
              <a:spcBef>
                <a:spcPts val="0"/>
              </a:spcBef>
            </a:pPr>
            <a:r>
              <a:rPr lang="en-ZA" sz="2800" dirty="0" smtClean="0">
                <a:solidFill>
                  <a:schemeClr val="tx1">
                    <a:lumMod val="75000"/>
                    <a:lumOff val="25000"/>
                  </a:schemeClr>
                </a:solidFill>
              </a:rPr>
              <a:t>As the Regulator, the CIPC has, </a:t>
            </a:r>
            <a:r>
              <a:rPr lang="en-ZA" sz="2800" i="1" dirty="0" smtClean="0">
                <a:solidFill>
                  <a:schemeClr val="tx1">
                    <a:lumMod val="75000"/>
                    <a:lumOff val="25000"/>
                  </a:schemeClr>
                </a:solidFill>
              </a:rPr>
              <a:t>inter alia </a:t>
            </a:r>
            <a:r>
              <a:rPr lang="en-ZA" sz="2800" dirty="0" smtClean="0">
                <a:solidFill>
                  <a:schemeClr val="tx1">
                    <a:lumMod val="75000"/>
                    <a:lumOff val="25000"/>
                  </a:schemeClr>
                </a:solidFill>
              </a:rPr>
              <a:t>a responsibility to educate on and promote voluntary </a:t>
            </a:r>
            <a:r>
              <a:rPr lang="en-ZA" sz="2800" dirty="0">
                <a:solidFill>
                  <a:schemeClr val="tx1">
                    <a:lumMod val="75000"/>
                    <a:lumOff val="25000"/>
                  </a:schemeClr>
                </a:solidFill>
              </a:rPr>
              <a:t>c</a:t>
            </a:r>
            <a:r>
              <a:rPr lang="en-ZA" sz="2800" dirty="0" smtClean="0">
                <a:solidFill>
                  <a:schemeClr val="tx1">
                    <a:lumMod val="75000"/>
                    <a:lumOff val="25000"/>
                  </a:schemeClr>
                </a:solidFill>
              </a:rPr>
              <a:t>ompliance, monitor compliance, investigate non-compliance and/or any contravention of the Companies Act (and other legislation), as well as enforce compliance. </a:t>
            </a:r>
          </a:p>
          <a:p>
            <a:pPr marL="0" indent="0" algn="just">
              <a:spcBef>
                <a:spcPts val="0"/>
              </a:spcBef>
              <a:buNone/>
            </a:pPr>
            <a:endParaRPr lang="en-ZA" sz="2800" dirty="0" smtClean="0">
              <a:solidFill>
                <a:schemeClr val="tx1">
                  <a:lumMod val="75000"/>
                  <a:lumOff val="25000"/>
                </a:schemeClr>
              </a:solidFill>
            </a:endParaRPr>
          </a:p>
          <a:p>
            <a:pPr algn="just">
              <a:spcBef>
                <a:spcPts val="0"/>
              </a:spcBef>
            </a:pPr>
            <a:r>
              <a:rPr lang="en-ZA" sz="2800" dirty="0" smtClean="0">
                <a:solidFill>
                  <a:schemeClr val="tx1">
                    <a:lumMod val="75000"/>
                    <a:lumOff val="25000"/>
                  </a:schemeClr>
                </a:solidFill>
              </a:rPr>
              <a:t>The General Laws Amendment Act, 22 of 2022, written into law in December 2022, amended the Companies Act to mandate CIPC to establish a Beneficial Ownership Register and to collect information regarding corporate vehicles beneficial ownership status.</a:t>
            </a:r>
          </a:p>
          <a:p>
            <a:pPr marL="0" indent="0" algn="just">
              <a:spcBef>
                <a:spcPts val="0"/>
              </a:spcBef>
              <a:buNone/>
            </a:pPr>
            <a:endParaRPr lang="en-ZA" sz="2800" dirty="0">
              <a:solidFill>
                <a:schemeClr val="tx1">
                  <a:lumMod val="75000"/>
                  <a:lumOff val="25000"/>
                </a:schemeClr>
              </a:solidFill>
            </a:endParaRPr>
          </a:p>
          <a:p>
            <a:pPr algn="just">
              <a:spcBef>
                <a:spcPts val="0"/>
              </a:spcBef>
            </a:pPr>
            <a:r>
              <a:rPr lang="en-ZA" sz="2800" dirty="0" smtClean="0">
                <a:solidFill>
                  <a:schemeClr val="tx1">
                    <a:lumMod val="75000"/>
                    <a:lumOff val="25000"/>
                  </a:schemeClr>
                </a:solidFill>
              </a:rPr>
              <a:t>Companies Act Regulations Amendment was promulgated on 24 May 2023 (GG Notice 48648),</a:t>
            </a:r>
            <a:r>
              <a:rPr lang="en-ZA" sz="2800" dirty="0">
                <a:solidFill>
                  <a:schemeClr val="tx1">
                    <a:lumMod val="75000"/>
                    <a:lumOff val="25000"/>
                  </a:schemeClr>
                </a:solidFill>
              </a:rPr>
              <a:t> </a:t>
            </a:r>
            <a:r>
              <a:rPr lang="en-ZA" sz="2800" dirty="0" smtClean="0">
                <a:solidFill>
                  <a:schemeClr val="tx1">
                    <a:lumMod val="75000"/>
                    <a:lumOff val="25000"/>
                  </a:schemeClr>
                </a:solidFill>
              </a:rPr>
              <a:t>which provides legal backing to the requirements of the GLAA and the subsequent Companies Act amendment.</a:t>
            </a:r>
            <a:endParaRPr lang="en-ZA" sz="2800" dirty="0">
              <a:solidFill>
                <a:schemeClr val="tx1">
                  <a:lumMod val="75000"/>
                  <a:lumOff val="25000"/>
                </a:schemeClr>
              </a:solidFill>
            </a:endParaRPr>
          </a:p>
          <a:p>
            <a:pPr algn="just"/>
            <a:endParaRPr lang="en-ZA" sz="3300" dirty="0"/>
          </a:p>
        </p:txBody>
      </p:sp>
    </p:spTree>
    <p:extLst>
      <p:ext uri="{BB962C8B-B14F-4D97-AF65-F5344CB8AC3E}">
        <p14:creationId xmlns:p14="http://schemas.microsoft.com/office/powerpoint/2010/main" val="2383351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smtClean="0"/>
              <a:t>Response to financial action task force (fatf)</a:t>
            </a:r>
            <a:endParaRPr lang="en-ZA" dirty="0"/>
          </a:p>
        </p:txBody>
      </p:sp>
      <p:sp>
        <p:nvSpPr>
          <p:cNvPr id="3" name="Content Placeholder 2"/>
          <p:cNvSpPr>
            <a:spLocks noGrp="1"/>
          </p:cNvSpPr>
          <p:nvPr>
            <p:ph idx="1"/>
          </p:nvPr>
        </p:nvSpPr>
        <p:spPr>
          <a:xfrm>
            <a:off x="409903" y="1135117"/>
            <a:ext cx="9858704" cy="6116288"/>
          </a:xfrm>
        </p:spPr>
        <p:txBody>
          <a:bodyPr>
            <a:normAutofit/>
          </a:bodyPr>
          <a:lstStyle/>
          <a:p>
            <a:pPr algn="just">
              <a:spcBef>
                <a:spcPts val="0"/>
              </a:spcBef>
            </a:pPr>
            <a:r>
              <a:rPr lang="en-ZA" sz="2600" dirty="0">
                <a:solidFill>
                  <a:schemeClr val="tx1">
                    <a:lumMod val="75000"/>
                    <a:lumOff val="25000"/>
                  </a:schemeClr>
                </a:solidFill>
                <a:latin typeface="Arimo Bold" panose="020B0604020202020204" charset="0"/>
                <a:ea typeface="Arimo Bold" panose="020B0604020202020204" charset="0"/>
                <a:cs typeface="Arimo Bold" panose="020B0604020202020204" charset="0"/>
              </a:rPr>
              <a:t>On</a:t>
            </a:r>
            <a:r>
              <a:rPr lang="en-ZA" sz="2600" dirty="0">
                <a:solidFill>
                  <a:schemeClr val="tx1">
                    <a:lumMod val="75000"/>
                    <a:lumOff val="25000"/>
                  </a:schemeClr>
                </a:solidFill>
              </a:rPr>
              <a:t> 24 February 2023, South Africa was put on a FATF “Grey List</a:t>
            </a:r>
            <a:r>
              <a:rPr lang="en-ZA" sz="2600" dirty="0" smtClean="0">
                <a:solidFill>
                  <a:schemeClr val="tx1">
                    <a:lumMod val="75000"/>
                    <a:lumOff val="25000"/>
                  </a:schemeClr>
                </a:solidFill>
              </a:rPr>
              <a:t>” – which means that South Africa is placed under increased monitoring, while the country has committed to resolve identified strategic deficiencies</a:t>
            </a:r>
            <a:r>
              <a:rPr lang="en-ZA" sz="2600" dirty="0">
                <a:solidFill>
                  <a:schemeClr val="tx1">
                    <a:lumMod val="75000"/>
                    <a:lumOff val="25000"/>
                  </a:schemeClr>
                </a:solidFill>
              </a:rPr>
              <a:t> </a:t>
            </a:r>
            <a:r>
              <a:rPr lang="en-ZA" sz="2600" dirty="0" smtClean="0">
                <a:solidFill>
                  <a:schemeClr val="tx1">
                    <a:lumMod val="75000"/>
                    <a:lumOff val="25000"/>
                  </a:schemeClr>
                </a:solidFill>
              </a:rPr>
              <a:t>– establishment of the BO-register addresses one of the FATF identified deficiencies.   </a:t>
            </a:r>
            <a:endParaRPr lang="en-ZA" sz="2600" dirty="0">
              <a:solidFill>
                <a:schemeClr val="tx1">
                  <a:lumMod val="75000"/>
                  <a:lumOff val="25000"/>
                </a:schemeClr>
              </a:solidFill>
            </a:endParaRPr>
          </a:p>
          <a:p>
            <a:pPr marL="0" indent="0" algn="just">
              <a:spcBef>
                <a:spcPts val="0"/>
              </a:spcBef>
              <a:buNone/>
            </a:pPr>
            <a:endParaRPr lang="en-ZA" sz="2600" dirty="0">
              <a:solidFill>
                <a:schemeClr val="tx1">
                  <a:lumMod val="75000"/>
                  <a:lumOff val="25000"/>
                </a:schemeClr>
              </a:solidFill>
            </a:endParaRPr>
          </a:p>
          <a:p>
            <a:pPr algn="just">
              <a:spcBef>
                <a:spcPts val="0"/>
              </a:spcBef>
            </a:pPr>
            <a:r>
              <a:rPr lang="en-ZA" sz="2600" dirty="0">
                <a:solidFill>
                  <a:schemeClr val="tx1">
                    <a:lumMod val="75000"/>
                    <a:lumOff val="25000"/>
                  </a:schemeClr>
                </a:solidFill>
              </a:rPr>
              <a:t>CIPC had to respond to the following, after an action plan was issued, viz.</a:t>
            </a:r>
          </a:p>
          <a:p>
            <a:pPr algn="just">
              <a:spcBef>
                <a:spcPts val="0"/>
              </a:spcBef>
            </a:pPr>
            <a:endParaRPr lang="en-US" sz="2600" dirty="0">
              <a:solidFill>
                <a:schemeClr val="tx1">
                  <a:lumMod val="75000"/>
                  <a:lumOff val="25000"/>
                </a:schemeClr>
              </a:solidFill>
            </a:endParaRPr>
          </a:p>
          <a:p>
            <a:pPr algn="just">
              <a:spcBef>
                <a:spcPts val="0"/>
              </a:spcBef>
            </a:pPr>
            <a:r>
              <a:rPr lang="en-ZA" sz="2600" i="1" dirty="0">
                <a:solidFill>
                  <a:schemeClr val="tx1">
                    <a:lumMod val="75000"/>
                    <a:lumOff val="25000"/>
                  </a:schemeClr>
                </a:solidFill>
              </a:rPr>
              <a:t>……ensure that competent authorities have </a:t>
            </a:r>
            <a:r>
              <a:rPr lang="en-ZA" sz="2600" i="1" u="sng" dirty="0">
                <a:solidFill>
                  <a:schemeClr val="tx1">
                    <a:lumMod val="75000"/>
                    <a:lumOff val="25000"/>
                  </a:schemeClr>
                </a:solidFill>
              </a:rPr>
              <a:t>timely access to accurate and up-to-date</a:t>
            </a:r>
            <a:r>
              <a:rPr lang="en-ZA" sz="2600" i="1" dirty="0">
                <a:solidFill>
                  <a:schemeClr val="tx1">
                    <a:lumMod val="75000"/>
                    <a:lumOff val="25000"/>
                  </a:schemeClr>
                </a:solidFill>
              </a:rPr>
              <a:t> Beneficial Ownership (BO) information on legal persons and arrangements, and </a:t>
            </a:r>
            <a:endParaRPr lang="en-ZA" sz="2600" i="1" dirty="0" smtClean="0">
              <a:solidFill>
                <a:schemeClr val="tx1">
                  <a:lumMod val="75000"/>
                  <a:lumOff val="25000"/>
                </a:schemeClr>
              </a:solidFill>
            </a:endParaRPr>
          </a:p>
          <a:p>
            <a:pPr algn="just">
              <a:spcBef>
                <a:spcPts val="0"/>
              </a:spcBef>
            </a:pPr>
            <a:endParaRPr lang="en-ZA" sz="2600" i="1" dirty="0">
              <a:solidFill>
                <a:schemeClr val="tx1">
                  <a:lumMod val="75000"/>
                  <a:lumOff val="25000"/>
                </a:schemeClr>
              </a:solidFill>
            </a:endParaRPr>
          </a:p>
          <a:p>
            <a:pPr algn="just">
              <a:spcBef>
                <a:spcPts val="0"/>
              </a:spcBef>
            </a:pPr>
            <a:r>
              <a:rPr lang="en-ZA" sz="2600" i="1" dirty="0">
                <a:solidFill>
                  <a:schemeClr val="tx1">
                    <a:lumMod val="75000"/>
                    <a:lumOff val="25000"/>
                  </a:schemeClr>
                </a:solidFill>
              </a:rPr>
              <a:t>……</a:t>
            </a:r>
            <a:r>
              <a:rPr lang="en-ZA" sz="2600" i="1" u="sng" dirty="0">
                <a:solidFill>
                  <a:schemeClr val="tx1">
                    <a:lumMod val="75000"/>
                    <a:lumOff val="25000"/>
                  </a:schemeClr>
                </a:solidFill>
              </a:rPr>
              <a:t>apply sanctions</a:t>
            </a:r>
            <a:r>
              <a:rPr lang="en-ZA" sz="2600" i="1" dirty="0">
                <a:solidFill>
                  <a:schemeClr val="tx1">
                    <a:lumMod val="75000"/>
                    <a:lumOff val="25000"/>
                  </a:schemeClr>
                </a:solidFill>
              </a:rPr>
              <a:t> for breaches of violations by legal persons to BO obligations;</a:t>
            </a:r>
          </a:p>
          <a:p>
            <a:pPr algn="just"/>
            <a:endParaRPr lang="en-ZA" sz="2800" dirty="0"/>
          </a:p>
        </p:txBody>
      </p:sp>
    </p:spTree>
    <p:extLst>
      <p:ext uri="{BB962C8B-B14F-4D97-AF65-F5344CB8AC3E}">
        <p14:creationId xmlns:p14="http://schemas.microsoft.com/office/powerpoint/2010/main" val="869617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smtClean="0"/>
              <a:t>CIPC response to FATF report</a:t>
            </a:r>
            <a:endParaRPr lang="en-ZA" dirty="0"/>
          </a:p>
        </p:txBody>
      </p:sp>
      <p:sp>
        <p:nvSpPr>
          <p:cNvPr id="3" name="Content Placeholder 2"/>
          <p:cNvSpPr>
            <a:spLocks noGrp="1"/>
          </p:cNvSpPr>
          <p:nvPr>
            <p:ph idx="1"/>
          </p:nvPr>
        </p:nvSpPr>
        <p:spPr>
          <a:xfrm>
            <a:off x="262759" y="1135117"/>
            <a:ext cx="10089932" cy="6116287"/>
          </a:xfrm>
        </p:spPr>
        <p:txBody>
          <a:bodyPr>
            <a:normAutofit/>
          </a:bodyPr>
          <a:lstStyle/>
          <a:p>
            <a:pPr algn="just">
              <a:spcBef>
                <a:spcPts val="0"/>
              </a:spcBef>
            </a:pPr>
            <a:r>
              <a:rPr lang="en-ZA" sz="2600" dirty="0" smtClean="0">
                <a:solidFill>
                  <a:schemeClr val="tx1">
                    <a:lumMod val="75000"/>
                    <a:lumOff val="25000"/>
                  </a:schemeClr>
                </a:solidFill>
              </a:rPr>
              <a:t>CIPC released the Beneficial Ownership Register functionality on its e-services platform on 1 April 2023 and </a:t>
            </a:r>
            <a:r>
              <a:rPr lang="en-ZA" sz="2600" dirty="0">
                <a:solidFill>
                  <a:schemeClr val="tx1">
                    <a:lumMod val="75000"/>
                    <a:lumOff val="25000"/>
                  </a:schemeClr>
                </a:solidFill>
              </a:rPr>
              <a:t>to date we  have received</a:t>
            </a:r>
            <a:r>
              <a:rPr lang="en-ZA" sz="2600" dirty="0"/>
              <a:t>  </a:t>
            </a:r>
            <a:r>
              <a:rPr lang="en-ZA" sz="2600" dirty="0">
                <a:solidFill>
                  <a:srgbClr val="00B050"/>
                </a:solidFill>
              </a:rPr>
              <a:t>617 </a:t>
            </a:r>
            <a:r>
              <a:rPr lang="en-ZA" sz="2600" dirty="0">
                <a:solidFill>
                  <a:schemeClr val="tx1">
                    <a:lumMod val="75000"/>
                    <a:lumOff val="25000"/>
                  </a:schemeClr>
                </a:solidFill>
              </a:rPr>
              <a:t>successful </a:t>
            </a:r>
            <a:r>
              <a:rPr lang="en-ZA" sz="2600" dirty="0" smtClean="0">
                <a:solidFill>
                  <a:schemeClr val="tx1">
                    <a:lumMod val="75000"/>
                    <a:lumOff val="25000"/>
                  </a:schemeClr>
                </a:solidFill>
              </a:rPr>
              <a:t>filings (completed) </a:t>
            </a:r>
            <a:r>
              <a:rPr lang="en-ZA" sz="2600" dirty="0">
                <a:solidFill>
                  <a:schemeClr val="tx1">
                    <a:lumMod val="75000"/>
                    <a:lumOff val="25000"/>
                  </a:schemeClr>
                </a:solidFill>
              </a:rPr>
              <a:t>of BO </a:t>
            </a:r>
            <a:r>
              <a:rPr lang="en-ZA" sz="2600" dirty="0" smtClean="0">
                <a:solidFill>
                  <a:schemeClr val="tx1">
                    <a:lumMod val="75000"/>
                    <a:lumOff val="25000"/>
                  </a:schemeClr>
                </a:solidFill>
              </a:rPr>
              <a:t>information. </a:t>
            </a:r>
            <a:r>
              <a:rPr lang="en-ZA" sz="2600" dirty="0">
                <a:solidFill>
                  <a:schemeClr val="tx1">
                    <a:lumMod val="75000"/>
                    <a:lumOff val="25000"/>
                  </a:schemeClr>
                </a:solidFill>
              </a:rPr>
              <a:t>The main purpose of BOT (beneficial </a:t>
            </a:r>
            <a:r>
              <a:rPr lang="en-ZA" sz="2600" dirty="0" smtClean="0">
                <a:solidFill>
                  <a:schemeClr val="tx1">
                    <a:lumMod val="75000"/>
                    <a:lumOff val="25000"/>
                  </a:schemeClr>
                </a:solidFill>
              </a:rPr>
              <a:t>ownership </a:t>
            </a:r>
            <a:r>
              <a:rPr lang="en-ZA" sz="2600" dirty="0">
                <a:solidFill>
                  <a:schemeClr val="tx1">
                    <a:lumMod val="75000"/>
                    <a:lumOff val="25000"/>
                  </a:schemeClr>
                </a:solidFill>
              </a:rPr>
              <a:t>transparency) is to </a:t>
            </a:r>
            <a:r>
              <a:rPr lang="en-ZA" sz="2600" u="sng" dirty="0">
                <a:solidFill>
                  <a:schemeClr val="tx1">
                    <a:lumMod val="75000"/>
                    <a:lumOff val="25000"/>
                  </a:schemeClr>
                </a:solidFill>
              </a:rPr>
              <a:t>assist</a:t>
            </a:r>
            <a:r>
              <a:rPr lang="en-ZA" sz="2600" dirty="0">
                <a:solidFill>
                  <a:schemeClr val="tx1">
                    <a:lumMod val="75000"/>
                    <a:lumOff val="25000"/>
                  </a:schemeClr>
                </a:solidFill>
              </a:rPr>
              <a:t> law enforcement in the fight against money laundering and financing of terror activities.  </a:t>
            </a:r>
            <a:endParaRPr lang="en-ZA" sz="2600" dirty="0" smtClean="0">
              <a:solidFill>
                <a:schemeClr val="tx1">
                  <a:lumMod val="75000"/>
                  <a:lumOff val="25000"/>
                </a:schemeClr>
              </a:solidFill>
            </a:endParaRPr>
          </a:p>
          <a:p>
            <a:pPr marL="0" indent="0" algn="just">
              <a:spcBef>
                <a:spcPts val="0"/>
              </a:spcBef>
              <a:buNone/>
            </a:pPr>
            <a:endParaRPr lang="en-ZA" sz="2600" dirty="0" smtClean="0">
              <a:solidFill>
                <a:schemeClr val="tx1">
                  <a:lumMod val="75000"/>
                  <a:lumOff val="25000"/>
                </a:schemeClr>
              </a:solidFill>
            </a:endParaRPr>
          </a:p>
          <a:p>
            <a:pPr algn="just">
              <a:spcBef>
                <a:spcPts val="0"/>
              </a:spcBef>
            </a:pPr>
            <a:r>
              <a:rPr lang="en-ZA" sz="2600" dirty="0" smtClean="0">
                <a:solidFill>
                  <a:schemeClr val="tx1">
                    <a:lumMod val="75000"/>
                    <a:lumOff val="25000"/>
                  </a:schemeClr>
                </a:solidFill>
              </a:rPr>
              <a:t>The functionality provides for corporate vehicles (companies and close corporations) to submit with the CIPC details regarding its beneficial ownership status (5% and above) in terms of mentioned corporate vehicles. </a:t>
            </a:r>
          </a:p>
          <a:p>
            <a:pPr algn="just">
              <a:spcBef>
                <a:spcPts val="0"/>
              </a:spcBef>
            </a:pPr>
            <a:endParaRPr lang="en-ZA" sz="2600" dirty="0">
              <a:solidFill>
                <a:schemeClr val="tx1">
                  <a:lumMod val="75000"/>
                  <a:lumOff val="25000"/>
                </a:schemeClr>
              </a:solidFill>
            </a:endParaRPr>
          </a:p>
          <a:p>
            <a:pPr algn="just">
              <a:spcBef>
                <a:spcPts val="0"/>
              </a:spcBef>
            </a:pPr>
            <a:r>
              <a:rPr lang="en-ZA" sz="2600" dirty="0" smtClean="0">
                <a:solidFill>
                  <a:schemeClr val="tx1">
                    <a:lumMod val="75000"/>
                    <a:lumOff val="25000"/>
                  </a:schemeClr>
                </a:solidFill>
              </a:rPr>
              <a:t>Failure to submit the required information is tantamount to non-compliance of the Companies Act, which could result in court ordered administrative fines</a:t>
            </a:r>
            <a:r>
              <a:rPr lang="en-ZA" sz="2600" dirty="0">
                <a:solidFill>
                  <a:schemeClr val="tx1">
                    <a:lumMod val="75000"/>
                    <a:lumOff val="25000"/>
                  </a:schemeClr>
                </a:solidFill>
              </a:rPr>
              <a:t> </a:t>
            </a:r>
            <a:r>
              <a:rPr lang="en-ZA" sz="2600" dirty="0" smtClean="0">
                <a:solidFill>
                  <a:schemeClr val="tx1">
                    <a:lumMod val="75000"/>
                    <a:lumOff val="25000"/>
                  </a:schemeClr>
                </a:solidFill>
              </a:rPr>
              <a:t>– sanctions. </a:t>
            </a:r>
            <a:endParaRPr lang="en-ZA" sz="2600" dirty="0">
              <a:solidFill>
                <a:schemeClr val="tx1">
                  <a:lumMod val="75000"/>
                  <a:lumOff val="25000"/>
                </a:schemeClr>
              </a:solidFill>
            </a:endParaRPr>
          </a:p>
        </p:txBody>
      </p:sp>
    </p:spTree>
    <p:extLst>
      <p:ext uri="{BB962C8B-B14F-4D97-AF65-F5344CB8AC3E}">
        <p14:creationId xmlns:p14="http://schemas.microsoft.com/office/powerpoint/2010/main" val="1850777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fontScale="90000"/>
          </a:bodyPr>
          <a:lstStyle/>
          <a:p>
            <a:r>
              <a:rPr lang="en-US" dirty="0" smtClean="0"/>
              <a:t>CIPC report in addressing the inefficiencies (Cont…)</a:t>
            </a:r>
            <a:endParaRPr lang="en-ZA" dirty="0"/>
          </a:p>
        </p:txBody>
      </p:sp>
      <p:sp>
        <p:nvSpPr>
          <p:cNvPr id="3" name="Content Placeholder 2"/>
          <p:cNvSpPr>
            <a:spLocks noGrp="1"/>
          </p:cNvSpPr>
          <p:nvPr>
            <p:ph idx="1"/>
          </p:nvPr>
        </p:nvSpPr>
        <p:spPr>
          <a:xfrm>
            <a:off x="0" y="1190847"/>
            <a:ext cx="10688638" cy="6060558"/>
          </a:xfrm>
        </p:spPr>
        <p:txBody>
          <a:bodyPr>
            <a:normAutofit lnSpcReduction="10000"/>
          </a:bodyPr>
          <a:lstStyle/>
          <a:p>
            <a:pPr marL="0" indent="0" algn="just">
              <a:buNone/>
            </a:pPr>
            <a:r>
              <a:rPr lang="en-US" sz="2800" b="1" dirty="0" smtClean="0"/>
              <a:t>Recommendation 4 Actions (data sharing)</a:t>
            </a:r>
          </a:p>
          <a:p>
            <a:pPr algn="just"/>
            <a:r>
              <a:rPr lang="en-ZA" sz="2800" dirty="0" smtClean="0"/>
              <a:t>CIPC </a:t>
            </a:r>
            <a:r>
              <a:rPr lang="en-ZA" sz="2800" dirty="0"/>
              <a:t>has MoU’s with most law enforcement agencies for direct access to the CIPC database to aid in the investigation processes and as part of the annual report we report on such statistics of usage</a:t>
            </a:r>
            <a:r>
              <a:rPr lang="en-ZA" sz="2800" dirty="0" smtClean="0"/>
              <a:t>.</a:t>
            </a:r>
          </a:p>
          <a:p>
            <a:pPr marL="0" indent="0" algn="just">
              <a:buNone/>
            </a:pPr>
            <a:endParaRPr lang="en-ZA" sz="2800" dirty="0"/>
          </a:p>
          <a:p>
            <a:pPr algn="just"/>
            <a:r>
              <a:rPr lang="en-ZA" sz="2800" dirty="0" smtClean="0"/>
              <a:t>There </a:t>
            </a:r>
            <a:r>
              <a:rPr lang="en-ZA" sz="2800" dirty="0"/>
              <a:t>are officers within CIPC </a:t>
            </a:r>
            <a:r>
              <a:rPr lang="en-ZA" sz="2800" dirty="0" smtClean="0"/>
              <a:t>(disclosure division) dedicated </a:t>
            </a:r>
            <a:r>
              <a:rPr lang="en-ZA" sz="2800" dirty="0"/>
              <a:t>to assisting law enforcement with affidavits and provision of corporate information/ certified copies/ originals for court purposes and </a:t>
            </a:r>
            <a:r>
              <a:rPr lang="en-ZA" sz="2800" dirty="0" smtClean="0"/>
              <a:t> / or </a:t>
            </a:r>
            <a:r>
              <a:rPr lang="en-ZA" sz="2800" dirty="0"/>
              <a:t>appearing as experts </a:t>
            </a:r>
            <a:r>
              <a:rPr lang="en-ZA" sz="2800" dirty="0" smtClean="0"/>
              <a:t>for </a:t>
            </a:r>
            <a:r>
              <a:rPr lang="en-ZA" sz="2800" dirty="0"/>
              <a:t>matters being prosecuted in </a:t>
            </a:r>
            <a:r>
              <a:rPr lang="en-ZA" sz="2800" dirty="0" smtClean="0"/>
              <a:t>court. </a:t>
            </a:r>
          </a:p>
          <a:p>
            <a:pPr marL="0" indent="0" algn="just">
              <a:buNone/>
            </a:pPr>
            <a:endParaRPr lang="en-ZA" sz="2800" dirty="0"/>
          </a:p>
          <a:p>
            <a:pPr algn="just"/>
            <a:r>
              <a:rPr lang="en-ZA" sz="2800" dirty="0" smtClean="0"/>
              <a:t>With the establishment of the BO register, </a:t>
            </a:r>
            <a:r>
              <a:rPr lang="en-ZA" sz="2800" dirty="0"/>
              <a:t>access will continue to be timely, virtual and direct for LEAs.</a:t>
            </a:r>
          </a:p>
          <a:p>
            <a:pPr algn="just"/>
            <a:endParaRPr lang="en-ZA" sz="2800" dirty="0"/>
          </a:p>
        </p:txBody>
      </p:sp>
      <p:pic>
        <p:nvPicPr>
          <p:cNvPr id="4" name="Picture 3"/>
          <p:cNvPicPr>
            <a:picLocks noChangeAspect="1"/>
          </p:cNvPicPr>
          <p:nvPr/>
        </p:nvPicPr>
        <p:blipFill>
          <a:blip r:embed="rId2"/>
          <a:stretch>
            <a:fillRect/>
          </a:stretch>
        </p:blipFill>
        <p:spPr>
          <a:xfrm>
            <a:off x="-1" y="0"/>
            <a:ext cx="10688639" cy="7562850"/>
          </a:xfrm>
          <a:prstGeom prst="rect">
            <a:avLst/>
          </a:prstGeom>
        </p:spPr>
      </p:pic>
    </p:spTree>
    <p:extLst>
      <p:ext uri="{BB962C8B-B14F-4D97-AF65-F5344CB8AC3E}">
        <p14:creationId xmlns:p14="http://schemas.microsoft.com/office/powerpoint/2010/main" val="341629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smtClean="0"/>
              <a:t>What is beneficial ownership?</a:t>
            </a:r>
            <a:endParaRPr lang="en-ZA" dirty="0"/>
          </a:p>
        </p:txBody>
      </p:sp>
      <p:sp>
        <p:nvSpPr>
          <p:cNvPr id="3" name="Content Placeholder 2"/>
          <p:cNvSpPr>
            <a:spLocks noGrp="1"/>
          </p:cNvSpPr>
          <p:nvPr>
            <p:ph idx="1"/>
          </p:nvPr>
        </p:nvSpPr>
        <p:spPr>
          <a:xfrm>
            <a:off x="170075" y="1114096"/>
            <a:ext cx="10224656" cy="6148551"/>
          </a:xfrm>
        </p:spPr>
        <p:txBody>
          <a:bodyPr>
            <a:normAutofit fontScale="92500"/>
          </a:bodyPr>
          <a:lstStyle/>
          <a:p>
            <a:pPr marL="0" indent="0" algn="just">
              <a:spcBef>
                <a:spcPts val="0"/>
              </a:spcBef>
              <a:buNone/>
            </a:pPr>
            <a:r>
              <a:rPr lang="en-ZA" sz="2800" dirty="0" smtClean="0">
                <a:solidFill>
                  <a:schemeClr val="tx1">
                    <a:lumMod val="75000"/>
                    <a:lumOff val="25000"/>
                  </a:schemeClr>
                </a:solidFill>
              </a:rPr>
              <a:t>“beneficial owner” in respect of a company, means an individual who, directly or indirectly, ultimately owns that company or exercises effective control of that company, including through-</a:t>
            </a:r>
          </a:p>
          <a:p>
            <a:pPr marL="514350" indent="-514350" algn="just">
              <a:spcBef>
                <a:spcPts val="0"/>
              </a:spcBef>
              <a:buAutoNum type="alphaLcParenBoth"/>
            </a:pPr>
            <a:r>
              <a:rPr lang="en-ZA" sz="2800" dirty="0">
                <a:solidFill>
                  <a:schemeClr val="tx1">
                    <a:lumMod val="75000"/>
                    <a:lumOff val="25000"/>
                  </a:schemeClr>
                </a:solidFill>
              </a:rPr>
              <a:t>t</a:t>
            </a:r>
            <a:r>
              <a:rPr lang="en-ZA" sz="2800" dirty="0" smtClean="0">
                <a:solidFill>
                  <a:schemeClr val="tx1">
                    <a:lumMod val="75000"/>
                    <a:lumOff val="25000"/>
                  </a:schemeClr>
                </a:solidFill>
              </a:rPr>
              <a:t>he holding of </a:t>
            </a:r>
            <a:r>
              <a:rPr lang="en-ZA" sz="2800" u="sng" dirty="0" smtClean="0">
                <a:solidFill>
                  <a:srgbClr val="00B050"/>
                </a:solidFill>
              </a:rPr>
              <a:t>beneficial interests </a:t>
            </a:r>
            <a:r>
              <a:rPr lang="en-ZA" sz="2800" dirty="0" smtClean="0">
                <a:solidFill>
                  <a:schemeClr val="tx1">
                    <a:lumMod val="75000"/>
                    <a:lumOff val="25000"/>
                  </a:schemeClr>
                </a:solidFill>
              </a:rPr>
              <a:t>in the securities;</a:t>
            </a:r>
          </a:p>
          <a:p>
            <a:pPr marL="514350" indent="-514350" algn="just">
              <a:spcBef>
                <a:spcPts val="0"/>
              </a:spcBef>
              <a:buAutoNum type="alphaLcParenBoth"/>
            </a:pPr>
            <a:r>
              <a:rPr lang="en-ZA" sz="2800" dirty="0">
                <a:solidFill>
                  <a:schemeClr val="tx1">
                    <a:lumMod val="75000"/>
                    <a:lumOff val="25000"/>
                  </a:schemeClr>
                </a:solidFill>
              </a:rPr>
              <a:t>t</a:t>
            </a:r>
            <a:r>
              <a:rPr lang="en-ZA" sz="2800" dirty="0" smtClean="0">
                <a:solidFill>
                  <a:schemeClr val="tx1">
                    <a:lumMod val="75000"/>
                    <a:lumOff val="25000"/>
                  </a:schemeClr>
                </a:solidFill>
              </a:rPr>
              <a:t>he exercise of, or control of the exercise of</a:t>
            </a:r>
            <a:r>
              <a:rPr lang="en-ZA" sz="2800" dirty="0" smtClean="0"/>
              <a:t> </a:t>
            </a:r>
            <a:r>
              <a:rPr lang="en-ZA" sz="2800" u="sng" dirty="0" smtClean="0">
                <a:solidFill>
                  <a:srgbClr val="00B050"/>
                </a:solidFill>
              </a:rPr>
              <a:t>voting rights</a:t>
            </a:r>
            <a:r>
              <a:rPr lang="en-ZA" sz="2800" dirty="0" smtClean="0"/>
              <a:t>;</a:t>
            </a:r>
          </a:p>
          <a:p>
            <a:pPr marL="514350" indent="-514350" algn="just">
              <a:spcBef>
                <a:spcPts val="0"/>
              </a:spcBef>
              <a:buAutoNum type="alphaLcParenBoth"/>
            </a:pPr>
            <a:r>
              <a:rPr lang="en-ZA" sz="2800" dirty="0">
                <a:solidFill>
                  <a:schemeClr val="tx1">
                    <a:lumMod val="75000"/>
                    <a:lumOff val="25000"/>
                  </a:schemeClr>
                </a:solidFill>
              </a:rPr>
              <a:t>t</a:t>
            </a:r>
            <a:r>
              <a:rPr lang="en-ZA" sz="2800" dirty="0" smtClean="0">
                <a:solidFill>
                  <a:schemeClr val="tx1">
                    <a:lumMod val="75000"/>
                    <a:lumOff val="25000"/>
                  </a:schemeClr>
                </a:solidFill>
              </a:rPr>
              <a:t>he right, or control of th</a:t>
            </a:r>
            <a:r>
              <a:rPr lang="en-ZA" sz="2800" dirty="0" smtClean="0"/>
              <a:t>e </a:t>
            </a:r>
            <a:r>
              <a:rPr lang="en-ZA" sz="2800" u="sng" dirty="0" smtClean="0">
                <a:solidFill>
                  <a:srgbClr val="00B050"/>
                </a:solidFill>
              </a:rPr>
              <a:t>right to appoint and remove directors;</a:t>
            </a:r>
          </a:p>
          <a:p>
            <a:pPr marL="0" indent="0" algn="just">
              <a:spcBef>
                <a:spcPts val="0"/>
              </a:spcBef>
              <a:buNone/>
            </a:pPr>
            <a:endParaRPr lang="en-ZA" sz="2800" u="sng" dirty="0" smtClean="0">
              <a:solidFill>
                <a:srgbClr val="00B050"/>
              </a:solidFill>
            </a:endParaRPr>
          </a:p>
          <a:p>
            <a:pPr marL="0" lvl="0" indent="0">
              <a:spcBef>
                <a:spcPts val="0"/>
              </a:spcBef>
              <a:buNone/>
            </a:pPr>
            <a:r>
              <a:rPr lang="en-US" sz="2800" dirty="0">
                <a:solidFill>
                  <a:schemeClr val="tx1">
                    <a:lumMod val="75000"/>
                    <a:lumOff val="25000"/>
                  </a:schemeClr>
                </a:solidFill>
              </a:rPr>
              <a:t>The ability to</a:t>
            </a:r>
            <a:r>
              <a:rPr lang="en-US" sz="2800" dirty="0"/>
              <a:t> </a:t>
            </a:r>
            <a:r>
              <a:rPr lang="en-US" sz="2800" u="sng" dirty="0">
                <a:solidFill>
                  <a:srgbClr val="00B050"/>
                </a:solidFill>
              </a:rPr>
              <a:t>exercise control</a:t>
            </a:r>
            <a:r>
              <a:rPr lang="en-US" sz="2800" dirty="0">
                <a:solidFill>
                  <a:schemeClr val="tx1">
                    <a:lumMod val="75000"/>
                    <a:lumOff val="25000"/>
                  </a:schemeClr>
                </a:solidFill>
              </a:rPr>
              <a:t>, through a chain of ownership, of-</a:t>
            </a:r>
          </a:p>
          <a:p>
            <a:pPr lvl="0">
              <a:spcBef>
                <a:spcPts val="0"/>
              </a:spcBef>
            </a:pPr>
            <a:r>
              <a:rPr lang="en-US" sz="2800" u="sng" dirty="0">
                <a:solidFill>
                  <a:schemeClr val="tx1">
                    <a:lumMod val="75000"/>
                    <a:lumOff val="25000"/>
                  </a:schemeClr>
                </a:solidFill>
              </a:rPr>
              <a:t>A juristic person</a:t>
            </a:r>
            <a:r>
              <a:rPr lang="en-US" sz="2800" dirty="0">
                <a:solidFill>
                  <a:schemeClr val="tx1">
                    <a:lumMod val="75000"/>
                    <a:lumOff val="25000"/>
                  </a:schemeClr>
                </a:solidFill>
              </a:rPr>
              <a:t> other than a holding company of that company;</a:t>
            </a:r>
          </a:p>
          <a:p>
            <a:pPr lvl="0">
              <a:spcBef>
                <a:spcPts val="0"/>
              </a:spcBef>
            </a:pPr>
            <a:r>
              <a:rPr lang="en-US" sz="2800" dirty="0">
                <a:solidFill>
                  <a:schemeClr val="tx1">
                    <a:lumMod val="75000"/>
                    <a:lumOff val="25000"/>
                  </a:schemeClr>
                </a:solidFill>
              </a:rPr>
              <a:t>A </a:t>
            </a:r>
            <a:r>
              <a:rPr lang="en-US" sz="2800" u="sng" dirty="0">
                <a:solidFill>
                  <a:schemeClr val="tx1">
                    <a:lumMod val="75000"/>
                    <a:lumOff val="25000"/>
                  </a:schemeClr>
                </a:solidFill>
              </a:rPr>
              <a:t>body of persons</a:t>
            </a:r>
            <a:r>
              <a:rPr lang="en-US" sz="2800" dirty="0">
                <a:solidFill>
                  <a:schemeClr val="tx1">
                    <a:lumMod val="75000"/>
                    <a:lumOff val="25000"/>
                  </a:schemeClr>
                </a:solidFill>
              </a:rPr>
              <a:t> </a:t>
            </a:r>
            <a:r>
              <a:rPr lang="en-US" sz="2800" dirty="0" smtClean="0">
                <a:solidFill>
                  <a:schemeClr val="tx1">
                    <a:lumMod val="75000"/>
                    <a:lumOff val="25000"/>
                  </a:schemeClr>
                </a:solidFill>
              </a:rPr>
              <a:t>corporate </a:t>
            </a:r>
            <a:r>
              <a:rPr lang="en-US" sz="2800" dirty="0">
                <a:solidFill>
                  <a:schemeClr val="tx1">
                    <a:lumMod val="75000"/>
                    <a:lumOff val="25000"/>
                  </a:schemeClr>
                </a:solidFill>
              </a:rPr>
              <a:t>or </a:t>
            </a:r>
            <a:r>
              <a:rPr lang="en-US" sz="2800" dirty="0" err="1" smtClean="0">
                <a:solidFill>
                  <a:schemeClr val="tx1">
                    <a:lumMod val="75000"/>
                    <a:lumOff val="25000"/>
                  </a:schemeClr>
                </a:solidFill>
              </a:rPr>
              <a:t>unincorporate</a:t>
            </a:r>
            <a:r>
              <a:rPr lang="en-US" sz="2800" dirty="0" smtClean="0">
                <a:solidFill>
                  <a:schemeClr val="tx1">
                    <a:lumMod val="75000"/>
                    <a:lumOff val="25000"/>
                  </a:schemeClr>
                </a:solidFill>
              </a:rPr>
              <a:t> </a:t>
            </a:r>
            <a:r>
              <a:rPr lang="en-US" sz="2800" dirty="0">
                <a:solidFill>
                  <a:schemeClr val="tx1">
                    <a:lumMod val="75000"/>
                    <a:lumOff val="25000"/>
                  </a:schemeClr>
                </a:solidFill>
              </a:rPr>
              <a:t>(</a:t>
            </a:r>
            <a:r>
              <a:rPr lang="en-US" sz="2800" dirty="0" smtClean="0">
                <a:solidFill>
                  <a:schemeClr val="tx1">
                    <a:lumMod val="75000"/>
                    <a:lumOff val="25000"/>
                  </a:schemeClr>
                </a:solidFill>
              </a:rPr>
              <a:t>i.e. </a:t>
            </a:r>
            <a:r>
              <a:rPr lang="en-US" sz="2800" dirty="0">
                <a:solidFill>
                  <a:schemeClr val="tx1">
                    <a:lumMod val="75000"/>
                    <a:lumOff val="25000"/>
                  </a:schemeClr>
                </a:solidFill>
              </a:rPr>
              <a:t>body corporate of an estate – NPC);</a:t>
            </a:r>
          </a:p>
          <a:p>
            <a:pPr lvl="0">
              <a:spcBef>
                <a:spcPts val="0"/>
              </a:spcBef>
            </a:pPr>
            <a:r>
              <a:rPr lang="en-US" sz="2800" dirty="0">
                <a:solidFill>
                  <a:schemeClr val="tx1">
                    <a:lumMod val="75000"/>
                    <a:lumOff val="25000"/>
                  </a:schemeClr>
                </a:solidFill>
              </a:rPr>
              <a:t>A </a:t>
            </a:r>
            <a:r>
              <a:rPr lang="en-US" sz="2800" u="sng" dirty="0">
                <a:solidFill>
                  <a:schemeClr val="tx1">
                    <a:lumMod val="75000"/>
                    <a:lumOff val="25000"/>
                  </a:schemeClr>
                </a:solidFill>
              </a:rPr>
              <a:t>person</a:t>
            </a:r>
            <a:r>
              <a:rPr lang="en-US" sz="2800" dirty="0">
                <a:solidFill>
                  <a:schemeClr val="tx1">
                    <a:lumMod val="75000"/>
                    <a:lumOff val="25000"/>
                  </a:schemeClr>
                </a:solidFill>
              </a:rPr>
              <a:t> acting on behalf of a </a:t>
            </a:r>
            <a:r>
              <a:rPr lang="en-US" sz="2800" u="sng" dirty="0">
                <a:solidFill>
                  <a:schemeClr val="tx1">
                    <a:lumMod val="75000"/>
                    <a:lumOff val="25000"/>
                  </a:schemeClr>
                </a:solidFill>
              </a:rPr>
              <a:t>partnership;</a:t>
            </a:r>
            <a:endParaRPr lang="en-US" sz="2800" dirty="0">
              <a:solidFill>
                <a:schemeClr val="tx1">
                  <a:lumMod val="75000"/>
                  <a:lumOff val="25000"/>
                </a:schemeClr>
              </a:solidFill>
            </a:endParaRPr>
          </a:p>
          <a:p>
            <a:pPr lvl="0">
              <a:spcBef>
                <a:spcPts val="0"/>
              </a:spcBef>
            </a:pPr>
            <a:r>
              <a:rPr lang="en-US" sz="2800" dirty="0">
                <a:solidFill>
                  <a:schemeClr val="tx1">
                    <a:lumMod val="75000"/>
                    <a:lumOff val="25000"/>
                  </a:schemeClr>
                </a:solidFill>
              </a:rPr>
              <a:t>A </a:t>
            </a:r>
            <a:r>
              <a:rPr lang="en-US" sz="2800" u="sng" dirty="0">
                <a:solidFill>
                  <a:schemeClr val="tx1">
                    <a:lumMod val="75000"/>
                    <a:lumOff val="25000"/>
                  </a:schemeClr>
                </a:solidFill>
              </a:rPr>
              <a:t>person</a:t>
            </a:r>
            <a:r>
              <a:rPr lang="en-US" sz="2800" dirty="0">
                <a:solidFill>
                  <a:schemeClr val="tx1">
                    <a:lumMod val="75000"/>
                    <a:lumOff val="25000"/>
                  </a:schemeClr>
                </a:solidFill>
              </a:rPr>
              <a:t> acting in pursuance of a </a:t>
            </a:r>
            <a:r>
              <a:rPr lang="en-US" sz="2800" u="sng" dirty="0">
                <a:solidFill>
                  <a:schemeClr val="tx1">
                    <a:lumMod val="75000"/>
                    <a:lumOff val="25000"/>
                  </a:schemeClr>
                </a:solidFill>
              </a:rPr>
              <a:t>trust or agreement</a:t>
            </a:r>
            <a:r>
              <a:rPr lang="en-US" sz="2800" dirty="0">
                <a:solidFill>
                  <a:schemeClr val="tx1">
                    <a:lumMod val="75000"/>
                    <a:lumOff val="25000"/>
                  </a:schemeClr>
                </a:solidFill>
              </a:rPr>
              <a:t> (</a:t>
            </a:r>
            <a:r>
              <a:rPr lang="en-US" sz="2800" dirty="0" smtClean="0">
                <a:solidFill>
                  <a:schemeClr val="tx1">
                    <a:lumMod val="75000"/>
                    <a:lumOff val="25000"/>
                  </a:schemeClr>
                </a:solidFill>
              </a:rPr>
              <a:t>i.e. </a:t>
            </a:r>
            <a:r>
              <a:rPr lang="en-US" sz="2800" dirty="0">
                <a:solidFill>
                  <a:schemeClr val="tx1">
                    <a:lumMod val="75000"/>
                    <a:lumOff val="25000"/>
                  </a:schemeClr>
                </a:solidFill>
              </a:rPr>
              <a:t>trustees, beneficiaries of trusts, beneficiaries of an agreement);</a:t>
            </a:r>
          </a:p>
          <a:p>
            <a:pPr marL="0" indent="0" algn="just">
              <a:lnSpc>
                <a:spcPts val="2400"/>
              </a:lnSpc>
              <a:spcBef>
                <a:spcPts val="0"/>
              </a:spcBef>
              <a:buNone/>
            </a:pPr>
            <a:endParaRPr lang="en-ZA" sz="2800" dirty="0"/>
          </a:p>
          <a:p>
            <a:pPr marL="0" indent="0" algn="just">
              <a:lnSpc>
                <a:spcPts val="2400"/>
              </a:lnSpc>
              <a:spcBef>
                <a:spcPts val="0"/>
              </a:spcBef>
              <a:buNone/>
            </a:pPr>
            <a:endParaRPr lang="en-ZA" sz="2800" dirty="0"/>
          </a:p>
          <a:p>
            <a:pPr marL="0" indent="0" algn="just">
              <a:buNone/>
            </a:pPr>
            <a:endParaRPr lang="en-ZA" sz="2800" dirty="0" smtClean="0"/>
          </a:p>
          <a:p>
            <a:pPr algn="just"/>
            <a:endParaRPr lang="en-ZA" sz="2800" dirty="0"/>
          </a:p>
          <a:p>
            <a:pPr marL="0" indent="0" algn="just">
              <a:buNone/>
            </a:pPr>
            <a:endParaRPr lang="en-ZA" sz="2800" dirty="0"/>
          </a:p>
        </p:txBody>
      </p:sp>
    </p:spTree>
    <p:extLst>
      <p:ext uri="{BB962C8B-B14F-4D97-AF65-F5344CB8AC3E}">
        <p14:creationId xmlns:p14="http://schemas.microsoft.com/office/powerpoint/2010/main" val="2389648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5" y="197791"/>
            <a:ext cx="9835161" cy="770337"/>
          </a:xfrm>
        </p:spPr>
        <p:txBody>
          <a:bodyPr>
            <a:normAutofit/>
          </a:bodyPr>
          <a:lstStyle/>
          <a:p>
            <a:r>
              <a:rPr lang="en-US" dirty="0" smtClean="0"/>
              <a:t>What is beneficial ownership?</a:t>
            </a:r>
            <a:endParaRPr lang="en-ZA" dirty="0"/>
          </a:p>
        </p:txBody>
      </p:sp>
      <p:sp>
        <p:nvSpPr>
          <p:cNvPr id="3" name="Content Placeholder 2"/>
          <p:cNvSpPr>
            <a:spLocks noGrp="1"/>
          </p:cNvSpPr>
          <p:nvPr>
            <p:ph idx="1"/>
          </p:nvPr>
        </p:nvSpPr>
        <p:spPr>
          <a:xfrm>
            <a:off x="262759" y="1114096"/>
            <a:ext cx="9984827" cy="6148551"/>
          </a:xfrm>
        </p:spPr>
        <p:txBody>
          <a:bodyPr>
            <a:normAutofit/>
          </a:bodyPr>
          <a:lstStyle/>
          <a:p>
            <a:pPr marL="0" indent="0" algn="just">
              <a:spcBef>
                <a:spcPts val="0"/>
              </a:spcBef>
              <a:buNone/>
            </a:pPr>
            <a:endParaRPr lang="en-ZA" sz="2600" u="sng" dirty="0" smtClean="0">
              <a:solidFill>
                <a:srgbClr val="00B050"/>
              </a:solidFill>
            </a:endParaRPr>
          </a:p>
          <a:p>
            <a:pPr marL="514350" indent="-514350" algn="just">
              <a:spcBef>
                <a:spcPts val="0"/>
              </a:spcBef>
              <a:buAutoNum type="alphaLcParenBoth"/>
            </a:pPr>
            <a:r>
              <a:rPr lang="en-ZA" sz="2600" dirty="0">
                <a:solidFill>
                  <a:schemeClr val="tx1">
                    <a:lumMod val="75000"/>
                    <a:lumOff val="25000"/>
                  </a:schemeClr>
                </a:solidFill>
              </a:rPr>
              <a:t>t</a:t>
            </a:r>
            <a:r>
              <a:rPr lang="en-ZA" sz="2600" dirty="0" smtClean="0">
                <a:solidFill>
                  <a:schemeClr val="tx1">
                    <a:lumMod val="75000"/>
                    <a:lumOff val="25000"/>
                  </a:schemeClr>
                </a:solidFill>
              </a:rPr>
              <a:t>he ability to otherwise</a:t>
            </a:r>
            <a:r>
              <a:rPr lang="en-ZA" sz="2600" dirty="0" smtClean="0"/>
              <a:t> </a:t>
            </a:r>
            <a:r>
              <a:rPr lang="en-ZA" sz="2600" u="sng" dirty="0" smtClean="0">
                <a:solidFill>
                  <a:srgbClr val="00B050"/>
                </a:solidFill>
              </a:rPr>
              <a:t>materially influence the management </a:t>
            </a:r>
            <a:r>
              <a:rPr lang="en-ZA" sz="2600" dirty="0" smtClean="0">
                <a:solidFill>
                  <a:schemeClr val="tx1">
                    <a:lumMod val="75000"/>
                    <a:lumOff val="25000"/>
                  </a:schemeClr>
                </a:solidFill>
              </a:rPr>
              <a:t>of the company. </a:t>
            </a:r>
          </a:p>
          <a:p>
            <a:pPr marL="0" indent="0" algn="just">
              <a:spcBef>
                <a:spcPts val="0"/>
              </a:spcBef>
              <a:buNone/>
            </a:pPr>
            <a:endParaRPr lang="en-ZA" sz="2600" dirty="0"/>
          </a:p>
          <a:p>
            <a:pPr marL="0" indent="0" algn="just">
              <a:spcBef>
                <a:spcPts val="0"/>
              </a:spcBef>
              <a:buNone/>
            </a:pPr>
            <a:r>
              <a:rPr lang="en-ZA" sz="2600" dirty="0" smtClean="0">
                <a:solidFill>
                  <a:schemeClr val="tx1">
                    <a:lumMod val="75000"/>
                    <a:lumOff val="25000"/>
                  </a:schemeClr>
                </a:solidFill>
              </a:rPr>
              <a:t>State owned companies (SOC’s) will also be required to file BO information, unless exempted by the Minister in terms of section 9(2) of the Companies Act.  </a:t>
            </a:r>
          </a:p>
          <a:p>
            <a:pPr marL="0" indent="0" algn="just">
              <a:lnSpc>
                <a:spcPts val="2400"/>
              </a:lnSpc>
              <a:spcBef>
                <a:spcPts val="0"/>
              </a:spcBef>
              <a:buNone/>
            </a:pPr>
            <a:endParaRPr lang="en-ZA" sz="2800" dirty="0"/>
          </a:p>
          <a:p>
            <a:pPr marL="0" indent="0" algn="just">
              <a:lnSpc>
                <a:spcPts val="2400"/>
              </a:lnSpc>
              <a:spcBef>
                <a:spcPts val="0"/>
              </a:spcBef>
              <a:buNone/>
            </a:pPr>
            <a:endParaRPr lang="en-ZA" sz="2800" dirty="0"/>
          </a:p>
          <a:p>
            <a:pPr marL="0" indent="0" algn="just">
              <a:buNone/>
            </a:pPr>
            <a:endParaRPr lang="en-ZA" sz="2800" dirty="0" smtClean="0"/>
          </a:p>
          <a:p>
            <a:pPr algn="just"/>
            <a:endParaRPr lang="en-ZA" sz="2800" dirty="0"/>
          </a:p>
          <a:p>
            <a:pPr marL="0" indent="0" algn="just">
              <a:buNone/>
            </a:pPr>
            <a:endParaRPr lang="en-ZA" sz="2800" dirty="0"/>
          </a:p>
        </p:txBody>
      </p:sp>
    </p:spTree>
    <p:extLst>
      <p:ext uri="{BB962C8B-B14F-4D97-AF65-F5344CB8AC3E}">
        <p14:creationId xmlns:p14="http://schemas.microsoft.com/office/powerpoint/2010/main" val="2134056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197791"/>
            <a:ext cx="9930854" cy="770337"/>
          </a:xfrm>
        </p:spPr>
        <p:txBody>
          <a:bodyPr>
            <a:normAutofit/>
          </a:bodyPr>
          <a:lstStyle/>
          <a:p>
            <a:r>
              <a:rPr lang="en-ZA" dirty="0" smtClean="0"/>
              <a:t>What is an affected company?</a:t>
            </a:r>
            <a:endParaRPr lang="en-ZA" dirty="0"/>
          </a:p>
        </p:txBody>
      </p:sp>
      <p:sp>
        <p:nvSpPr>
          <p:cNvPr id="3" name="Content Placeholder 2"/>
          <p:cNvSpPr>
            <a:spLocks noGrp="1"/>
          </p:cNvSpPr>
          <p:nvPr>
            <p:ph idx="1"/>
          </p:nvPr>
        </p:nvSpPr>
        <p:spPr>
          <a:xfrm>
            <a:off x="515007" y="1124608"/>
            <a:ext cx="9701048" cy="6306206"/>
          </a:xfrm>
        </p:spPr>
        <p:txBody>
          <a:bodyPr>
            <a:normAutofit fontScale="77500" lnSpcReduction="20000"/>
          </a:bodyPr>
          <a:lstStyle/>
          <a:p>
            <a:pPr marL="0" indent="0" algn="just">
              <a:lnSpc>
                <a:spcPts val="3000"/>
              </a:lnSpc>
              <a:spcBef>
                <a:spcPts val="0"/>
              </a:spcBef>
              <a:buNone/>
            </a:pPr>
            <a:r>
              <a:rPr lang="en-ZA" sz="3400" dirty="0" smtClean="0">
                <a:solidFill>
                  <a:schemeClr val="tx1">
                    <a:lumMod val="75000"/>
                    <a:lumOff val="25000"/>
                  </a:schemeClr>
                </a:solidFill>
              </a:rPr>
              <a:t>‘</a:t>
            </a:r>
            <a:r>
              <a:rPr lang="en-ZA" sz="3400" i="1" dirty="0" smtClean="0">
                <a:solidFill>
                  <a:srgbClr val="00B050"/>
                </a:solidFill>
              </a:rPr>
              <a:t>affected company</a:t>
            </a:r>
            <a:r>
              <a:rPr lang="en-ZA" sz="3400" dirty="0" smtClean="0">
                <a:solidFill>
                  <a:schemeClr val="tx1">
                    <a:lumMod val="75000"/>
                    <a:lumOff val="25000"/>
                  </a:schemeClr>
                </a:solidFill>
              </a:rPr>
              <a:t>’ means a regulated company as set out in </a:t>
            </a:r>
            <a:r>
              <a:rPr lang="en-ZA" sz="3400" dirty="0" smtClean="0">
                <a:solidFill>
                  <a:srgbClr val="00B050"/>
                </a:solidFill>
              </a:rPr>
              <a:t>section 117(1)(</a:t>
            </a:r>
            <a:r>
              <a:rPr lang="en-ZA" sz="3400" dirty="0" err="1" smtClean="0">
                <a:solidFill>
                  <a:srgbClr val="00B050"/>
                </a:solidFill>
              </a:rPr>
              <a:t>i</a:t>
            </a:r>
            <a:r>
              <a:rPr lang="en-ZA" sz="3400" dirty="0" smtClean="0">
                <a:solidFill>
                  <a:srgbClr val="00B050"/>
                </a:solidFill>
              </a:rPr>
              <a:t>) </a:t>
            </a:r>
            <a:r>
              <a:rPr lang="en-ZA" sz="3400" dirty="0" smtClean="0">
                <a:solidFill>
                  <a:schemeClr val="tx1">
                    <a:lumMod val="75000"/>
                    <a:lumOff val="25000"/>
                  </a:schemeClr>
                </a:solidFill>
              </a:rPr>
              <a:t>– which in turn refers to a company to which “</a:t>
            </a:r>
            <a:r>
              <a:rPr lang="en-ZA" sz="3400" i="1" dirty="0" smtClean="0">
                <a:solidFill>
                  <a:schemeClr val="tx1">
                    <a:lumMod val="75000"/>
                    <a:lumOff val="25000"/>
                  </a:schemeClr>
                </a:solidFill>
              </a:rPr>
              <a:t>this Part, Part C (regulation of affected transactions and offers) and the Takeover Regulations apply, as determined in accordance with section </a:t>
            </a:r>
            <a:r>
              <a:rPr lang="en-ZA" sz="3400" i="1" dirty="0" smtClean="0">
                <a:solidFill>
                  <a:srgbClr val="00B050"/>
                </a:solidFill>
              </a:rPr>
              <a:t>118(1) and (2)</a:t>
            </a:r>
            <a:r>
              <a:rPr lang="en-ZA" sz="3400" i="1" dirty="0" smtClean="0">
                <a:solidFill>
                  <a:schemeClr val="tx1">
                    <a:lumMod val="75000"/>
                    <a:lumOff val="25000"/>
                  </a:schemeClr>
                </a:solidFill>
              </a:rPr>
              <a:t>”</a:t>
            </a:r>
            <a:r>
              <a:rPr lang="en-ZA" sz="3400" dirty="0" smtClean="0">
                <a:solidFill>
                  <a:schemeClr val="tx1">
                    <a:lumMod val="75000"/>
                    <a:lumOff val="25000"/>
                  </a:schemeClr>
                </a:solidFill>
              </a:rPr>
              <a:t> </a:t>
            </a:r>
          </a:p>
          <a:p>
            <a:pPr marL="0" indent="0" algn="just">
              <a:lnSpc>
                <a:spcPts val="3000"/>
              </a:lnSpc>
              <a:spcBef>
                <a:spcPts val="0"/>
              </a:spcBef>
              <a:buNone/>
            </a:pPr>
            <a:endParaRPr lang="en-ZA" sz="3400" dirty="0">
              <a:solidFill>
                <a:schemeClr val="tx1">
                  <a:lumMod val="75000"/>
                  <a:lumOff val="25000"/>
                </a:schemeClr>
              </a:solidFill>
            </a:endParaRPr>
          </a:p>
          <a:p>
            <a:pPr marL="0" indent="0" algn="just">
              <a:lnSpc>
                <a:spcPts val="3000"/>
              </a:lnSpc>
              <a:spcBef>
                <a:spcPts val="0"/>
              </a:spcBef>
              <a:buNone/>
            </a:pPr>
            <a:r>
              <a:rPr lang="en-ZA" sz="3400" dirty="0" smtClean="0">
                <a:solidFill>
                  <a:schemeClr val="tx1">
                    <a:lumMod val="75000"/>
                    <a:lumOff val="25000"/>
                  </a:schemeClr>
                </a:solidFill>
              </a:rPr>
              <a:t>An affected company therefore includes-</a:t>
            </a:r>
          </a:p>
          <a:p>
            <a:pPr algn="just">
              <a:lnSpc>
                <a:spcPts val="3000"/>
              </a:lnSpc>
              <a:spcBef>
                <a:spcPts val="0"/>
              </a:spcBef>
              <a:buFont typeface="Wingdings" panose="05000000000000000000" pitchFamily="2" charset="2"/>
              <a:buChar char="Ø"/>
            </a:pPr>
            <a:r>
              <a:rPr lang="en-ZA" sz="3400" dirty="0" smtClean="0">
                <a:solidFill>
                  <a:schemeClr val="tx1">
                    <a:lumMod val="75000"/>
                    <a:lumOff val="25000"/>
                  </a:schemeClr>
                </a:solidFill>
              </a:rPr>
              <a:t>A </a:t>
            </a:r>
            <a:r>
              <a:rPr lang="en-ZA" sz="3400" dirty="0" smtClean="0">
                <a:solidFill>
                  <a:srgbClr val="00B050"/>
                </a:solidFill>
              </a:rPr>
              <a:t>public company </a:t>
            </a:r>
            <a:r>
              <a:rPr lang="en-ZA" sz="3400" dirty="0" smtClean="0">
                <a:solidFill>
                  <a:schemeClr val="tx1">
                    <a:lumMod val="75000"/>
                    <a:lumOff val="25000"/>
                  </a:schemeClr>
                </a:solidFill>
              </a:rPr>
              <a:t>(listed/un-listed);</a:t>
            </a:r>
          </a:p>
          <a:p>
            <a:pPr algn="just">
              <a:lnSpc>
                <a:spcPts val="3000"/>
              </a:lnSpc>
              <a:spcBef>
                <a:spcPts val="0"/>
              </a:spcBef>
              <a:buFont typeface="Wingdings" panose="05000000000000000000" pitchFamily="2" charset="2"/>
              <a:buChar char="Ø"/>
            </a:pPr>
            <a:r>
              <a:rPr lang="en-ZA" sz="3400" dirty="0" smtClean="0">
                <a:solidFill>
                  <a:schemeClr val="tx1">
                    <a:lumMod val="75000"/>
                    <a:lumOff val="25000"/>
                  </a:schemeClr>
                </a:solidFill>
              </a:rPr>
              <a:t>A </a:t>
            </a:r>
            <a:r>
              <a:rPr lang="en-ZA" sz="3400" dirty="0" smtClean="0">
                <a:solidFill>
                  <a:srgbClr val="00B050"/>
                </a:solidFill>
              </a:rPr>
              <a:t>state-owned company </a:t>
            </a:r>
            <a:r>
              <a:rPr lang="en-ZA" sz="3400" dirty="0" smtClean="0">
                <a:solidFill>
                  <a:schemeClr val="tx1">
                    <a:lumMod val="75000"/>
                    <a:lumOff val="25000"/>
                  </a:schemeClr>
                </a:solidFill>
              </a:rPr>
              <a:t>(except in case of exemption by Minister);</a:t>
            </a:r>
          </a:p>
          <a:p>
            <a:pPr algn="just">
              <a:lnSpc>
                <a:spcPts val="3000"/>
              </a:lnSpc>
              <a:spcBef>
                <a:spcPts val="0"/>
              </a:spcBef>
              <a:buFont typeface="Wingdings" panose="05000000000000000000" pitchFamily="2" charset="2"/>
              <a:buChar char="Ø"/>
            </a:pPr>
            <a:r>
              <a:rPr lang="en-ZA" sz="3400" dirty="0" smtClean="0">
                <a:solidFill>
                  <a:schemeClr val="tx1">
                    <a:lumMod val="75000"/>
                    <a:lumOff val="25000"/>
                  </a:schemeClr>
                </a:solidFill>
              </a:rPr>
              <a:t>A </a:t>
            </a:r>
            <a:r>
              <a:rPr lang="en-ZA" sz="3400" dirty="0" smtClean="0">
                <a:solidFill>
                  <a:srgbClr val="00B050"/>
                </a:solidFill>
              </a:rPr>
              <a:t>private company </a:t>
            </a:r>
            <a:r>
              <a:rPr lang="en-ZA" sz="3400" dirty="0" smtClean="0">
                <a:solidFill>
                  <a:schemeClr val="tx1">
                    <a:lumMod val="75000"/>
                    <a:lumOff val="25000"/>
                  </a:schemeClr>
                </a:solidFill>
              </a:rPr>
              <a:t>– in terms of the transfer of securities when exceeding the percentage prescribed by the Minister (10%) within a 24-month period; </a:t>
            </a:r>
          </a:p>
          <a:p>
            <a:pPr algn="just">
              <a:lnSpc>
                <a:spcPts val="3000"/>
              </a:lnSpc>
              <a:spcBef>
                <a:spcPts val="0"/>
              </a:spcBef>
              <a:buFont typeface="Wingdings" panose="05000000000000000000" pitchFamily="2" charset="2"/>
              <a:buChar char="Ø"/>
            </a:pPr>
            <a:r>
              <a:rPr lang="en-ZA" sz="3400" dirty="0" smtClean="0">
                <a:solidFill>
                  <a:schemeClr val="tx1">
                    <a:lumMod val="75000"/>
                    <a:lumOff val="25000"/>
                  </a:schemeClr>
                </a:solidFill>
              </a:rPr>
              <a:t>A </a:t>
            </a:r>
            <a:r>
              <a:rPr lang="en-ZA" sz="3400" dirty="0" smtClean="0">
                <a:solidFill>
                  <a:srgbClr val="00B050"/>
                </a:solidFill>
              </a:rPr>
              <a:t>private company </a:t>
            </a:r>
            <a:r>
              <a:rPr lang="en-ZA" sz="3400" dirty="0" smtClean="0">
                <a:solidFill>
                  <a:schemeClr val="tx1">
                    <a:lumMod val="75000"/>
                    <a:lumOff val="25000"/>
                  </a:schemeClr>
                </a:solidFill>
              </a:rPr>
              <a:t>that is controlled by an affected company (regulated company) or is a subsidiary of an affected company. </a:t>
            </a:r>
          </a:p>
          <a:p>
            <a:pPr algn="just">
              <a:lnSpc>
                <a:spcPts val="3000"/>
              </a:lnSpc>
              <a:spcBef>
                <a:spcPts val="0"/>
              </a:spcBef>
              <a:buFont typeface="Wingdings" panose="05000000000000000000" pitchFamily="2" charset="2"/>
              <a:buChar char="Ø"/>
            </a:pPr>
            <a:endParaRPr lang="en-ZA" sz="3400" dirty="0" smtClean="0">
              <a:solidFill>
                <a:schemeClr val="tx1">
                  <a:lumMod val="75000"/>
                  <a:lumOff val="25000"/>
                </a:schemeClr>
              </a:solidFill>
            </a:endParaRPr>
          </a:p>
          <a:p>
            <a:pPr algn="just"/>
            <a:endParaRPr lang="en-ZA" dirty="0"/>
          </a:p>
        </p:txBody>
      </p:sp>
    </p:spTree>
    <p:extLst>
      <p:ext uri="{BB962C8B-B14F-4D97-AF65-F5344CB8AC3E}">
        <p14:creationId xmlns:p14="http://schemas.microsoft.com/office/powerpoint/2010/main" val="3701629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difference between a legal and beneficial owner - examples</a:t>
            </a:r>
            <a:endParaRPr lang="en-ZA" dirty="0"/>
          </a:p>
        </p:txBody>
      </p:sp>
      <p:sp>
        <p:nvSpPr>
          <p:cNvPr id="3" name="Content Placeholder 2"/>
          <p:cNvSpPr>
            <a:spLocks noGrp="1"/>
          </p:cNvSpPr>
          <p:nvPr>
            <p:ph idx="1"/>
          </p:nvPr>
        </p:nvSpPr>
        <p:spPr>
          <a:xfrm>
            <a:off x="314960" y="1208690"/>
            <a:ext cx="10190480" cy="6264165"/>
          </a:xfrm>
        </p:spPr>
        <p:txBody>
          <a:bodyPr>
            <a:normAutofit fontScale="92500" lnSpcReduction="20000"/>
          </a:bodyPr>
          <a:lstStyle/>
          <a:p>
            <a:pPr marL="0" indent="0" algn="just">
              <a:lnSpc>
                <a:spcPct val="120000"/>
              </a:lnSpc>
              <a:spcBef>
                <a:spcPts val="0"/>
              </a:spcBef>
              <a:buNone/>
            </a:pPr>
            <a:r>
              <a:rPr lang="en-ZA" sz="2800" dirty="0" smtClean="0">
                <a:solidFill>
                  <a:srgbClr val="00B050"/>
                </a:solidFill>
              </a:rPr>
              <a:t>Shareholding</a:t>
            </a:r>
            <a:r>
              <a:rPr lang="en-ZA" sz="2800" dirty="0" smtClean="0">
                <a:solidFill>
                  <a:schemeClr val="tx1">
                    <a:lumMod val="75000"/>
                    <a:lumOff val="25000"/>
                  </a:schemeClr>
                </a:solidFill>
              </a:rPr>
              <a:t> – a registered owner of shares directly with a company, the information is known and clearly indicated on company records (securities register). A beneficial owner is a person (warm body) that holds shares indirectly, for example through a bank, broker, etc. </a:t>
            </a:r>
          </a:p>
          <a:p>
            <a:pPr marL="0" indent="0" algn="just">
              <a:lnSpc>
                <a:spcPct val="120000"/>
              </a:lnSpc>
              <a:spcBef>
                <a:spcPts val="0"/>
              </a:spcBef>
              <a:buNone/>
            </a:pPr>
            <a:endParaRPr lang="en-ZA" sz="2800" dirty="0">
              <a:solidFill>
                <a:schemeClr val="tx1">
                  <a:lumMod val="75000"/>
                  <a:lumOff val="25000"/>
                </a:schemeClr>
              </a:solidFill>
            </a:endParaRPr>
          </a:p>
          <a:p>
            <a:pPr marL="0" indent="0" algn="just">
              <a:lnSpc>
                <a:spcPct val="120000"/>
              </a:lnSpc>
              <a:spcBef>
                <a:spcPts val="0"/>
              </a:spcBef>
              <a:buNone/>
            </a:pPr>
            <a:r>
              <a:rPr lang="en-ZA" sz="2800" dirty="0" smtClean="0">
                <a:solidFill>
                  <a:srgbClr val="00B050"/>
                </a:solidFill>
              </a:rPr>
              <a:t>Property</a:t>
            </a:r>
            <a:r>
              <a:rPr lang="en-ZA" sz="2800" dirty="0" smtClean="0">
                <a:solidFill>
                  <a:schemeClr val="tx1">
                    <a:lumMod val="75000"/>
                    <a:lumOff val="25000"/>
                  </a:schemeClr>
                </a:solidFill>
              </a:rPr>
              <a:t> – the legal owner of a property would be the person who’s name is indicated on the title deed of the property (known, registered information). Whereas the beneficial owner of property would be the person who benefits from the property. </a:t>
            </a:r>
          </a:p>
          <a:p>
            <a:pPr marL="0" indent="0" algn="just">
              <a:lnSpc>
                <a:spcPct val="120000"/>
              </a:lnSpc>
              <a:spcBef>
                <a:spcPts val="0"/>
              </a:spcBef>
              <a:buNone/>
            </a:pPr>
            <a:endParaRPr lang="en-ZA" sz="2800" dirty="0">
              <a:solidFill>
                <a:schemeClr val="tx1">
                  <a:lumMod val="75000"/>
                  <a:lumOff val="25000"/>
                </a:schemeClr>
              </a:solidFill>
            </a:endParaRPr>
          </a:p>
          <a:p>
            <a:pPr marL="0" indent="0" algn="just">
              <a:lnSpc>
                <a:spcPct val="120000"/>
              </a:lnSpc>
              <a:spcBef>
                <a:spcPts val="0"/>
              </a:spcBef>
              <a:buNone/>
            </a:pPr>
            <a:r>
              <a:rPr lang="en-ZA" sz="2800" dirty="0" smtClean="0">
                <a:solidFill>
                  <a:srgbClr val="00B050"/>
                </a:solidFill>
              </a:rPr>
              <a:t>Trusts</a:t>
            </a:r>
            <a:r>
              <a:rPr lang="en-ZA" sz="2800" dirty="0" smtClean="0">
                <a:solidFill>
                  <a:schemeClr val="tx1">
                    <a:lumMod val="75000"/>
                    <a:lumOff val="25000"/>
                  </a:schemeClr>
                </a:solidFill>
              </a:rPr>
              <a:t> – trustees act as legal owners of the assets held in trust (when a trust owns a property for example) and also makes all the management decisions, whilst the beneficiaries in fact benefits from the trust assets (rental income; living on the property, rent free). </a:t>
            </a:r>
          </a:p>
          <a:p>
            <a:pPr marL="0" indent="0" algn="just">
              <a:lnSpc>
                <a:spcPct val="120000"/>
              </a:lnSpc>
              <a:spcBef>
                <a:spcPts val="0"/>
              </a:spcBef>
              <a:buNone/>
            </a:pPr>
            <a:endParaRPr lang="en-ZA" sz="2800" dirty="0">
              <a:solidFill>
                <a:schemeClr val="tx1">
                  <a:lumMod val="75000"/>
                  <a:lumOff val="25000"/>
                </a:schemeClr>
              </a:solidFill>
            </a:endParaRPr>
          </a:p>
        </p:txBody>
      </p:sp>
    </p:spTree>
    <p:extLst>
      <p:ext uri="{BB962C8B-B14F-4D97-AF65-F5344CB8AC3E}">
        <p14:creationId xmlns:p14="http://schemas.microsoft.com/office/powerpoint/2010/main" val="153159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5768</TotalTime>
  <Words>1551</Words>
  <Application>Microsoft Office PowerPoint</Application>
  <PresentationFormat>Custom</PresentationFormat>
  <Paragraphs>106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Arimo Bold</vt:lpstr>
      <vt:lpstr>Calibri</vt:lpstr>
      <vt:lpstr>Helvetica Light</vt:lpstr>
      <vt:lpstr>Tahoma</vt:lpstr>
      <vt:lpstr>Wingdings</vt:lpstr>
      <vt:lpstr>Office Theme</vt:lpstr>
      <vt:lpstr>BENEFICIAL OWNERSHIP TRANSPARENCY </vt:lpstr>
      <vt:lpstr>ROLE OF CIPC</vt:lpstr>
      <vt:lpstr>Response to financial action task force (fatf)</vt:lpstr>
      <vt:lpstr>CIPC response to FATF report</vt:lpstr>
      <vt:lpstr>CIPC report in addressing the inefficiencies (Cont…)</vt:lpstr>
      <vt:lpstr>What is beneficial ownership?</vt:lpstr>
      <vt:lpstr>What is beneficial ownership?</vt:lpstr>
      <vt:lpstr>What is an affected company?</vt:lpstr>
      <vt:lpstr>The difference between a legal and beneficial owner - examples</vt:lpstr>
      <vt:lpstr>The difference between a legal and beneficial owner - examples</vt:lpstr>
      <vt:lpstr>BENEFICIAL OWNERSHIP REGISTER</vt:lpstr>
      <vt:lpstr>BENEFICIAL OWNERSHIP REGISTER</vt:lpstr>
      <vt:lpstr>BO FILING CAPABILITY ON E-sERVICES</vt:lpstr>
      <vt:lpstr>Summary and conclusion</vt:lpstr>
      <vt:lpstr>Summary and conclusion</vt:lpstr>
      <vt:lpstr>CHANGE MANAGEMENT (LINKS)</vt:lpstr>
      <vt:lpstr>THANK YOU –  QUESTIONS WELCOME!</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Jmathekga</dc:creator>
  <cp:lastModifiedBy>Tintswalo Mawila</cp:lastModifiedBy>
  <cp:revision>909</cp:revision>
  <cp:lastPrinted>2020-12-03T09:06:12Z</cp:lastPrinted>
  <dcterms:created xsi:type="dcterms:W3CDTF">2019-05-23T08:27:41Z</dcterms:created>
  <dcterms:modified xsi:type="dcterms:W3CDTF">2023-07-05T08:07:13Z</dcterms:modified>
</cp:coreProperties>
</file>