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sldIdLst>
    <p:sldId id="343" r:id="rId5"/>
    <p:sldId id="2147470855" r:id="rId6"/>
    <p:sldId id="2147470852" r:id="rId7"/>
    <p:sldId id="2147470856" r:id="rId8"/>
    <p:sldId id="2147470864" r:id="rId9"/>
    <p:sldId id="2147470862" r:id="rId10"/>
    <p:sldId id="2147470863" r:id="rId11"/>
    <p:sldId id="2147470853" r:id="rId12"/>
    <p:sldId id="2147470858" r:id="rId13"/>
    <p:sldId id="2147470859" r:id="rId14"/>
    <p:sldId id="2147470861" r:id="rId15"/>
    <p:sldId id="2147470866" r:id="rId16"/>
    <p:sldId id="2147470868" r:id="rId17"/>
    <p:sldId id="2147470854" r:id="rId18"/>
    <p:sldId id="2147470857" r:id="rId19"/>
    <p:sldId id="2147470869" r:id="rId20"/>
    <p:sldId id="2147470876" r:id="rId21"/>
    <p:sldId id="2147470877" r:id="rId22"/>
    <p:sldId id="2147470879" r:id="rId23"/>
    <p:sldId id="2147470881" r:id="rId24"/>
    <p:sldId id="408" r:id="rId25"/>
    <p:sldId id="418" r:id="rId26"/>
    <p:sldId id="411" r:id="rId27"/>
    <p:sldId id="2147470882" r:id="rId28"/>
    <p:sldId id="2147470871" r:id="rId29"/>
    <p:sldId id="2147470870" r:id="rId30"/>
    <p:sldId id="2147470872" r:id="rId31"/>
    <p:sldId id="2147470873" r:id="rId32"/>
    <p:sldId id="2147470875" r:id="rId33"/>
    <p:sldId id="2147470880" r:id="rId34"/>
    <p:sldId id="2147470851" r:id="rId35"/>
    <p:sldId id="2147470874" r:id="rId36"/>
    <p:sldId id="214747082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5836" userDrawn="1">
          <p15:clr>
            <a:srgbClr val="A4A3A4"/>
          </p15:clr>
        </p15:guide>
        <p15:guide id="3" orient="horz" pos="640" userDrawn="1">
          <p15:clr>
            <a:srgbClr val="A4A3A4"/>
          </p15:clr>
        </p15:guide>
        <p15:guide id="4" orient="horz" pos="799" userDrawn="1">
          <p15:clr>
            <a:srgbClr val="A4A3A4"/>
          </p15:clr>
        </p15:guide>
        <p15:guide id="5" orient="horz" pos="663" userDrawn="1">
          <p15:clr>
            <a:srgbClr val="A4A3A4"/>
          </p15:clr>
        </p15:guide>
        <p15:guide id="6" orient="horz" pos="4133" userDrawn="1">
          <p15:clr>
            <a:srgbClr val="A4A3A4"/>
          </p15:clr>
        </p15:guide>
        <p15:guide id="7" pos="75" userDrawn="1">
          <p15:clr>
            <a:srgbClr val="A4A3A4"/>
          </p15:clr>
        </p15:guide>
        <p15:guide id="8" pos="7605" userDrawn="1">
          <p15:clr>
            <a:srgbClr val="A4A3A4"/>
          </p15:clr>
        </p15:guide>
        <p15:guide id="9" pos="1935" userDrawn="1">
          <p15:clr>
            <a:srgbClr val="A4A3A4"/>
          </p15:clr>
        </p15:guide>
        <p15:guide id="10" orient="horz" pos="3135" userDrawn="1">
          <p15:clr>
            <a:srgbClr val="A4A3A4"/>
          </p15:clr>
        </p15:guide>
        <p15:guide id="11" orient="horz" pos="123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a Klokow" initials="CK" lastIdx="1" clrIdx="0">
    <p:extLst>
      <p:ext uri="{19B8F6BF-5375-455C-9EA6-DF929625EA0E}">
        <p15:presenceInfo xmlns:p15="http://schemas.microsoft.com/office/powerpoint/2012/main" userId="S::CKlokow@cipc.co.za::769ff2f4-4524-4e43-a277-3445a5cf11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A3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12" autoAdjust="0"/>
    <p:restoredTop sz="94660"/>
  </p:normalViewPr>
  <p:slideViewPr>
    <p:cSldViewPr snapToGrid="0" showGuides="1">
      <p:cViewPr varScale="1">
        <p:scale>
          <a:sx n="115" d="100"/>
          <a:sy n="115" d="100"/>
        </p:scale>
        <p:origin x="276" y="108"/>
      </p:cViewPr>
      <p:guideLst>
        <p:guide orient="horz" pos="2183"/>
        <p:guide pos="5836"/>
        <p:guide orient="horz" pos="640"/>
        <p:guide orient="horz" pos="799"/>
        <p:guide orient="horz" pos="663"/>
        <p:guide orient="horz" pos="4133"/>
        <p:guide pos="75"/>
        <p:guide pos="7605"/>
        <p:guide pos="1935"/>
        <p:guide orient="horz" pos="3135"/>
        <p:guide orient="horz" pos="123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svg"/><Relationship Id="rId1" Type="http://schemas.openxmlformats.org/officeDocument/2006/relationships/image" Target="../media/image12.png"/><Relationship Id="rId6" Type="http://schemas.openxmlformats.org/officeDocument/2006/relationships/image" Target="../media/image18.svg"/><Relationship Id="rId5" Type="http://schemas.openxmlformats.org/officeDocument/2006/relationships/image" Target="../media/image14.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4.svg"/><Relationship Id="rId1" Type="http://schemas.openxmlformats.org/officeDocument/2006/relationships/image" Target="../media/image18.png"/><Relationship Id="rId6" Type="http://schemas.openxmlformats.org/officeDocument/2006/relationships/image" Target="../media/image26.svg"/><Relationship Id="rId5" Type="http://schemas.openxmlformats.org/officeDocument/2006/relationships/image" Target="../media/image20.png"/><Relationship Id="rId10" Type="http://schemas.openxmlformats.org/officeDocument/2006/relationships/image" Target="../media/image30.svg"/><Relationship Id="rId4" Type="http://schemas.openxmlformats.org/officeDocument/2006/relationships/image" Target="../media/image14.svg"/><Relationship Id="rId9" Type="http://schemas.openxmlformats.org/officeDocument/2006/relationships/image" Target="../media/image22.pn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svg"/><Relationship Id="rId1" Type="http://schemas.openxmlformats.org/officeDocument/2006/relationships/image" Target="../media/image24.png"/><Relationship Id="rId6" Type="http://schemas.openxmlformats.org/officeDocument/2006/relationships/image" Target="../media/image37.svg"/><Relationship Id="rId5" Type="http://schemas.openxmlformats.org/officeDocument/2006/relationships/image" Target="../media/image26.png"/><Relationship Id="rId4" Type="http://schemas.openxmlformats.org/officeDocument/2006/relationships/image" Target="../media/image35.svg"/></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svg"/><Relationship Id="rId1" Type="http://schemas.openxmlformats.org/officeDocument/2006/relationships/image" Target="../media/image12.png"/><Relationship Id="rId6" Type="http://schemas.openxmlformats.org/officeDocument/2006/relationships/image" Target="../media/image18.svg"/><Relationship Id="rId5" Type="http://schemas.openxmlformats.org/officeDocument/2006/relationships/image" Target="../media/image14.png"/><Relationship Id="rId4" Type="http://schemas.openxmlformats.org/officeDocument/2006/relationships/image" Target="../media/image39.svg"/></Relationships>
</file>

<file path=ppt/diagrams/_rels/data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5.svg"/><Relationship Id="rId1" Type="http://schemas.openxmlformats.org/officeDocument/2006/relationships/image" Target="../media/image32.png"/><Relationship Id="rId6" Type="http://schemas.openxmlformats.org/officeDocument/2006/relationships/image" Target="../media/image49.svg"/><Relationship Id="rId5" Type="http://schemas.openxmlformats.org/officeDocument/2006/relationships/image" Target="../media/image34.png"/><Relationship Id="rId4" Type="http://schemas.openxmlformats.org/officeDocument/2006/relationships/image" Target="../media/image4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svg"/><Relationship Id="rId1" Type="http://schemas.openxmlformats.org/officeDocument/2006/relationships/image" Target="../media/image12.png"/><Relationship Id="rId6" Type="http://schemas.openxmlformats.org/officeDocument/2006/relationships/image" Target="../media/image18.svg"/><Relationship Id="rId5" Type="http://schemas.openxmlformats.org/officeDocument/2006/relationships/image" Target="../media/image14.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4.svg"/><Relationship Id="rId1" Type="http://schemas.openxmlformats.org/officeDocument/2006/relationships/image" Target="../media/image18.png"/><Relationship Id="rId6" Type="http://schemas.openxmlformats.org/officeDocument/2006/relationships/image" Target="../media/image26.svg"/><Relationship Id="rId5" Type="http://schemas.openxmlformats.org/officeDocument/2006/relationships/image" Target="../media/image20.png"/><Relationship Id="rId10" Type="http://schemas.openxmlformats.org/officeDocument/2006/relationships/image" Target="../media/image30.svg"/><Relationship Id="rId4" Type="http://schemas.openxmlformats.org/officeDocument/2006/relationships/image" Target="../media/image14.svg"/><Relationship Id="rId9"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svg"/><Relationship Id="rId1" Type="http://schemas.openxmlformats.org/officeDocument/2006/relationships/image" Target="../media/image24.png"/><Relationship Id="rId6" Type="http://schemas.openxmlformats.org/officeDocument/2006/relationships/image" Target="../media/image37.svg"/><Relationship Id="rId5" Type="http://schemas.openxmlformats.org/officeDocument/2006/relationships/image" Target="../media/image26.png"/><Relationship Id="rId4" Type="http://schemas.openxmlformats.org/officeDocument/2006/relationships/image" Target="../media/image3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svg"/><Relationship Id="rId1" Type="http://schemas.openxmlformats.org/officeDocument/2006/relationships/image" Target="../media/image12.png"/><Relationship Id="rId6" Type="http://schemas.openxmlformats.org/officeDocument/2006/relationships/image" Target="../media/image18.svg"/><Relationship Id="rId5" Type="http://schemas.openxmlformats.org/officeDocument/2006/relationships/image" Target="../media/image14.png"/><Relationship Id="rId4" Type="http://schemas.openxmlformats.org/officeDocument/2006/relationships/image" Target="../media/image3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5.svg"/><Relationship Id="rId1" Type="http://schemas.openxmlformats.org/officeDocument/2006/relationships/image" Target="../media/image32.png"/><Relationship Id="rId6" Type="http://schemas.openxmlformats.org/officeDocument/2006/relationships/image" Target="../media/image49.svg"/><Relationship Id="rId5" Type="http://schemas.openxmlformats.org/officeDocument/2006/relationships/image" Target="../media/image34.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52E3F2-E125-4044-9536-4D4649536C51}"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C35DF5BA-DA77-44CA-9B69-1C0A96CC499C}">
      <dgm:prSet/>
      <dgm:spPr/>
      <dgm:t>
        <a:bodyPr/>
        <a:lstStyle/>
        <a:p>
          <a:pPr>
            <a:defRPr b="1"/>
          </a:pPr>
          <a:r>
            <a:rPr lang="en-US" dirty="0"/>
            <a:t>Filing comes with a fee</a:t>
          </a:r>
        </a:p>
      </dgm:t>
    </dgm:pt>
    <dgm:pt modelId="{92C3F6C5-9DAB-4919-8282-CD7B7351470A}" type="parTrans" cxnId="{F78E3F81-318E-474D-B01E-98637B300149}">
      <dgm:prSet/>
      <dgm:spPr/>
      <dgm:t>
        <a:bodyPr/>
        <a:lstStyle/>
        <a:p>
          <a:endParaRPr lang="en-US"/>
        </a:p>
      </dgm:t>
    </dgm:pt>
    <dgm:pt modelId="{D0D3026E-44B1-43CE-AB47-DB9367F6EBD8}" type="sibTrans" cxnId="{F78E3F81-318E-474D-B01E-98637B300149}">
      <dgm:prSet/>
      <dgm:spPr/>
      <dgm:t>
        <a:bodyPr/>
        <a:lstStyle/>
        <a:p>
          <a:endParaRPr lang="en-US"/>
        </a:p>
      </dgm:t>
    </dgm:pt>
    <dgm:pt modelId="{B41A3A12-1045-44C5-A891-CE9A91768DFD}">
      <dgm:prSet/>
      <dgm:spPr/>
      <dgm:t>
        <a:bodyPr/>
        <a:lstStyle/>
        <a:p>
          <a:pPr>
            <a:defRPr b="1"/>
          </a:pPr>
          <a:r>
            <a:rPr lang="en-US" dirty="0"/>
            <a:t>CIPC does not get funding from the national vote</a:t>
          </a:r>
        </a:p>
      </dgm:t>
    </dgm:pt>
    <dgm:pt modelId="{B074176B-0D8B-4739-87C1-378B3FB70051}" type="parTrans" cxnId="{0EFF50D5-FE31-400F-A42F-0AD6E7B1DA93}">
      <dgm:prSet/>
      <dgm:spPr/>
      <dgm:t>
        <a:bodyPr/>
        <a:lstStyle/>
        <a:p>
          <a:endParaRPr lang="en-US"/>
        </a:p>
      </dgm:t>
    </dgm:pt>
    <dgm:pt modelId="{9AFA9AFC-A105-46E3-A4E8-57866E502462}" type="sibTrans" cxnId="{0EFF50D5-FE31-400F-A42F-0AD6E7B1DA93}">
      <dgm:prSet/>
      <dgm:spPr/>
      <dgm:t>
        <a:bodyPr/>
        <a:lstStyle/>
        <a:p>
          <a:endParaRPr lang="en-US"/>
        </a:p>
      </dgm:t>
    </dgm:pt>
    <dgm:pt modelId="{F8D3EE1F-030A-4AC0-9D52-10A6105E6F24}">
      <dgm:prSet/>
      <dgm:spPr/>
      <dgm:t>
        <a:bodyPr/>
        <a:lstStyle/>
        <a:p>
          <a:r>
            <a:rPr lang="en-US" dirty="0"/>
            <a:t>Certain filings with CIPC carries a statutory fee including Annual Returns</a:t>
          </a:r>
        </a:p>
      </dgm:t>
    </dgm:pt>
    <dgm:pt modelId="{14481427-7E82-4276-A421-B4F936E8DCAC}" type="parTrans" cxnId="{567870D2-8C63-4E7F-94C4-D7C40525679D}">
      <dgm:prSet/>
      <dgm:spPr/>
      <dgm:t>
        <a:bodyPr/>
        <a:lstStyle/>
        <a:p>
          <a:endParaRPr lang="en-US"/>
        </a:p>
      </dgm:t>
    </dgm:pt>
    <dgm:pt modelId="{FF8102E6-5B35-4CFC-AF1B-3EC5CDBD1BA8}" type="sibTrans" cxnId="{567870D2-8C63-4E7F-94C4-D7C40525679D}">
      <dgm:prSet/>
      <dgm:spPr/>
      <dgm:t>
        <a:bodyPr/>
        <a:lstStyle/>
        <a:p>
          <a:endParaRPr lang="en-US"/>
        </a:p>
      </dgm:t>
    </dgm:pt>
    <dgm:pt modelId="{2B484153-BDD1-4EDE-AC5A-32E925F52EB7}">
      <dgm:prSet/>
      <dgm:spPr/>
      <dgm:t>
        <a:bodyPr/>
        <a:lstStyle/>
        <a:p>
          <a:r>
            <a:rPr lang="en-US" dirty="0"/>
            <a:t>Fee is not negotiable and /or payable in installments</a:t>
          </a:r>
        </a:p>
      </dgm:t>
    </dgm:pt>
    <dgm:pt modelId="{2CDA4389-D4B9-4619-A612-9C6BEA4E43DF}" type="parTrans" cxnId="{A8F56576-FD06-4810-9839-2FA493BD22B5}">
      <dgm:prSet/>
      <dgm:spPr/>
      <dgm:t>
        <a:bodyPr/>
        <a:lstStyle/>
        <a:p>
          <a:endParaRPr lang="en-US"/>
        </a:p>
      </dgm:t>
    </dgm:pt>
    <dgm:pt modelId="{D709631F-F55D-4F84-962D-40CE38594879}" type="sibTrans" cxnId="{A8F56576-FD06-4810-9839-2FA493BD22B5}">
      <dgm:prSet/>
      <dgm:spPr/>
      <dgm:t>
        <a:bodyPr/>
        <a:lstStyle/>
        <a:p>
          <a:endParaRPr lang="en-US"/>
        </a:p>
      </dgm:t>
    </dgm:pt>
    <dgm:pt modelId="{80F88884-1391-453F-87D3-1F69C6F34F81}">
      <dgm:prSet/>
      <dgm:spPr/>
      <dgm:t>
        <a:bodyPr/>
        <a:lstStyle/>
        <a:p>
          <a:r>
            <a:rPr lang="en-US" dirty="0"/>
            <a:t>CIPC may not waive or reduce its fees other than what is stated in the Companies Act or other Acts under its administration</a:t>
          </a:r>
        </a:p>
      </dgm:t>
    </dgm:pt>
    <dgm:pt modelId="{93FD369A-D6F1-4EA8-9B44-1DD75028E11B}" type="parTrans" cxnId="{54640491-89CE-499D-AE88-BDBED9D6FFD4}">
      <dgm:prSet/>
      <dgm:spPr/>
      <dgm:t>
        <a:bodyPr/>
        <a:lstStyle/>
        <a:p>
          <a:endParaRPr lang="en-US"/>
        </a:p>
      </dgm:t>
    </dgm:pt>
    <dgm:pt modelId="{8A6D73E7-3E2A-4F42-BDB0-F743F051F37A}" type="sibTrans" cxnId="{54640491-89CE-499D-AE88-BDBED9D6FFD4}">
      <dgm:prSet/>
      <dgm:spPr/>
      <dgm:t>
        <a:bodyPr/>
        <a:lstStyle/>
        <a:p>
          <a:endParaRPr lang="en-US"/>
        </a:p>
      </dgm:t>
    </dgm:pt>
    <dgm:pt modelId="{0808200A-F792-4F10-B963-9D13245959E3}">
      <dgm:prSet/>
      <dgm:spPr/>
      <dgm:t>
        <a:bodyPr/>
        <a:lstStyle/>
        <a:p>
          <a:r>
            <a:rPr lang="en-US" dirty="0"/>
            <a:t>As a government institution CIPC must adhere to the PFMA and must collect all fees due to it – failure of which CIPC may receive a qualified audit</a:t>
          </a:r>
        </a:p>
      </dgm:t>
    </dgm:pt>
    <dgm:pt modelId="{51DBBA40-58AE-435B-81F0-01C563799B63}" type="parTrans" cxnId="{2827F22B-5890-4070-ADFB-C059D45C49AB}">
      <dgm:prSet/>
      <dgm:spPr/>
      <dgm:t>
        <a:bodyPr/>
        <a:lstStyle/>
        <a:p>
          <a:endParaRPr lang="en-US"/>
        </a:p>
      </dgm:t>
    </dgm:pt>
    <dgm:pt modelId="{666A2185-3EE8-4986-8372-B4AD03279828}" type="sibTrans" cxnId="{2827F22B-5890-4070-ADFB-C059D45C49AB}">
      <dgm:prSet/>
      <dgm:spPr/>
      <dgm:t>
        <a:bodyPr/>
        <a:lstStyle/>
        <a:p>
          <a:endParaRPr lang="en-US"/>
        </a:p>
      </dgm:t>
    </dgm:pt>
    <dgm:pt modelId="{E273C7C3-7B4F-404B-8757-5735CCD6BC62}">
      <dgm:prSet/>
      <dgm:spPr/>
      <dgm:t>
        <a:bodyPr/>
        <a:lstStyle/>
        <a:p>
          <a:pPr>
            <a:defRPr b="1"/>
          </a:pPr>
          <a:r>
            <a:rPr lang="en-US" dirty="0"/>
            <a:t>Filing Information + Payment = complete filing</a:t>
          </a:r>
        </a:p>
      </dgm:t>
    </dgm:pt>
    <dgm:pt modelId="{83E571B7-FB51-4E4E-8A5F-7E43AF88EAA3}" type="parTrans" cxnId="{94B66D84-4BD0-49A5-8A0D-96DE951CD883}">
      <dgm:prSet/>
      <dgm:spPr/>
      <dgm:t>
        <a:bodyPr/>
        <a:lstStyle/>
        <a:p>
          <a:endParaRPr lang="en-US"/>
        </a:p>
      </dgm:t>
    </dgm:pt>
    <dgm:pt modelId="{F64DD1E2-9837-494B-BC3C-AC9B0B516ED5}" type="sibTrans" cxnId="{94B66D84-4BD0-49A5-8A0D-96DE951CD883}">
      <dgm:prSet/>
      <dgm:spPr/>
      <dgm:t>
        <a:bodyPr/>
        <a:lstStyle/>
        <a:p>
          <a:endParaRPr lang="en-US"/>
        </a:p>
      </dgm:t>
    </dgm:pt>
    <dgm:pt modelId="{A1951EAD-6F2C-40C3-9005-35AC9CA3E367}" type="pres">
      <dgm:prSet presAssocID="{8852E3F2-E125-4044-9536-4D4649536C51}" presName="root" presStyleCnt="0">
        <dgm:presLayoutVars>
          <dgm:dir/>
          <dgm:resizeHandles val="exact"/>
        </dgm:presLayoutVars>
      </dgm:prSet>
      <dgm:spPr/>
      <dgm:t>
        <a:bodyPr/>
        <a:lstStyle/>
        <a:p>
          <a:endParaRPr lang="en-US"/>
        </a:p>
      </dgm:t>
    </dgm:pt>
    <dgm:pt modelId="{6CE80804-3D0D-41AD-AC18-D07798337540}" type="pres">
      <dgm:prSet presAssocID="{C35DF5BA-DA77-44CA-9B69-1C0A96CC499C}" presName="compNode" presStyleCnt="0"/>
      <dgm:spPr/>
    </dgm:pt>
    <dgm:pt modelId="{178B9327-E783-4F82-BF3C-41D9E4EFD10D}" type="pres">
      <dgm:prSet presAssocID="{C35DF5BA-DA77-44CA-9B69-1C0A96CC499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oney"/>
        </a:ext>
      </dgm:extLst>
    </dgm:pt>
    <dgm:pt modelId="{7782E591-715F-4C17-B396-FAADD453921B}" type="pres">
      <dgm:prSet presAssocID="{C35DF5BA-DA77-44CA-9B69-1C0A96CC499C}" presName="iconSpace" presStyleCnt="0"/>
      <dgm:spPr/>
    </dgm:pt>
    <dgm:pt modelId="{386D1991-DE99-4895-B728-77BCD82E1B11}" type="pres">
      <dgm:prSet presAssocID="{C35DF5BA-DA77-44CA-9B69-1C0A96CC499C}" presName="parTx" presStyleLbl="revTx" presStyleIdx="0" presStyleCnt="6">
        <dgm:presLayoutVars>
          <dgm:chMax val="0"/>
          <dgm:chPref val="0"/>
        </dgm:presLayoutVars>
      </dgm:prSet>
      <dgm:spPr/>
      <dgm:t>
        <a:bodyPr/>
        <a:lstStyle/>
        <a:p>
          <a:endParaRPr lang="en-US"/>
        </a:p>
      </dgm:t>
    </dgm:pt>
    <dgm:pt modelId="{953A1E64-1AAB-4185-A3B6-C4E3182D75C4}" type="pres">
      <dgm:prSet presAssocID="{C35DF5BA-DA77-44CA-9B69-1C0A96CC499C}" presName="txSpace" presStyleCnt="0"/>
      <dgm:spPr/>
    </dgm:pt>
    <dgm:pt modelId="{D9E26048-5BFD-4CD7-B8B4-3D6F1A8AED1C}" type="pres">
      <dgm:prSet presAssocID="{C35DF5BA-DA77-44CA-9B69-1C0A96CC499C}" presName="desTx" presStyleLbl="revTx" presStyleIdx="1" presStyleCnt="6">
        <dgm:presLayoutVars/>
      </dgm:prSet>
      <dgm:spPr/>
    </dgm:pt>
    <dgm:pt modelId="{F7AA9789-BAFC-486D-A71F-15634EC9D41E}" type="pres">
      <dgm:prSet presAssocID="{D0D3026E-44B1-43CE-AB47-DB9367F6EBD8}" presName="sibTrans" presStyleCnt="0"/>
      <dgm:spPr/>
    </dgm:pt>
    <dgm:pt modelId="{656E04A8-B2C4-433E-8F3C-18B642E1979A}" type="pres">
      <dgm:prSet presAssocID="{B41A3A12-1045-44C5-A891-CE9A91768DFD}" presName="compNode" presStyleCnt="0"/>
      <dgm:spPr/>
    </dgm:pt>
    <dgm:pt modelId="{9C0B58A7-55F9-4245-907A-328DA10B5372}" type="pres">
      <dgm:prSet presAssocID="{B41A3A12-1045-44C5-A891-CE9A91768DFD}" presName="iconRect" presStyleLbl="node1" presStyleIdx="1" presStyleCnt="3" custLinFactNeighborX="70154" custLinFactNeighborY="-826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Wallet with solid fill"/>
        </a:ext>
      </dgm:extLst>
    </dgm:pt>
    <dgm:pt modelId="{7D6C89BD-71FB-4D70-AAEF-5FEA33985AC6}" type="pres">
      <dgm:prSet presAssocID="{B41A3A12-1045-44C5-A891-CE9A91768DFD}" presName="iconSpace" presStyleCnt="0"/>
      <dgm:spPr/>
    </dgm:pt>
    <dgm:pt modelId="{59882CD2-ED38-49DB-91ED-1B739C5E1FBF}" type="pres">
      <dgm:prSet presAssocID="{B41A3A12-1045-44C5-A891-CE9A91768DFD}" presName="parTx" presStyleLbl="revTx" presStyleIdx="2" presStyleCnt="6">
        <dgm:presLayoutVars>
          <dgm:chMax val="0"/>
          <dgm:chPref val="0"/>
        </dgm:presLayoutVars>
      </dgm:prSet>
      <dgm:spPr/>
      <dgm:t>
        <a:bodyPr/>
        <a:lstStyle/>
        <a:p>
          <a:endParaRPr lang="en-US"/>
        </a:p>
      </dgm:t>
    </dgm:pt>
    <dgm:pt modelId="{74E96D92-CC4A-44F3-BDA0-A3CD9246922F}" type="pres">
      <dgm:prSet presAssocID="{B41A3A12-1045-44C5-A891-CE9A91768DFD}" presName="txSpace" presStyleCnt="0"/>
      <dgm:spPr/>
    </dgm:pt>
    <dgm:pt modelId="{370DAEE6-BC26-4DA5-B649-4DA4A45D4F72}" type="pres">
      <dgm:prSet presAssocID="{B41A3A12-1045-44C5-A891-CE9A91768DFD}" presName="desTx" presStyleLbl="revTx" presStyleIdx="3" presStyleCnt="6">
        <dgm:presLayoutVars/>
      </dgm:prSet>
      <dgm:spPr/>
      <dgm:t>
        <a:bodyPr/>
        <a:lstStyle/>
        <a:p>
          <a:endParaRPr lang="en-US"/>
        </a:p>
      </dgm:t>
    </dgm:pt>
    <dgm:pt modelId="{4DC8B373-5956-4995-B88C-8A262D4299E8}" type="pres">
      <dgm:prSet presAssocID="{9AFA9AFC-A105-46E3-A4E8-57866E502462}" presName="sibTrans" presStyleCnt="0"/>
      <dgm:spPr/>
    </dgm:pt>
    <dgm:pt modelId="{D5509232-A89F-4FD4-AE69-9CFCFD6456AF}" type="pres">
      <dgm:prSet presAssocID="{E273C7C3-7B4F-404B-8757-5735CCD6BC62}" presName="compNode" presStyleCnt="0"/>
      <dgm:spPr/>
    </dgm:pt>
    <dgm:pt modelId="{91266110-0E95-409D-B841-AB59553E065B}" type="pres">
      <dgm:prSet presAssocID="{E273C7C3-7B4F-404B-8757-5735CCD6BC6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Document"/>
        </a:ext>
      </dgm:extLst>
    </dgm:pt>
    <dgm:pt modelId="{4DFB2024-A89F-4A05-9044-EFF9BA0D84D1}" type="pres">
      <dgm:prSet presAssocID="{E273C7C3-7B4F-404B-8757-5735CCD6BC62}" presName="iconSpace" presStyleCnt="0"/>
      <dgm:spPr/>
    </dgm:pt>
    <dgm:pt modelId="{5F9DC86D-16E6-4C9A-931B-0F8649350EA1}" type="pres">
      <dgm:prSet presAssocID="{E273C7C3-7B4F-404B-8757-5735CCD6BC62}" presName="parTx" presStyleLbl="revTx" presStyleIdx="4" presStyleCnt="6">
        <dgm:presLayoutVars>
          <dgm:chMax val="0"/>
          <dgm:chPref val="0"/>
        </dgm:presLayoutVars>
      </dgm:prSet>
      <dgm:spPr/>
      <dgm:t>
        <a:bodyPr/>
        <a:lstStyle/>
        <a:p>
          <a:endParaRPr lang="en-US"/>
        </a:p>
      </dgm:t>
    </dgm:pt>
    <dgm:pt modelId="{92F90E8F-D6AD-4E71-B06D-49CC1BAD421E}" type="pres">
      <dgm:prSet presAssocID="{E273C7C3-7B4F-404B-8757-5735CCD6BC62}" presName="txSpace" presStyleCnt="0"/>
      <dgm:spPr/>
    </dgm:pt>
    <dgm:pt modelId="{FF08C1C6-F406-4D17-B2D5-6AAAB3966C26}" type="pres">
      <dgm:prSet presAssocID="{E273C7C3-7B4F-404B-8757-5735CCD6BC62}" presName="desTx" presStyleLbl="revTx" presStyleIdx="5" presStyleCnt="6">
        <dgm:presLayoutVars/>
      </dgm:prSet>
      <dgm:spPr/>
    </dgm:pt>
  </dgm:ptLst>
  <dgm:cxnLst>
    <dgm:cxn modelId="{B9FB86C1-FBEC-4134-9C69-A8BBF9CEC812}" type="presOf" srcId="{C35DF5BA-DA77-44CA-9B69-1C0A96CC499C}" destId="{386D1991-DE99-4895-B728-77BCD82E1B11}" srcOrd="0" destOrd="0" presId="urn:microsoft.com/office/officeart/2018/2/layout/IconLabelDescriptionList"/>
    <dgm:cxn modelId="{175ABF83-F405-425E-924E-ECBE279F2A60}" type="presOf" srcId="{80F88884-1391-453F-87D3-1F69C6F34F81}" destId="{370DAEE6-BC26-4DA5-B649-4DA4A45D4F72}" srcOrd="0" destOrd="2" presId="urn:microsoft.com/office/officeart/2018/2/layout/IconLabelDescriptionList"/>
    <dgm:cxn modelId="{F78E3F81-318E-474D-B01E-98637B300149}" srcId="{8852E3F2-E125-4044-9536-4D4649536C51}" destId="{C35DF5BA-DA77-44CA-9B69-1C0A96CC499C}" srcOrd="0" destOrd="0" parTransId="{92C3F6C5-9DAB-4919-8282-CD7B7351470A}" sibTransId="{D0D3026E-44B1-43CE-AB47-DB9367F6EBD8}"/>
    <dgm:cxn modelId="{0EFF50D5-FE31-400F-A42F-0AD6E7B1DA93}" srcId="{8852E3F2-E125-4044-9536-4D4649536C51}" destId="{B41A3A12-1045-44C5-A891-CE9A91768DFD}" srcOrd="1" destOrd="0" parTransId="{B074176B-0D8B-4739-87C1-378B3FB70051}" sibTransId="{9AFA9AFC-A105-46E3-A4E8-57866E502462}"/>
    <dgm:cxn modelId="{94B66D84-4BD0-49A5-8A0D-96DE951CD883}" srcId="{8852E3F2-E125-4044-9536-4D4649536C51}" destId="{E273C7C3-7B4F-404B-8757-5735CCD6BC62}" srcOrd="2" destOrd="0" parTransId="{83E571B7-FB51-4E4E-8A5F-7E43AF88EAA3}" sibTransId="{F64DD1E2-9837-494B-BC3C-AC9B0B516ED5}"/>
    <dgm:cxn modelId="{2D3DE6CF-BC42-4E8F-B6BC-3D20A5237262}" type="presOf" srcId="{8852E3F2-E125-4044-9536-4D4649536C51}" destId="{A1951EAD-6F2C-40C3-9005-35AC9CA3E367}" srcOrd="0" destOrd="0" presId="urn:microsoft.com/office/officeart/2018/2/layout/IconLabelDescriptionList"/>
    <dgm:cxn modelId="{705AAFDA-C5CB-47FA-AC6B-B9BC7D77DA60}" type="presOf" srcId="{2B484153-BDD1-4EDE-AC5A-32E925F52EB7}" destId="{370DAEE6-BC26-4DA5-B649-4DA4A45D4F72}" srcOrd="0" destOrd="1" presId="urn:microsoft.com/office/officeart/2018/2/layout/IconLabelDescriptionList"/>
    <dgm:cxn modelId="{A8F56576-FD06-4810-9839-2FA493BD22B5}" srcId="{B41A3A12-1045-44C5-A891-CE9A91768DFD}" destId="{2B484153-BDD1-4EDE-AC5A-32E925F52EB7}" srcOrd="1" destOrd="0" parTransId="{2CDA4389-D4B9-4619-A612-9C6BEA4E43DF}" sibTransId="{D709631F-F55D-4F84-962D-40CE38594879}"/>
    <dgm:cxn modelId="{412BFEF2-2EEE-489C-8E7A-95A726AC0BD4}" type="presOf" srcId="{E273C7C3-7B4F-404B-8757-5735CCD6BC62}" destId="{5F9DC86D-16E6-4C9A-931B-0F8649350EA1}" srcOrd="0" destOrd="0" presId="urn:microsoft.com/office/officeart/2018/2/layout/IconLabelDescriptionList"/>
    <dgm:cxn modelId="{BD16F307-7276-4602-86F2-0951FB944202}" type="presOf" srcId="{F8D3EE1F-030A-4AC0-9D52-10A6105E6F24}" destId="{370DAEE6-BC26-4DA5-B649-4DA4A45D4F72}" srcOrd="0" destOrd="0" presId="urn:microsoft.com/office/officeart/2018/2/layout/IconLabelDescriptionList"/>
    <dgm:cxn modelId="{567870D2-8C63-4E7F-94C4-D7C40525679D}" srcId="{B41A3A12-1045-44C5-A891-CE9A91768DFD}" destId="{F8D3EE1F-030A-4AC0-9D52-10A6105E6F24}" srcOrd="0" destOrd="0" parTransId="{14481427-7E82-4276-A421-B4F936E8DCAC}" sibTransId="{FF8102E6-5B35-4CFC-AF1B-3EC5CDBD1BA8}"/>
    <dgm:cxn modelId="{54640491-89CE-499D-AE88-BDBED9D6FFD4}" srcId="{B41A3A12-1045-44C5-A891-CE9A91768DFD}" destId="{80F88884-1391-453F-87D3-1F69C6F34F81}" srcOrd="2" destOrd="0" parTransId="{93FD369A-D6F1-4EA8-9B44-1DD75028E11B}" sibTransId="{8A6D73E7-3E2A-4F42-BDB0-F743F051F37A}"/>
    <dgm:cxn modelId="{2827F22B-5890-4070-ADFB-C059D45C49AB}" srcId="{B41A3A12-1045-44C5-A891-CE9A91768DFD}" destId="{0808200A-F792-4F10-B963-9D13245959E3}" srcOrd="3" destOrd="0" parTransId="{51DBBA40-58AE-435B-81F0-01C563799B63}" sibTransId="{666A2185-3EE8-4986-8372-B4AD03279828}"/>
    <dgm:cxn modelId="{09B31B60-C70E-4EB1-849E-97D1B9483C91}" type="presOf" srcId="{0808200A-F792-4F10-B963-9D13245959E3}" destId="{370DAEE6-BC26-4DA5-B649-4DA4A45D4F72}" srcOrd="0" destOrd="3" presId="urn:microsoft.com/office/officeart/2018/2/layout/IconLabelDescriptionList"/>
    <dgm:cxn modelId="{FDD90300-A287-4897-8B04-797B35F05C72}" type="presOf" srcId="{B41A3A12-1045-44C5-A891-CE9A91768DFD}" destId="{59882CD2-ED38-49DB-91ED-1B739C5E1FBF}" srcOrd="0" destOrd="0" presId="urn:microsoft.com/office/officeart/2018/2/layout/IconLabelDescriptionList"/>
    <dgm:cxn modelId="{311D6638-C663-4FE5-994B-6E09DA2713F1}" type="presParOf" srcId="{A1951EAD-6F2C-40C3-9005-35AC9CA3E367}" destId="{6CE80804-3D0D-41AD-AC18-D07798337540}" srcOrd="0" destOrd="0" presId="urn:microsoft.com/office/officeart/2018/2/layout/IconLabelDescriptionList"/>
    <dgm:cxn modelId="{2C849229-5B59-487D-8162-13326BB5FC1E}" type="presParOf" srcId="{6CE80804-3D0D-41AD-AC18-D07798337540}" destId="{178B9327-E783-4F82-BF3C-41D9E4EFD10D}" srcOrd="0" destOrd="0" presId="urn:microsoft.com/office/officeart/2018/2/layout/IconLabelDescriptionList"/>
    <dgm:cxn modelId="{3C7C2226-97FE-4073-BD71-2715ED5D25CF}" type="presParOf" srcId="{6CE80804-3D0D-41AD-AC18-D07798337540}" destId="{7782E591-715F-4C17-B396-FAADD453921B}" srcOrd="1" destOrd="0" presId="urn:microsoft.com/office/officeart/2018/2/layout/IconLabelDescriptionList"/>
    <dgm:cxn modelId="{0119285A-51C2-45C4-AF98-95A82C602D12}" type="presParOf" srcId="{6CE80804-3D0D-41AD-AC18-D07798337540}" destId="{386D1991-DE99-4895-B728-77BCD82E1B11}" srcOrd="2" destOrd="0" presId="urn:microsoft.com/office/officeart/2018/2/layout/IconLabelDescriptionList"/>
    <dgm:cxn modelId="{FA37B1AB-21B5-41E5-9DBC-45636F69BA04}" type="presParOf" srcId="{6CE80804-3D0D-41AD-AC18-D07798337540}" destId="{953A1E64-1AAB-4185-A3B6-C4E3182D75C4}" srcOrd="3" destOrd="0" presId="urn:microsoft.com/office/officeart/2018/2/layout/IconLabelDescriptionList"/>
    <dgm:cxn modelId="{D500B8AB-B1F1-4F4D-ACEF-D0755C50ED09}" type="presParOf" srcId="{6CE80804-3D0D-41AD-AC18-D07798337540}" destId="{D9E26048-5BFD-4CD7-B8B4-3D6F1A8AED1C}" srcOrd="4" destOrd="0" presId="urn:microsoft.com/office/officeart/2018/2/layout/IconLabelDescriptionList"/>
    <dgm:cxn modelId="{E87CD10E-620B-4A4D-BCD0-709EEE231BDB}" type="presParOf" srcId="{A1951EAD-6F2C-40C3-9005-35AC9CA3E367}" destId="{F7AA9789-BAFC-486D-A71F-15634EC9D41E}" srcOrd="1" destOrd="0" presId="urn:microsoft.com/office/officeart/2018/2/layout/IconLabelDescriptionList"/>
    <dgm:cxn modelId="{00B2C76F-301C-43A2-B8B2-9C2F059389F1}" type="presParOf" srcId="{A1951EAD-6F2C-40C3-9005-35AC9CA3E367}" destId="{656E04A8-B2C4-433E-8F3C-18B642E1979A}" srcOrd="2" destOrd="0" presId="urn:microsoft.com/office/officeart/2018/2/layout/IconLabelDescriptionList"/>
    <dgm:cxn modelId="{14222F4A-F54C-491F-9FA0-90BBA295FE86}" type="presParOf" srcId="{656E04A8-B2C4-433E-8F3C-18B642E1979A}" destId="{9C0B58A7-55F9-4245-907A-328DA10B5372}" srcOrd="0" destOrd="0" presId="urn:microsoft.com/office/officeart/2018/2/layout/IconLabelDescriptionList"/>
    <dgm:cxn modelId="{01B21554-43DB-4344-9B02-0FFE75ECB595}" type="presParOf" srcId="{656E04A8-B2C4-433E-8F3C-18B642E1979A}" destId="{7D6C89BD-71FB-4D70-AAEF-5FEA33985AC6}" srcOrd="1" destOrd="0" presId="urn:microsoft.com/office/officeart/2018/2/layout/IconLabelDescriptionList"/>
    <dgm:cxn modelId="{B817F4E2-1DC6-45AC-82C2-DC741E34AEA6}" type="presParOf" srcId="{656E04A8-B2C4-433E-8F3C-18B642E1979A}" destId="{59882CD2-ED38-49DB-91ED-1B739C5E1FBF}" srcOrd="2" destOrd="0" presId="urn:microsoft.com/office/officeart/2018/2/layout/IconLabelDescriptionList"/>
    <dgm:cxn modelId="{E4F6C64E-DDF2-4B9A-B353-E868725D876F}" type="presParOf" srcId="{656E04A8-B2C4-433E-8F3C-18B642E1979A}" destId="{74E96D92-CC4A-44F3-BDA0-A3CD9246922F}" srcOrd="3" destOrd="0" presId="urn:microsoft.com/office/officeart/2018/2/layout/IconLabelDescriptionList"/>
    <dgm:cxn modelId="{8DEEFF63-2974-46C0-AF07-9EBEA843C075}" type="presParOf" srcId="{656E04A8-B2C4-433E-8F3C-18B642E1979A}" destId="{370DAEE6-BC26-4DA5-B649-4DA4A45D4F72}" srcOrd="4" destOrd="0" presId="urn:microsoft.com/office/officeart/2018/2/layout/IconLabelDescriptionList"/>
    <dgm:cxn modelId="{1924F2B3-2BC9-42FB-9C1B-8110E9C40D25}" type="presParOf" srcId="{A1951EAD-6F2C-40C3-9005-35AC9CA3E367}" destId="{4DC8B373-5956-4995-B88C-8A262D4299E8}" srcOrd="3" destOrd="0" presId="urn:microsoft.com/office/officeart/2018/2/layout/IconLabelDescriptionList"/>
    <dgm:cxn modelId="{D37881E8-A7A7-4658-9C79-8F2F856D3C4F}" type="presParOf" srcId="{A1951EAD-6F2C-40C3-9005-35AC9CA3E367}" destId="{D5509232-A89F-4FD4-AE69-9CFCFD6456AF}" srcOrd="4" destOrd="0" presId="urn:microsoft.com/office/officeart/2018/2/layout/IconLabelDescriptionList"/>
    <dgm:cxn modelId="{EC79CC3D-DA51-4260-90C5-B0A0332576DC}" type="presParOf" srcId="{D5509232-A89F-4FD4-AE69-9CFCFD6456AF}" destId="{91266110-0E95-409D-B841-AB59553E065B}" srcOrd="0" destOrd="0" presId="urn:microsoft.com/office/officeart/2018/2/layout/IconLabelDescriptionList"/>
    <dgm:cxn modelId="{BCDE3D8E-EA49-4A75-9291-A0F47DB77ECF}" type="presParOf" srcId="{D5509232-A89F-4FD4-AE69-9CFCFD6456AF}" destId="{4DFB2024-A89F-4A05-9044-EFF9BA0D84D1}" srcOrd="1" destOrd="0" presId="urn:microsoft.com/office/officeart/2018/2/layout/IconLabelDescriptionList"/>
    <dgm:cxn modelId="{C54A8B6A-77F3-474A-8CA4-273CC8E71FBE}" type="presParOf" srcId="{D5509232-A89F-4FD4-AE69-9CFCFD6456AF}" destId="{5F9DC86D-16E6-4C9A-931B-0F8649350EA1}" srcOrd="2" destOrd="0" presId="urn:microsoft.com/office/officeart/2018/2/layout/IconLabelDescriptionList"/>
    <dgm:cxn modelId="{6673B1E7-70F3-4FDE-AE45-429256E39261}" type="presParOf" srcId="{D5509232-A89F-4FD4-AE69-9CFCFD6456AF}" destId="{92F90E8F-D6AD-4E71-B06D-49CC1BAD421E}" srcOrd="3" destOrd="0" presId="urn:microsoft.com/office/officeart/2018/2/layout/IconLabelDescriptionList"/>
    <dgm:cxn modelId="{2793C46F-907A-4D66-B1A5-108686E2F06E}" type="presParOf" srcId="{D5509232-A89F-4FD4-AE69-9CFCFD6456AF}" destId="{FF08C1C6-F406-4D17-B2D5-6AAAB3966C26}"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554540-73BE-460E-9588-9567FB021264}"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B757A08-30BE-45B1-A00D-06B89E78B746}">
      <dgm:prSet/>
      <dgm:spPr/>
      <dgm:t>
        <a:bodyPr/>
        <a:lstStyle/>
        <a:p>
          <a:pPr>
            <a:lnSpc>
              <a:spcPct val="100000"/>
            </a:lnSpc>
            <a:defRPr b="1"/>
          </a:pPr>
          <a:r>
            <a:rPr lang="en-US" dirty="0"/>
            <a:t>Company, or close corporation as a registered business ceases to exist</a:t>
          </a:r>
        </a:p>
      </dgm:t>
    </dgm:pt>
    <dgm:pt modelId="{93490051-DA05-40C1-883E-FAEBDECE47CD}" type="parTrans" cxnId="{4EF9F842-84B4-4631-933B-8E274FE8CCD4}">
      <dgm:prSet/>
      <dgm:spPr/>
      <dgm:t>
        <a:bodyPr/>
        <a:lstStyle/>
        <a:p>
          <a:endParaRPr lang="en-US"/>
        </a:p>
      </dgm:t>
    </dgm:pt>
    <dgm:pt modelId="{208CF2D7-4869-4226-815B-402402EC9065}" type="sibTrans" cxnId="{4EF9F842-84B4-4631-933B-8E274FE8CCD4}">
      <dgm:prSet/>
      <dgm:spPr/>
      <dgm:t>
        <a:bodyPr/>
        <a:lstStyle/>
        <a:p>
          <a:endParaRPr lang="en-US"/>
        </a:p>
      </dgm:t>
    </dgm:pt>
    <dgm:pt modelId="{AE86B65C-FA47-4976-AA35-881102E45328}">
      <dgm:prSet/>
      <dgm:spPr/>
      <dgm:t>
        <a:bodyPr/>
        <a:lstStyle/>
        <a:p>
          <a:pPr>
            <a:lnSpc>
              <a:spcPct val="100000"/>
            </a:lnSpc>
          </a:pPr>
          <a:r>
            <a:rPr lang="en-US" dirty="0"/>
            <a:t>Looses benefits of being a registered business</a:t>
          </a:r>
        </a:p>
      </dgm:t>
    </dgm:pt>
    <dgm:pt modelId="{58A1F917-583F-4175-B8F0-4CD73E6C3303}" type="parTrans" cxnId="{5C9496C7-3086-44F8-8812-CCBBB544E64D}">
      <dgm:prSet/>
      <dgm:spPr/>
      <dgm:t>
        <a:bodyPr/>
        <a:lstStyle/>
        <a:p>
          <a:endParaRPr lang="en-US"/>
        </a:p>
      </dgm:t>
    </dgm:pt>
    <dgm:pt modelId="{BD4746AF-D5C9-472F-8DD5-81D997C6AD18}" type="sibTrans" cxnId="{5C9496C7-3086-44F8-8812-CCBBB544E64D}">
      <dgm:prSet/>
      <dgm:spPr/>
      <dgm:t>
        <a:bodyPr/>
        <a:lstStyle/>
        <a:p>
          <a:endParaRPr lang="en-US"/>
        </a:p>
      </dgm:t>
    </dgm:pt>
    <dgm:pt modelId="{F59032EB-B4BB-4175-9018-F06AD60294EF}">
      <dgm:prSet/>
      <dgm:spPr/>
      <dgm:t>
        <a:bodyPr/>
        <a:lstStyle/>
        <a:p>
          <a:r>
            <a:rPr lang="en-US" dirty="0"/>
            <a:t>Perpetual existence</a:t>
          </a:r>
        </a:p>
      </dgm:t>
    </dgm:pt>
    <dgm:pt modelId="{1D000C61-EC5F-46BB-80D0-081B3841E4C3}" type="parTrans" cxnId="{C40DB734-CB7F-4B18-A140-CE0CDD7B7BD1}">
      <dgm:prSet/>
      <dgm:spPr/>
      <dgm:t>
        <a:bodyPr/>
        <a:lstStyle/>
        <a:p>
          <a:endParaRPr lang="en-US"/>
        </a:p>
      </dgm:t>
    </dgm:pt>
    <dgm:pt modelId="{F79FC70B-5FB9-47A9-97C7-100483A1E8CA}" type="sibTrans" cxnId="{C40DB734-CB7F-4B18-A140-CE0CDD7B7BD1}">
      <dgm:prSet/>
      <dgm:spPr/>
      <dgm:t>
        <a:bodyPr/>
        <a:lstStyle/>
        <a:p>
          <a:endParaRPr lang="en-US"/>
        </a:p>
      </dgm:t>
    </dgm:pt>
    <dgm:pt modelId="{0ADB767A-80A0-4FD5-BBC0-E8B1CF88AAFF}">
      <dgm:prSet/>
      <dgm:spPr/>
      <dgm:t>
        <a:bodyPr/>
        <a:lstStyle/>
        <a:p>
          <a:r>
            <a:rPr lang="en-US" dirty="0"/>
            <a:t>Limited liability</a:t>
          </a:r>
        </a:p>
      </dgm:t>
    </dgm:pt>
    <dgm:pt modelId="{6E85983F-29D8-47E8-B9FA-A4949B5D4A37}" type="parTrans" cxnId="{3F5ADCDB-E7E3-4558-861B-B558D610259C}">
      <dgm:prSet/>
      <dgm:spPr/>
      <dgm:t>
        <a:bodyPr/>
        <a:lstStyle/>
        <a:p>
          <a:endParaRPr lang="en-US"/>
        </a:p>
      </dgm:t>
    </dgm:pt>
    <dgm:pt modelId="{1C47CFA0-3402-4731-B8C8-B771E75ED456}" type="sibTrans" cxnId="{3F5ADCDB-E7E3-4558-861B-B558D610259C}">
      <dgm:prSet/>
      <dgm:spPr/>
      <dgm:t>
        <a:bodyPr/>
        <a:lstStyle/>
        <a:p>
          <a:endParaRPr lang="en-US"/>
        </a:p>
      </dgm:t>
    </dgm:pt>
    <dgm:pt modelId="{1BC7FB89-07D9-40DD-AFBD-4C70B52D40F6}">
      <dgm:prSet/>
      <dgm:spPr/>
      <dgm:t>
        <a:bodyPr/>
        <a:lstStyle/>
        <a:p>
          <a:pPr>
            <a:lnSpc>
              <a:spcPct val="100000"/>
            </a:lnSpc>
            <a:defRPr b="1"/>
          </a:pPr>
          <a:r>
            <a:rPr lang="en-US" dirty="0"/>
            <a:t>Directors can be held personally liable for all debt</a:t>
          </a:r>
        </a:p>
      </dgm:t>
    </dgm:pt>
    <dgm:pt modelId="{FC06F2A0-3AB3-473C-9BE1-DE20BCEF4856}" type="parTrans" cxnId="{ED90F619-BCE5-4713-827B-5DD466EFE952}">
      <dgm:prSet/>
      <dgm:spPr/>
      <dgm:t>
        <a:bodyPr/>
        <a:lstStyle/>
        <a:p>
          <a:endParaRPr lang="en-US"/>
        </a:p>
      </dgm:t>
    </dgm:pt>
    <dgm:pt modelId="{45F22CA9-B398-46C1-AB1C-70D186E70C7B}" type="sibTrans" cxnId="{ED90F619-BCE5-4713-827B-5DD466EFE952}">
      <dgm:prSet/>
      <dgm:spPr/>
      <dgm:t>
        <a:bodyPr/>
        <a:lstStyle/>
        <a:p>
          <a:endParaRPr lang="en-US"/>
        </a:p>
      </dgm:t>
    </dgm:pt>
    <dgm:pt modelId="{11A025A5-9A42-4F21-AC7C-4CD2DCFE013E}">
      <dgm:prSet/>
      <dgm:spPr/>
      <dgm:t>
        <a:bodyPr/>
        <a:lstStyle/>
        <a:p>
          <a:pPr>
            <a:lnSpc>
              <a:spcPct val="100000"/>
            </a:lnSpc>
            <a:defRPr b="1"/>
          </a:pPr>
          <a:r>
            <a:rPr lang="en-US" dirty="0"/>
            <a:t>Banks may freeze your bank account</a:t>
          </a:r>
        </a:p>
      </dgm:t>
    </dgm:pt>
    <dgm:pt modelId="{CB174C70-A01C-4082-B447-DE9BCF4570A7}" type="parTrans" cxnId="{21C76F0D-7FDE-4CAB-8F7C-2654268BE6F5}">
      <dgm:prSet/>
      <dgm:spPr/>
      <dgm:t>
        <a:bodyPr/>
        <a:lstStyle/>
        <a:p>
          <a:endParaRPr lang="en-US"/>
        </a:p>
      </dgm:t>
    </dgm:pt>
    <dgm:pt modelId="{FBCE83DD-CB1B-40E5-B5FD-5A724682B814}" type="sibTrans" cxnId="{21C76F0D-7FDE-4CAB-8F7C-2654268BE6F5}">
      <dgm:prSet/>
      <dgm:spPr/>
      <dgm:t>
        <a:bodyPr/>
        <a:lstStyle/>
        <a:p>
          <a:endParaRPr lang="en-US"/>
        </a:p>
      </dgm:t>
    </dgm:pt>
    <dgm:pt modelId="{0B267B05-AC6D-43F6-ACB3-A911AD88E2C0}">
      <dgm:prSet/>
      <dgm:spPr/>
      <dgm:t>
        <a:bodyPr/>
        <a:lstStyle/>
        <a:p>
          <a:pPr>
            <a:lnSpc>
              <a:spcPct val="100000"/>
            </a:lnSpc>
            <a:defRPr b="1"/>
          </a:pPr>
          <a:r>
            <a:rPr lang="en-US" dirty="0"/>
            <a:t>Service providers may stop doing business with you</a:t>
          </a:r>
        </a:p>
      </dgm:t>
    </dgm:pt>
    <dgm:pt modelId="{785D9807-4C78-40D4-8D8C-544F1D602263}" type="parTrans" cxnId="{00411D43-C601-47F7-9578-D90E3442FD12}">
      <dgm:prSet/>
      <dgm:spPr/>
      <dgm:t>
        <a:bodyPr/>
        <a:lstStyle/>
        <a:p>
          <a:endParaRPr lang="en-US"/>
        </a:p>
      </dgm:t>
    </dgm:pt>
    <dgm:pt modelId="{E3725D12-C2A6-4D06-8258-A05B4867D1EC}" type="sibTrans" cxnId="{00411D43-C601-47F7-9578-D90E3442FD12}">
      <dgm:prSet/>
      <dgm:spPr/>
      <dgm:t>
        <a:bodyPr/>
        <a:lstStyle/>
        <a:p>
          <a:endParaRPr lang="en-US"/>
        </a:p>
      </dgm:t>
    </dgm:pt>
    <dgm:pt modelId="{79EB7AC7-A44E-4B71-88F6-D9E271F51CAF}">
      <dgm:prSet/>
      <dgm:spPr/>
      <dgm:t>
        <a:bodyPr/>
        <a:lstStyle/>
        <a:p>
          <a:pPr>
            <a:lnSpc>
              <a:spcPct val="100000"/>
            </a:lnSpc>
            <a:defRPr b="1"/>
          </a:pPr>
          <a:r>
            <a:rPr lang="en-US" dirty="0"/>
            <a:t>Creditors may refuse to pay</a:t>
          </a:r>
        </a:p>
      </dgm:t>
    </dgm:pt>
    <dgm:pt modelId="{C7F74A12-AF24-4699-A43F-04E39CF830EC}" type="parTrans" cxnId="{DFD66B6B-5085-4930-ACB7-87949B9779B4}">
      <dgm:prSet/>
      <dgm:spPr/>
      <dgm:t>
        <a:bodyPr/>
        <a:lstStyle/>
        <a:p>
          <a:endParaRPr lang="en-US"/>
        </a:p>
      </dgm:t>
    </dgm:pt>
    <dgm:pt modelId="{234147CE-DDF7-47F7-9371-8449F71C1EB2}" type="sibTrans" cxnId="{DFD66B6B-5085-4930-ACB7-87949B9779B4}">
      <dgm:prSet/>
      <dgm:spPr/>
      <dgm:t>
        <a:bodyPr/>
        <a:lstStyle/>
        <a:p>
          <a:endParaRPr lang="en-US"/>
        </a:p>
      </dgm:t>
    </dgm:pt>
    <dgm:pt modelId="{05183027-2EE6-44C1-875C-AE5040A66622}" type="pres">
      <dgm:prSet presAssocID="{A4554540-73BE-460E-9588-9567FB021264}" presName="root" presStyleCnt="0">
        <dgm:presLayoutVars>
          <dgm:dir/>
          <dgm:resizeHandles val="exact"/>
        </dgm:presLayoutVars>
      </dgm:prSet>
      <dgm:spPr/>
      <dgm:t>
        <a:bodyPr/>
        <a:lstStyle/>
        <a:p>
          <a:endParaRPr lang="en-US"/>
        </a:p>
      </dgm:t>
    </dgm:pt>
    <dgm:pt modelId="{28B39C5F-06CD-429C-9A5E-290A8BDC190F}" type="pres">
      <dgm:prSet presAssocID="{8B757A08-30BE-45B1-A00D-06B89E78B746}" presName="compNode" presStyleCnt="0"/>
      <dgm:spPr/>
    </dgm:pt>
    <dgm:pt modelId="{4E9E91D0-CCE5-43A0-8D1D-494E69EDFED8}" type="pres">
      <dgm:prSet presAssocID="{8B757A08-30BE-45B1-A00D-06B89E78B746}"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Office Worker"/>
        </a:ext>
      </dgm:extLst>
    </dgm:pt>
    <dgm:pt modelId="{5BE55DB4-D31C-4A47-B318-B006DD7DCFBE}" type="pres">
      <dgm:prSet presAssocID="{8B757A08-30BE-45B1-A00D-06B89E78B746}" presName="iconSpace" presStyleCnt="0"/>
      <dgm:spPr/>
    </dgm:pt>
    <dgm:pt modelId="{F7A9B716-E5A2-4A53-BD71-2B8FC9D7327F}" type="pres">
      <dgm:prSet presAssocID="{8B757A08-30BE-45B1-A00D-06B89E78B746}" presName="parTx" presStyleLbl="revTx" presStyleIdx="0" presStyleCnt="10">
        <dgm:presLayoutVars>
          <dgm:chMax val="0"/>
          <dgm:chPref val="0"/>
        </dgm:presLayoutVars>
      </dgm:prSet>
      <dgm:spPr/>
      <dgm:t>
        <a:bodyPr/>
        <a:lstStyle/>
        <a:p>
          <a:endParaRPr lang="en-US"/>
        </a:p>
      </dgm:t>
    </dgm:pt>
    <dgm:pt modelId="{FB6867B9-4413-415A-A497-9038DCA4F95D}" type="pres">
      <dgm:prSet presAssocID="{8B757A08-30BE-45B1-A00D-06B89E78B746}" presName="txSpace" presStyleCnt="0"/>
      <dgm:spPr/>
    </dgm:pt>
    <dgm:pt modelId="{192FDC61-1522-4A14-88C5-05C6ECE45122}" type="pres">
      <dgm:prSet presAssocID="{8B757A08-30BE-45B1-A00D-06B89E78B746}" presName="desTx" presStyleLbl="revTx" presStyleIdx="1" presStyleCnt="10">
        <dgm:presLayoutVars/>
      </dgm:prSet>
      <dgm:spPr/>
      <dgm:t>
        <a:bodyPr/>
        <a:lstStyle/>
        <a:p>
          <a:endParaRPr lang="en-US"/>
        </a:p>
      </dgm:t>
    </dgm:pt>
    <dgm:pt modelId="{D46D1F67-C4AE-4940-84E7-2EB4C949E814}" type="pres">
      <dgm:prSet presAssocID="{208CF2D7-4869-4226-815B-402402EC9065}" presName="sibTrans" presStyleCnt="0"/>
      <dgm:spPr/>
    </dgm:pt>
    <dgm:pt modelId="{80657048-D638-4077-8BD5-704DF64FA749}" type="pres">
      <dgm:prSet presAssocID="{1BC7FB89-07D9-40DD-AFBD-4C70B52D40F6}" presName="compNode" presStyleCnt="0"/>
      <dgm:spPr/>
    </dgm:pt>
    <dgm:pt modelId="{772D235D-5693-4C85-9022-0708C52DF14C}" type="pres">
      <dgm:prSet presAssocID="{1BC7FB89-07D9-40DD-AFBD-4C70B52D40F6}"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Money"/>
        </a:ext>
      </dgm:extLst>
    </dgm:pt>
    <dgm:pt modelId="{4D5A132C-2638-4601-87C5-8004E6B813DD}" type="pres">
      <dgm:prSet presAssocID="{1BC7FB89-07D9-40DD-AFBD-4C70B52D40F6}" presName="iconSpace" presStyleCnt="0"/>
      <dgm:spPr/>
    </dgm:pt>
    <dgm:pt modelId="{5FD3D0B7-4A58-415C-BB6B-927B870D0102}" type="pres">
      <dgm:prSet presAssocID="{1BC7FB89-07D9-40DD-AFBD-4C70B52D40F6}" presName="parTx" presStyleLbl="revTx" presStyleIdx="2" presStyleCnt="10">
        <dgm:presLayoutVars>
          <dgm:chMax val="0"/>
          <dgm:chPref val="0"/>
        </dgm:presLayoutVars>
      </dgm:prSet>
      <dgm:spPr/>
      <dgm:t>
        <a:bodyPr/>
        <a:lstStyle/>
        <a:p>
          <a:endParaRPr lang="en-US"/>
        </a:p>
      </dgm:t>
    </dgm:pt>
    <dgm:pt modelId="{12D8DDCB-985E-4AF8-8B25-63EEA2BEB32F}" type="pres">
      <dgm:prSet presAssocID="{1BC7FB89-07D9-40DD-AFBD-4C70B52D40F6}" presName="txSpace" presStyleCnt="0"/>
      <dgm:spPr/>
    </dgm:pt>
    <dgm:pt modelId="{16E72E22-5107-4F27-B0A6-EED0A6A2728A}" type="pres">
      <dgm:prSet presAssocID="{1BC7FB89-07D9-40DD-AFBD-4C70B52D40F6}" presName="desTx" presStyleLbl="revTx" presStyleIdx="3" presStyleCnt="10">
        <dgm:presLayoutVars/>
      </dgm:prSet>
      <dgm:spPr/>
    </dgm:pt>
    <dgm:pt modelId="{E02573F2-AB21-4288-BB71-BE1724F471F9}" type="pres">
      <dgm:prSet presAssocID="{45F22CA9-B398-46C1-AB1C-70D186E70C7B}" presName="sibTrans" presStyleCnt="0"/>
      <dgm:spPr/>
    </dgm:pt>
    <dgm:pt modelId="{E85FB461-7894-47FE-B58F-9257C9055AEC}" type="pres">
      <dgm:prSet presAssocID="{11A025A5-9A42-4F21-AC7C-4CD2DCFE013E}" presName="compNode" presStyleCnt="0"/>
      <dgm:spPr/>
    </dgm:pt>
    <dgm:pt modelId="{433FC2C1-4572-4538-8BD4-F5A1B3D63A6E}" type="pres">
      <dgm:prSet presAssocID="{11A025A5-9A42-4F21-AC7C-4CD2DCFE013E}"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redit card"/>
        </a:ext>
      </dgm:extLst>
    </dgm:pt>
    <dgm:pt modelId="{3FF0F652-4BB4-4945-8C45-991BE2E48D9B}" type="pres">
      <dgm:prSet presAssocID="{11A025A5-9A42-4F21-AC7C-4CD2DCFE013E}" presName="iconSpace" presStyleCnt="0"/>
      <dgm:spPr/>
    </dgm:pt>
    <dgm:pt modelId="{0FA8CF23-ACDA-4758-A62D-E19CE8437402}" type="pres">
      <dgm:prSet presAssocID="{11A025A5-9A42-4F21-AC7C-4CD2DCFE013E}" presName="parTx" presStyleLbl="revTx" presStyleIdx="4" presStyleCnt="10">
        <dgm:presLayoutVars>
          <dgm:chMax val="0"/>
          <dgm:chPref val="0"/>
        </dgm:presLayoutVars>
      </dgm:prSet>
      <dgm:spPr/>
      <dgm:t>
        <a:bodyPr/>
        <a:lstStyle/>
        <a:p>
          <a:endParaRPr lang="en-US"/>
        </a:p>
      </dgm:t>
    </dgm:pt>
    <dgm:pt modelId="{3C7A94CA-C344-4402-974D-F58A53C96D17}" type="pres">
      <dgm:prSet presAssocID="{11A025A5-9A42-4F21-AC7C-4CD2DCFE013E}" presName="txSpace" presStyleCnt="0"/>
      <dgm:spPr/>
    </dgm:pt>
    <dgm:pt modelId="{021B9AD1-66D4-430B-A064-1511262B2B56}" type="pres">
      <dgm:prSet presAssocID="{11A025A5-9A42-4F21-AC7C-4CD2DCFE013E}" presName="desTx" presStyleLbl="revTx" presStyleIdx="5" presStyleCnt="10">
        <dgm:presLayoutVars/>
      </dgm:prSet>
      <dgm:spPr/>
    </dgm:pt>
    <dgm:pt modelId="{7245F071-7047-4390-95BD-D65086D43299}" type="pres">
      <dgm:prSet presAssocID="{FBCE83DD-CB1B-40E5-B5FD-5A724682B814}" presName="sibTrans" presStyleCnt="0"/>
      <dgm:spPr/>
    </dgm:pt>
    <dgm:pt modelId="{89557F8C-E4EF-47DB-B89F-C66DFDC3296A}" type="pres">
      <dgm:prSet presAssocID="{0B267B05-AC6D-43F6-ACB3-A911AD88E2C0}" presName="compNode" presStyleCnt="0"/>
      <dgm:spPr/>
    </dgm:pt>
    <dgm:pt modelId="{683BDF4F-5553-47A0-A24C-93CDF3991933}" type="pres">
      <dgm:prSet presAssocID="{0B267B05-AC6D-43F6-ACB3-A911AD88E2C0}"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Handshake"/>
        </a:ext>
      </dgm:extLst>
    </dgm:pt>
    <dgm:pt modelId="{2E309AB4-0282-43E0-9AE2-D203DB30A902}" type="pres">
      <dgm:prSet presAssocID="{0B267B05-AC6D-43F6-ACB3-A911AD88E2C0}" presName="iconSpace" presStyleCnt="0"/>
      <dgm:spPr/>
    </dgm:pt>
    <dgm:pt modelId="{C2955ADD-A97A-435D-B040-C1307FF648EF}" type="pres">
      <dgm:prSet presAssocID="{0B267B05-AC6D-43F6-ACB3-A911AD88E2C0}" presName="parTx" presStyleLbl="revTx" presStyleIdx="6" presStyleCnt="10">
        <dgm:presLayoutVars>
          <dgm:chMax val="0"/>
          <dgm:chPref val="0"/>
        </dgm:presLayoutVars>
      </dgm:prSet>
      <dgm:spPr/>
      <dgm:t>
        <a:bodyPr/>
        <a:lstStyle/>
        <a:p>
          <a:endParaRPr lang="en-US"/>
        </a:p>
      </dgm:t>
    </dgm:pt>
    <dgm:pt modelId="{0FFEC542-B0B3-4C0B-B767-D1668AE92DFA}" type="pres">
      <dgm:prSet presAssocID="{0B267B05-AC6D-43F6-ACB3-A911AD88E2C0}" presName="txSpace" presStyleCnt="0"/>
      <dgm:spPr/>
    </dgm:pt>
    <dgm:pt modelId="{AE1E12EA-B8B8-44E4-9B9E-406720A443DB}" type="pres">
      <dgm:prSet presAssocID="{0B267B05-AC6D-43F6-ACB3-A911AD88E2C0}" presName="desTx" presStyleLbl="revTx" presStyleIdx="7" presStyleCnt="10">
        <dgm:presLayoutVars/>
      </dgm:prSet>
      <dgm:spPr/>
    </dgm:pt>
    <dgm:pt modelId="{538BE078-ACD4-458A-B923-F068F49BE07D}" type="pres">
      <dgm:prSet presAssocID="{E3725D12-C2A6-4D06-8258-A05B4867D1EC}" presName="sibTrans" presStyleCnt="0"/>
      <dgm:spPr/>
    </dgm:pt>
    <dgm:pt modelId="{A2CC2BDB-2CCD-4F68-AC78-93EC659086AB}" type="pres">
      <dgm:prSet presAssocID="{79EB7AC7-A44E-4B71-88F6-D9E271F51CAF}" presName="compNode" presStyleCnt="0"/>
      <dgm:spPr/>
    </dgm:pt>
    <dgm:pt modelId="{02A4B769-84C8-4973-9DF4-15AA1A7D1BB6}" type="pres">
      <dgm:prSet presAssocID="{79EB7AC7-A44E-4B71-88F6-D9E271F51CA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Coins"/>
        </a:ext>
      </dgm:extLst>
    </dgm:pt>
    <dgm:pt modelId="{160F1F00-B9F3-49CB-B198-FEB3ED8B89BA}" type="pres">
      <dgm:prSet presAssocID="{79EB7AC7-A44E-4B71-88F6-D9E271F51CAF}" presName="iconSpace" presStyleCnt="0"/>
      <dgm:spPr/>
    </dgm:pt>
    <dgm:pt modelId="{E2D7B1B3-8A0E-4A6F-B143-32BB05EC7108}" type="pres">
      <dgm:prSet presAssocID="{79EB7AC7-A44E-4B71-88F6-D9E271F51CAF}" presName="parTx" presStyleLbl="revTx" presStyleIdx="8" presStyleCnt="10">
        <dgm:presLayoutVars>
          <dgm:chMax val="0"/>
          <dgm:chPref val="0"/>
        </dgm:presLayoutVars>
      </dgm:prSet>
      <dgm:spPr/>
      <dgm:t>
        <a:bodyPr/>
        <a:lstStyle/>
        <a:p>
          <a:endParaRPr lang="en-US"/>
        </a:p>
      </dgm:t>
    </dgm:pt>
    <dgm:pt modelId="{0E9A61EC-D1C5-406E-B913-87D85DCEE59E}" type="pres">
      <dgm:prSet presAssocID="{79EB7AC7-A44E-4B71-88F6-D9E271F51CAF}" presName="txSpace" presStyleCnt="0"/>
      <dgm:spPr/>
    </dgm:pt>
    <dgm:pt modelId="{CC0CE1B6-059A-429B-9C38-05D0ACCCFBCA}" type="pres">
      <dgm:prSet presAssocID="{79EB7AC7-A44E-4B71-88F6-D9E271F51CAF}" presName="desTx" presStyleLbl="revTx" presStyleIdx="9" presStyleCnt="10">
        <dgm:presLayoutVars/>
      </dgm:prSet>
      <dgm:spPr/>
    </dgm:pt>
  </dgm:ptLst>
  <dgm:cxnLst>
    <dgm:cxn modelId="{ED90F619-BCE5-4713-827B-5DD466EFE952}" srcId="{A4554540-73BE-460E-9588-9567FB021264}" destId="{1BC7FB89-07D9-40DD-AFBD-4C70B52D40F6}" srcOrd="1" destOrd="0" parTransId="{FC06F2A0-3AB3-473C-9BE1-DE20BCEF4856}" sibTransId="{45F22CA9-B398-46C1-AB1C-70D186E70C7B}"/>
    <dgm:cxn modelId="{5C9496C7-3086-44F8-8812-CCBBB544E64D}" srcId="{8B757A08-30BE-45B1-A00D-06B89E78B746}" destId="{AE86B65C-FA47-4976-AA35-881102E45328}" srcOrd="0" destOrd="0" parTransId="{58A1F917-583F-4175-B8F0-4CD73E6C3303}" sibTransId="{BD4746AF-D5C9-472F-8DD5-81D997C6AD18}"/>
    <dgm:cxn modelId="{C38024BD-0B90-4881-A38E-BA58E6332F6D}" type="presOf" srcId="{79EB7AC7-A44E-4B71-88F6-D9E271F51CAF}" destId="{E2D7B1B3-8A0E-4A6F-B143-32BB05EC7108}" srcOrd="0" destOrd="0" presId="urn:microsoft.com/office/officeart/2018/5/layout/CenteredIconLabelDescriptionList"/>
    <dgm:cxn modelId="{32D1A68E-2247-45E1-A9BD-734013956BBD}" type="presOf" srcId="{F59032EB-B4BB-4175-9018-F06AD60294EF}" destId="{192FDC61-1522-4A14-88C5-05C6ECE45122}" srcOrd="0" destOrd="1" presId="urn:microsoft.com/office/officeart/2018/5/layout/CenteredIconLabelDescriptionList"/>
    <dgm:cxn modelId="{C40DB734-CB7F-4B18-A140-CE0CDD7B7BD1}" srcId="{AE86B65C-FA47-4976-AA35-881102E45328}" destId="{F59032EB-B4BB-4175-9018-F06AD60294EF}" srcOrd="0" destOrd="0" parTransId="{1D000C61-EC5F-46BB-80D0-081B3841E4C3}" sibTransId="{F79FC70B-5FB9-47A9-97C7-100483A1E8CA}"/>
    <dgm:cxn modelId="{00411D43-C601-47F7-9578-D90E3442FD12}" srcId="{A4554540-73BE-460E-9588-9567FB021264}" destId="{0B267B05-AC6D-43F6-ACB3-A911AD88E2C0}" srcOrd="3" destOrd="0" parTransId="{785D9807-4C78-40D4-8D8C-544F1D602263}" sibTransId="{E3725D12-C2A6-4D06-8258-A05B4867D1EC}"/>
    <dgm:cxn modelId="{B6AD9432-14D5-4F9D-A1DF-BDB365E509E0}" type="presOf" srcId="{8B757A08-30BE-45B1-A00D-06B89E78B746}" destId="{F7A9B716-E5A2-4A53-BD71-2B8FC9D7327F}" srcOrd="0" destOrd="0" presId="urn:microsoft.com/office/officeart/2018/5/layout/CenteredIconLabelDescriptionList"/>
    <dgm:cxn modelId="{4EF9F842-84B4-4631-933B-8E274FE8CCD4}" srcId="{A4554540-73BE-460E-9588-9567FB021264}" destId="{8B757A08-30BE-45B1-A00D-06B89E78B746}" srcOrd="0" destOrd="0" parTransId="{93490051-DA05-40C1-883E-FAEBDECE47CD}" sibTransId="{208CF2D7-4869-4226-815B-402402EC9065}"/>
    <dgm:cxn modelId="{AE297881-A306-4C42-89D0-DB9074ADD71A}" type="presOf" srcId="{11A025A5-9A42-4F21-AC7C-4CD2DCFE013E}" destId="{0FA8CF23-ACDA-4758-A62D-E19CE8437402}" srcOrd="0" destOrd="0" presId="urn:microsoft.com/office/officeart/2018/5/layout/CenteredIconLabelDescriptionList"/>
    <dgm:cxn modelId="{429EF067-02D3-42C4-97AB-97E4CB2953AA}" type="presOf" srcId="{A4554540-73BE-460E-9588-9567FB021264}" destId="{05183027-2EE6-44C1-875C-AE5040A66622}" srcOrd="0" destOrd="0" presId="urn:microsoft.com/office/officeart/2018/5/layout/CenteredIconLabelDescriptionList"/>
    <dgm:cxn modelId="{DFD66B6B-5085-4930-ACB7-87949B9779B4}" srcId="{A4554540-73BE-460E-9588-9567FB021264}" destId="{79EB7AC7-A44E-4B71-88F6-D9E271F51CAF}" srcOrd="4" destOrd="0" parTransId="{C7F74A12-AF24-4699-A43F-04E39CF830EC}" sibTransId="{234147CE-DDF7-47F7-9371-8449F71C1EB2}"/>
    <dgm:cxn modelId="{3F5ADCDB-E7E3-4558-861B-B558D610259C}" srcId="{AE86B65C-FA47-4976-AA35-881102E45328}" destId="{0ADB767A-80A0-4FD5-BBC0-E8B1CF88AAFF}" srcOrd="1" destOrd="0" parTransId="{6E85983F-29D8-47E8-B9FA-A4949B5D4A37}" sibTransId="{1C47CFA0-3402-4731-B8C8-B771E75ED456}"/>
    <dgm:cxn modelId="{9F9FCF32-9AE4-47B2-901A-40A63D6D69A4}" type="presOf" srcId="{0ADB767A-80A0-4FD5-BBC0-E8B1CF88AAFF}" destId="{192FDC61-1522-4A14-88C5-05C6ECE45122}" srcOrd="0" destOrd="2" presId="urn:microsoft.com/office/officeart/2018/5/layout/CenteredIconLabelDescriptionList"/>
    <dgm:cxn modelId="{21C76F0D-7FDE-4CAB-8F7C-2654268BE6F5}" srcId="{A4554540-73BE-460E-9588-9567FB021264}" destId="{11A025A5-9A42-4F21-AC7C-4CD2DCFE013E}" srcOrd="2" destOrd="0" parTransId="{CB174C70-A01C-4082-B447-DE9BCF4570A7}" sibTransId="{FBCE83DD-CB1B-40E5-B5FD-5A724682B814}"/>
    <dgm:cxn modelId="{E4083D5B-7002-4252-AF79-8E2B96297FC9}" type="presOf" srcId="{0B267B05-AC6D-43F6-ACB3-A911AD88E2C0}" destId="{C2955ADD-A97A-435D-B040-C1307FF648EF}" srcOrd="0" destOrd="0" presId="urn:microsoft.com/office/officeart/2018/5/layout/CenteredIconLabelDescriptionList"/>
    <dgm:cxn modelId="{7FF49E4C-C611-46D4-9E02-62966942D633}" type="presOf" srcId="{AE86B65C-FA47-4976-AA35-881102E45328}" destId="{192FDC61-1522-4A14-88C5-05C6ECE45122}" srcOrd="0" destOrd="0" presId="urn:microsoft.com/office/officeart/2018/5/layout/CenteredIconLabelDescriptionList"/>
    <dgm:cxn modelId="{623979E3-CE03-4B28-81A8-F9A16E7514CF}" type="presOf" srcId="{1BC7FB89-07D9-40DD-AFBD-4C70B52D40F6}" destId="{5FD3D0B7-4A58-415C-BB6B-927B870D0102}" srcOrd="0" destOrd="0" presId="urn:microsoft.com/office/officeart/2018/5/layout/CenteredIconLabelDescriptionList"/>
    <dgm:cxn modelId="{A2F40867-4F72-4C98-B87A-FAC8BDE951D1}" type="presParOf" srcId="{05183027-2EE6-44C1-875C-AE5040A66622}" destId="{28B39C5F-06CD-429C-9A5E-290A8BDC190F}" srcOrd="0" destOrd="0" presId="urn:microsoft.com/office/officeart/2018/5/layout/CenteredIconLabelDescriptionList"/>
    <dgm:cxn modelId="{52C207B1-B383-42FA-A726-79AE20531A37}" type="presParOf" srcId="{28B39C5F-06CD-429C-9A5E-290A8BDC190F}" destId="{4E9E91D0-CCE5-43A0-8D1D-494E69EDFED8}" srcOrd="0" destOrd="0" presId="urn:microsoft.com/office/officeart/2018/5/layout/CenteredIconLabelDescriptionList"/>
    <dgm:cxn modelId="{99E86B52-4FC5-49C6-BFF6-F648C7F330E0}" type="presParOf" srcId="{28B39C5F-06CD-429C-9A5E-290A8BDC190F}" destId="{5BE55DB4-D31C-4A47-B318-B006DD7DCFBE}" srcOrd="1" destOrd="0" presId="urn:microsoft.com/office/officeart/2018/5/layout/CenteredIconLabelDescriptionList"/>
    <dgm:cxn modelId="{92036639-00AF-4DA0-8611-92E27CFE3F51}" type="presParOf" srcId="{28B39C5F-06CD-429C-9A5E-290A8BDC190F}" destId="{F7A9B716-E5A2-4A53-BD71-2B8FC9D7327F}" srcOrd="2" destOrd="0" presId="urn:microsoft.com/office/officeart/2018/5/layout/CenteredIconLabelDescriptionList"/>
    <dgm:cxn modelId="{16D9591A-4195-4B6E-977D-A7141AC19125}" type="presParOf" srcId="{28B39C5F-06CD-429C-9A5E-290A8BDC190F}" destId="{FB6867B9-4413-415A-A497-9038DCA4F95D}" srcOrd="3" destOrd="0" presId="urn:microsoft.com/office/officeart/2018/5/layout/CenteredIconLabelDescriptionList"/>
    <dgm:cxn modelId="{F83BA4D0-7B09-462E-B001-7AE18002345E}" type="presParOf" srcId="{28B39C5F-06CD-429C-9A5E-290A8BDC190F}" destId="{192FDC61-1522-4A14-88C5-05C6ECE45122}" srcOrd="4" destOrd="0" presId="urn:microsoft.com/office/officeart/2018/5/layout/CenteredIconLabelDescriptionList"/>
    <dgm:cxn modelId="{63577D30-5396-44B9-988E-7D7CB81D8A64}" type="presParOf" srcId="{05183027-2EE6-44C1-875C-AE5040A66622}" destId="{D46D1F67-C4AE-4940-84E7-2EB4C949E814}" srcOrd="1" destOrd="0" presId="urn:microsoft.com/office/officeart/2018/5/layout/CenteredIconLabelDescriptionList"/>
    <dgm:cxn modelId="{7D274284-D607-466D-B49E-1D426B28A955}" type="presParOf" srcId="{05183027-2EE6-44C1-875C-AE5040A66622}" destId="{80657048-D638-4077-8BD5-704DF64FA749}" srcOrd="2" destOrd="0" presId="urn:microsoft.com/office/officeart/2018/5/layout/CenteredIconLabelDescriptionList"/>
    <dgm:cxn modelId="{068B410A-CBF7-4CC1-8F33-0863D876035E}" type="presParOf" srcId="{80657048-D638-4077-8BD5-704DF64FA749}" destId="{772D235D-5693-4C85-9022-0708C52DF14C}" srcOrd="0" destOrd="0" presId="urn:microsoft.com/office/officeart/2018/5/layout/CenteredIconLabelDescriptionList"/>
    <dgm:cxn modelId="{912ACA0D-308F-4821-AE0F-6E03A688851D}" type="presParOf" srcId="{80657048-D638-4077-8BD5-704DF64FA749}" destId="{4D5A132C-2638-4601-87C5-8004E6B813DD}" srcOrd="1" destOrd="0" presId="urn:microsoft.com/office/officeart/2018/5/layout/CenteredIconLabelDescriptionList"/>
    <dgm:cxn modelId="{90B1306D-DA61-4496-8B80-7D8230D65DD3}" type="presParOf" srcId="{80657048-D638-4077-8BD5-704DF64FA749}" destId="{5FD3D0B7-4A58-415C-BB6B-927B870D0102}" srcOrd="2" destOrd="0" presId="urn:microsoft.com/office/officeart/2018/5/layout/CenteredIconLabelDescriptionList"/>
    <dgm:cxn modelId="{85D5CCD6-5AD7-4989-80DC-1439BE14CBF8}" type="presParOf" srcId="{80657048-D638-4077-8BD5-704DF64FA749}" destId="{12D8DDCB-985E-4AF8-8B25-63EEA2BEB32F}" srcOrd="3" destOrd="0" presId="urn:microsoft.com/office/officeart/2018/5/layout/CenteredIconLabelDescriptionList"/>
    <dgm:cxn modelId="{0F3B3B12-70F7-4004-9DB9-37797EEF57A2}" type="presParOf" srcId="{80657048-D638-4077-8BD5-704DF64FA749}" destId="{16E72E22-5107-4F27-B0A6-EED0A6A2728A}" srcOrd="4" destOrd="0" presId="urn:microsoft.com/office/officeart/2018/5/layout/CenteredIconLabelDescriptionList"/>
    <dgm:cxn modelId="{3CBC2367-5E22-4555-853F-D84FB284D8B3}" type="presParOf" srcId="{05183027-2EE6-44C1-875C-AE5040A66622}" destId="{E02573F2-AB21-4288-BB71-BE1724F471F9}" srcOrd="3" destOrd="0" presId="urn:microsoft.com/office/officeart/2018/5/layout/CenteredIconLabelDescriptionList"/>
    <dgm:cxn modelId="{6319E1EA-BC65-4DB4-B71D-D7229B75E8F7}" type="presParOf" srcId="{05183027-2EE6-44C1-875C-AE5040A66622}" destId="{E85FB461-7894-47FE-B58F-9257C9055AEC}" srcOrd="4" destOrd="0" presId="urn:microsoft.com/office/officeart/2018/5/layout/CenteredIconLabelDescriptionList"/>
    <dgm:cxn modelId="{9D22E7B6-AC0C-4E78-B788-C560E23CF3C2}" type="presParOf" srcId="{E85FB461-7894-47FE-B58F-9257C9055AEC}" destId="{433FC2C1-4572-4538-8BD4-F5A1B3D63A6E}" srcOrd="0" destOrd="0" presId="urn:microsoft.com/office/officeart/2018/5/layout/CenteredIconLabelDescriptionList"/>
    <dgm:cxn modelId="{5579D4B5-57E8-4D72-81A8-E1215F5305AB}" type="presParOf" srcId="{E85FB461-7894-47FE-B58F-9257C9055AEC}" destId="{3FF0F652-4BB4-4945-8C45-991BE2E48D9B}" srcOrd="1" destOrd="0" presId="urn:microsoft.com/office/officeart/2018/5/layout/CenteredIconLabelDescriptionList"/>
    <dgm:cxn modelId="{4A11BC0F-E823-4C4E-B8A4-EBE3A72D76B3}" type="presParOf" srcId="{E85FB461-7894-47FE-B58F-9257C9055AEC}" destId="{0FA8CF23-ACDA-4758-A62D-E19CE8437402}" srcOrd="2" destOrd="0" presId="urn:microsoft.com/office/officeart/2018/5/layout/CenteredIconLabelDescriptionList"/>
    <dgm:cxn modelId="{DBC95AA8-0D11-4C4A-B881-196CF9A1552C}" type="presParOf" srcId="{E85FB461-7894-47FE-B58F-9257C9055AEC}" destId="{3C7A94CA-C344-4402-974D-F58A53C96D17}" srcOrd="3" destOrd="0" presId="urn:microsoft.com/office/officeart/2018/5/layout/CenteredIconLabelDescriptionList"/>
    <dgm:cxn modelId="{83DEBF1F-B3F9-4DCE-AF0A-B30C9C57327E}" type="presParOf" srcId="{E85FB461-7894-47FE-B58F-9257C9055AEC}" destId="{021B9AD1-66D4-430B-A064-1511262B2B56}" srcOrd="4" destOrd="0" presId="urn:microsoft.com/office/officeart/2018/5/layout/CenteredIconLabelDescriptionList"/>
    <dgm:cxn modelId="{2324FCB0-2C1F-4D7E-ADF2-6C71A8F70BF2}" type="presParOf" srcId="{05183027-2EE6-44C1-875C-AE5040A66622}" destId="{7245F071-7047-4390-95BD-D65086D43299}" srcOrd="5" destOrd="0" presId="urn:microsoft.com/office/officeart/2018/5/layout/CenteredIconLabelDescriptionList"/>
    <dgm:cxn modelId="{AC911C57-BC9E-40D8-8932-601D2EAE1C6E}" type="presParOf" srcId="{05183027-2EE6-44C1-875C-AE5040A66622}" destId="{89557F8C-E4EF-47DB-B89F-C66DFDC3296A}" srcOrd="6" destOrd="0" presId="urn:microsoft.com/office/officeart/2018/5/layout/CenteredIconLabelDescriptionList"/>
    <dgm:cxn modelId="{B712D230-2715-4D4A-8CE1-7485F540CEBA}" type="presParOf" srcId="{89557F8C-E4EF-47DB-B89F-C66DFDC3296A}" destId="{683BDF4F-5553-47A0-A24C-93CDF3991933}" srcOrd="0" destOrd="0" presId="urn:microsoft.com/office/officeart/2018/5/layout/CenteredIconLabelDescriptionList"/>
    <dgm:cxn modelId="{30A5AA29-AFFC-47AA-B5A9-C7BE8F1846CC}" type="presParOf" srcId="{89557F8C-E4EF-47DB-B89F-C66DFDC3296A}" destId="{2E309AB4-0282-43E0-9AE2-D203DB30A902}" srcOrd="1" destOrd="0" presId="urn:microsoft.com/office/officeart/2018/5/layout/CenteredIconLabelDescriptionList"/>
    <dgm:cxn modelId="{F0AB3CA6-6DC3-4437-8EA3-FB6408F48A39}" type="presParOf" srcId="{89557F8C-E4EF-47DB-B89F-C66DFDC3296A}" destId="{C2955ADD-A97A-435D-B040-C1307FF648EF}" srcOrd="2" destOrd="0" presId="urn:microsoft.com/office/officeart/2018/5/layout/CenteredIconLabelDescriptionList"/>
    <dgm:cxn modelId="{BBD74BDC-3B54-4B8B-A732-D537B425A912}" type="presParOf" srcId="{89557F8C-E4EF-47DB-B89F-C66DFDC3296A}" destId="{0FFEC542-B0B3-4C0B-B767-D1668AE92DFA}" srcOrd="3" destOrd="0" presId="urn:microsoft.com/office/officeart/2018/5/layout/CenteredIconLabelDescriptionList"/>
    <dgm:cxn modelId="{C51E798C-38AA-4248-894C-37A607E69BF6}" type="presParOf" srcId="{89557F8C-E4EF-47DB-B89F-C66DFDC3296A}" destId="{AE1E12EA-B8B8-44E4-9B9E-406720A443DB}" srcOrd="4" destOrd="0" presId="urn:microsoft.com/office/officeart/2018/5/layout/CenteredIconLabelDescriptionList"/>
    <dgm:cxn modelId="{EAAC4F14-77A3-4A5F-AB2A-951F72DD5A2F}" type="presParOf" srcId="{05183027-2EE6-44C1-875C-AE5040A66622}" destId="{538BE078-ACD4-458A-B923-F068F49BE07D}" srcOrd="7" destOrd="0" presId="urn:microsoft.com/office/officeart/2018/5/layout/CenteredIconLabelDescriptionList"/>
    <dgm:cxn modelId="{9A982313-BC45-4411-9D77-E1BE6904B99A}" type="presParOf" srcId="{05183027-2EE6-44C1-875C-AE5040A66622}" destId="{A2CC2BDB-2CCD-4F68-AC78-93EC659086AB}" srcOrd="8" destOrd="0" presId="urn:microsoft.com/office/officeart/2018/5/layout/CenteredIconLabelDescriptionList"/>
    <dgm:cxn modelId="{F548A28A-3BDD-41B2-91CB-C52D5DD92239}" type="presParOf" srcId="{A2CC2BDB-2CCD-4F68-AC78-93EC659086AB}" destId="{02A4B769-84C8-4973-9DF4-15AA1A7D1BB6}" srcOrd="0" destOrd="0" presId="urn:microsoft.com/office/officeart/2018/5/layout/CenteredIconLabelDescriptionList"/>
    <dgm:cxn modelId="{8DA89DF7-A9BF-440F-ADBE-5D8B986B328A}" type="presParOf" srcId="{A2CC2BDB-2CCD-4F68-AC78-93EC659086AB}" destId="{160F1F00-B9F3-49CB-B198-FEB3ED8B89BA}" srcOrd="1" destOrd="0" presId="urn:microsoft.com/office/officeart/2018/5/layout/CenteredIconLabelDescriptionList"/>
    <dgm:cxn modelId="{40C520E4-522A-4A1A-8CAB-CE77A4CE0418}" type="presParOf" srcId="{A2CC2BDB-2CCD-4F68-AC78-93EC659086AB}" destId="{E2D7B1B3-8A0E-4A6F-B143-32BB05EC7108}" srcOrd="2" destOrd="0" presId="urn:microsoft.com/office/officeart/2018/5/layout/CenteredIconLabelDescriptionList"/>
    <dgm:cxn modelId="{9EE30A9F-E58B-43BF-91E2-F62217D1A85A}" type="presParOf" srcId="{A2CC2BDB-2CCD-4F68-AC78-93EC659086AB}" destId="{0E9A61EC-D1C5-406E-B913-87D85DCEE59E}" srcOrd="3" destOrd="0" presId="urn:microsoft.com/office/officeart/2018/5/layout/CenteredIconLabelDescriptionList"/>
    <dgm:cxn modelId="{99528055-FEC7-4A31-AFEC-CB45D11B2A8D}" type="presParOf" srcId="{A2CC2BDB-2CCD-4F68-AC78-93EC659086AB}" destId="{CC0CE1B6-059A-429B-9C38-05D0ACCCFBCA}"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351B74-4646-4799-AC79-A11C32F96FC5}"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66A31E22-08F6-451C-8B1B-AF8BF99FF5EC}">
      <dgm:prSet/>
      <dgm:spPr/>
      <dgm:t>
        <a:bodyPr/>
        <a:lstStyle/>
        <a:p>
          <a:pPr>
            <a:defRPr b="1"/>
          </a:pPr>
          <a:r>
            <a:rPr lang="en-US" dirty="0"/>
            <a:t>Client’s company or close corporation does not reflect on BizPortal</a:t>
          </a:r>
        </a:p>
      </dgm:t>
    </dgm:pt>
    <dgm:pt modelId="{55A0FEF3-292E-441B-86F0-137728D15361}" type="parTrans" cxnId="{93BA0F50-983F-49A2-B527-E7AEA6985522}">
      <dgm:prSet/>
      <dgm:spPr/>
      <dgm:t>
        <a:bodyPr/>
        <a:lstStyle/>
        <a:p>
          <a:endParaRPr lang="en-US"/>
        </a:p>
      </dgm:t>
    </dgm:pt>
    <dgm:pt modelId="{E2CCE2FE-11D8-4D1A-B31E-940CAC528A23}" type="sibTrans" cxnId="{93BA0F50-983F-49A2-B527-E7AEA6985522}">
      <dgm:prSet/>
      <dgm:spPr/>
      <dgm:t>
        <a:bodyPr/>
        <a:lstStyle/>
        <a:p>
          <a:endParaRPr lang="en-US"/>
        </a:p>
      </dgm:t>
    </dgm:pt>
    <dgm:pt modelId="{6D83C228-CCA0-4B64-A0B3-5D99E4DEBAF6}">
      <dgm:prSet/>
      <dgm:spPr/>
      <dgm:t>
        <a:bodyPr/>
        <a:lstStyle/>
        <a:p>
          <a:r>
            <a:rPr lang="en-US" dirty="0"/>
            <a:t>Only companies and close corporations for which the customer is an active director or member will display</a:t>
          </a:r>
        </a:p>
      </dgm:t>
    </dgm:pt>
    <dgm:pt modelId="{090A8B91-F509-4821-A538-4B4B693981CE}" type="parTrans" cxnId="{053AD454-80CB-4B5D-AA64-6C868F22C645}">
      <dgm:prSet/>
      <dgm:spPr/>
      <dgm:t>
        <a:bodyPr/>
        <a:lstStyle/>
        <a:p>
          <a:endParaRPr lang="en-US"/>
        </a:p>
      </dgm:t>
    </dgm:pt>
    <dgm:pt modelId="{53EF2E62-DC5F-48F7-8F6C-EF93843C9F3C}" type="sibTrans" cxnId="{053AD454-80CB-4B5D-AA64-6C868F22C645}">
      <dgm:prSet/>
      <dgm:spPr/>
      <dgm:t>
        <a:bodyPr/>
        <a:lstStyle/>
        <a:p>
          <a:endParaRPr lang="en-US"/>
        </a:p>
      </dgm:t>
    </dgm:pt>
    <dgm:pt modelId="{7B528762-12D7-4BC1-992F-1EC7AAEC71A7}">
      <dgm:prSet/>
      <dgm:spPr/>
      <dgm:t>
        <a:bodyPr/>
        <a:lstStyle/>
        <a:p>
          <a:r>
            <a:rPr lang="en-US" dirty="0"/>
            <a:t>BizPortal is not designed for intermediaries – use E-Services</a:t>
          </a:r>
        </a:p>
      </dgm:t>
    </dgm:pt>
    <dgm:pt modelId="{E2294C19-EC85-4112-812C-B340E85A5C14}" type="parTrans" cxnId="{CACEFEBE-8704-42F9-8612-089829C243F3}">
      <dgm:prSet/>
      <dgm:spPr/>
      <dgm:t>
        <a:bodyPr/>
        <a:lstStyle/>
        <a:p>
          <a:endParaRPr lang="en-US"/>
        </a:p>
      </dgm:t>
    </dgm:pt>
    <dgm:pt modelId="{E561B822-858F-47F9-B502-0475D67533E5}" type="sibTrans" cxnId="{CACEFEBE-8704-42F9-8612-089829C243F3}">
      <dgm:prSet/>
      <dgm:spPr/>
      <dgm:t>
        <a:bodyPr/>
        <a:lstStyle/>
        <a:p>
          <a:endParaRPr lang="en-US"/>
        </a:p>
      </dgm:t>
    </dgm:pt>
    <dgm:pt modelId="{DD7BAC81-50E0-40A8-A989-68DA72E06E6E}">
      <dgm:prSet/>
      <dgm:spPr/>
      <dgm:t>
        <a:bodyPr/>
        <a:lstStyle/>
        <a:p>
          <a:pPr>
            <a:defRPr b="1"/>
          </a:pPr>
          <a:r>
            <a:rPr lang="en-US" dirty="0"/>
            <a:t>My company or close corporation does not reflect on BizPortal</a:t>
          </a:r>
        </a:p>
      </dgm:t>
    </dgm:pt>
    <dgm:pt modelId="{2E9D4DEF-EE89-4EAF-A555-E7E244AD1F9F}" type="parTrans" cxnId="{914AF049-27FA-4079-95E5-0D67036CD307}">
      <dgm:prSet/>
      <dgm:spPr/>
      <dgm:t>
        <a:bodyPr/>
        <a:lstStyle/>
        <a:p>
          <a:endParaRPr lang="en-US"/>
        </a:p>
      </dgm:t>
    </dgm:pt>
    <dgm:pt modelId="{4D00AAE5-B2F9-47BF-B875-5F0A5FBCCCF9}" type="sibTrans" cxnId="{914AF049-27FA-4079-95E5-0D67036CD307}">
      <dgm:prSet/>
      <dgm:spPr/>
      <dgm:t>
        <a:bodyPr/>
        <a:lstStyle/>
        <a:p>
          <a:endParaRPr lang="en-US"/>
        </a:p>
      </dgm:t>
    </dgm:pt>
    <dgm:pt modelId="{1617C7F7-9B80-42A6-BDEE-33FA5E5C06F5}">
      <dgm:prSet/>
      <dgm:spPr/>
      <dgm:t>
        <a:bodyPr/>
        <a:lstStyle/>
        <a:p>
          <a:r>
            <a:rPr lang="en-US" dirty="0"/>
            <a:t>Only active directors and members will reflect</a:t>
          </a:r>
        </a:p>
      </dgm:t>
    </dgm:pt>
    <dgm:pt modelId="{AB1502A0-C47B-4E90-BED3-4089F35A73F5}" type="parTrans" cxnId="{2C9E16BC-4629-4CC9-B742-E380007805E8}">
      <dgm:prSet/>
      <dgm:spPr/>
      <dgm:t>
        <a:bodyPr/>
        <a:lstStyle/>
        <a:p>
          <a:endParaRPr lang="en-US"/>
        </a:p>
      </dgm:t>
    </dgm:pt>
    <dgm:pt modelId="{FDED00EB-3718-4329-B518-455DA2794E40}" type="sibTrans" cxnId="{2C9E16BC-4629-4CC9-B742-E380007805E8}">
      <dgm:prSet/>
      <dgm:spPr/>
      <dgm:t>
        <a:bodyPr/>
        <a:lstStyle/>
        <a:p>
          <a:endParaRPr lang="en-US"/>
        </a:p>
      </dgm:t>
    </dgm:pt>
    <dgm:pt modelId="{FBA83632-4B72-4501-B928-62E2D23D22F0}">
      <dgm:prSet/>
      <dgm:spPr/>
      <dgm:t>
        <a:bodyPr/>
        <a:lstStyle/>
        <a:p>
          <a:r>
            <a:rPr lang="en-US" dirty="0"/>
            <a:t>Check BizProfile to confirm that active director or member</a:t>
          </a:r>
        </a:p>
      </dgm:t>
    </dgm:pt>
    <dgm:pt modelId="{527A204B-3C21-4EE1-A1A3-BFEE8D8D9E4B}" type="parTrans" cxnId="{FBA42680-AA82-4C7A-B189-9CD3E6AEA31F}">
      <dgm:prSet/>
      <dgm:spPr/>
      <dgm:t>
        <a:bodyPr/>
        <a:lstStyle/>
        <a:p>
          <a:endParaRPr lang="en-US"/>
        </a:p>
      </dgm:t>
    </dgm:pt>
    <dgm:pt modelId="{98BCBD6D-E0BF-4EDD-A1AF-018E26420423}" type="sibTrans" cxnId="{FBA42680-AA82-4C7A-B189-9CD3E6AEA31F}">
      <dgm:prSet/>
      <dgm:spPr/>
      <dgm:t>
        <a:bodyPr/>
        <a:lstStyle/>
        <a:p>
          <a:endParaRPr lang="en-US"/>
        </a:p>
      </dgm:t>
    </dgm:pt>
    <dgm:pt modelId="{614567F9-49AC-4C39-B938-2086D06435ED}">
      <dgm:prSet/>
      <dgm:spPr/>
      <dgm:t>
        <a:bodyPr/>
        <a:lstStyle/>
        <a:p>
          <a:pPr>
            <a:defRPr b="1"/>
          </a:pPr>
          <a:r>
            <a:rPr lang="en-US" dirty="0"/>
            <a:t>My previous filings does not reflect</a:t>
          </a:r>
        </a:p>
      </dgm:t>
    </dgm:pt>
    <dgm:pt modelId="{55DDF810-4DFD-47DE-87E9-579EFA334EF7}" type="parTrans" cxnId="{39358B4F-A68F-4469-9F1F-5EB4DA1963C3}">
      <dgm:prSet/>
      <dgm:spPr/>
      <dgm:t>
        <a:bodyPr/>
        <a:lstStyle/>
        <a:p>
          <a:endParaRPr lang="en-US"/>
        </a:p>
      </dgm:t>
    </dgm:pt>
    <dgm:pt modelId="{5E3886A8-3B82-48D1-B9D2-E213A35A3920}" type="sibTrans" cxnId="{39358B4F-A68F-4469-9F1F-5EB4DA1963C3}">
      <dgm:prSet/>
      <dgm:spPr/>
      <dgm:t>
        <a:bodyPr/>
        <a:lstStyle/>
        <a:p>
          <a:endParaRPr lang="en-US"/>
        </a:p>
      </dgm:t>
    </dgm:pt>
    <dgm:pt modelId="{1ACBDE3B-F16D-4B53-8471-911F17505FD8}">
      <dgm:prSet/>
      <dgm:spPr/>
      <dgm:t>
        <a:bodyPr/>
        <a:lstStyle/>
        <a:p>
          <a:r>
            <a:rPr lang="en-US" dirty="0"/>
            <a:t>Only if previous Annual Returns were filed AND Paid will it reflect </a:t>
          </a:r>
        </a:p>
      </dgm:t>
    </dgm:pt>
    <dgm:pt modelId="{8D013008-BABC-4506-AF28-4C07AABEAA56}" type="parTrans" cxnId="{6450F2AC-607E-4400-A866-E1C0AB2B0C90}">
      <dgm:prSet/>
      <dgm:spPr/>
      <dgm:t>
        <a:bodyPr/>
        <a:lstStyle/>
        <a:p>
          <a:endParaRPr lang="en-US"/>
        </a:p>
      </dgm:t>
    </dgm:pt>
    <dgm:pt modelId="{7E846A7F-98A3-45FA-A606-99C63F109DD0}" type="sibTrans" cxnId="{6450F2AC-607E-4400-A866-E1C0AB2B0C90}">
      <dgm:prSet/>
      <dgm:spPr/>
      <dgm:t>
        <a:bodyPr/>
        <a:lstStyle/>
        <a:p>
          <a:endParaRPr lang="en-US"/>
        </a:p>
      </dgm:t>
    </dgm:pt>
    <dgm:pt modelId="{ACDB9201-8469-40DD-9251-8CBA6C03DA9B}">
      <dgm:prSet/>
      <dgm:spPr/>
      <dgm:t>
        <a:bodyPr/>
        <a:lstStyle/>
        <a:p>
          <a:r>
            <a:rPr lang="en-US" dirty="0"/>
            <a:t>If filed during Enhanced eServices it maybe that data did not sync correctly between databases (BISG needs to investigate) – Log a Ticket for Assistance</a:t>
          </a:r>
        </a:p>
      </dgm:t>
    </dgm:pt>
    <dgm:pt modelId="{B4C92F03-0C24-4331-B31F-CF0B2A14AA43}" type="parTrans" cxnId="{9345A78F-3DEC-465D-AED4-87CB985795EE}">
      <dgm:prSet/>
      <dgm:spPr/>
      <dgm:t>
        <a:bodyPr/>
        <a:lstStyle/>
        <a:p>
          <a:endParaRPr lang="en-US"/>
        </a:p>
      </dgm:t>
    </dgm:pt>
    <dgm:pt modelId="{45DD8EF8-0E1F-4610-B240-BBC2B1BDB68A}" type="sibTrans" cxnId="{9345A78F-3DEC-465D-AED4-87CB985795EE}">
      <dgm:prSet/>
      <dgm:spPr/>
      <dgm:t>
        <a:bodyPr/>
        <a:lstStyle/>
        <a:p>
          <a:endParaRPr lang="en-US"/>
        </a:p>
      </dgm:t>
    </dgm:pt>
    <dgm:pt modelId="{B4F3C8DC-44B0-4A2E-BE9E-5E88B3C4D910}" type="pres">
      <dgm:prSet presAssocID="{93351B74-4646-4799-AC79-A11C32F96FC5}" presName="root" presStyleCnt="0">
        <dgm:presLayoutVars>
          <dgm:dir/>
          <dgm:resizeHandles val="exact"/>
        </dgm:presLayoutVars>
      </dgm:prSet>
      <dgm:spPr/>
      <dgm:t>
        <a:bodyPr/>
        <a:lstStyle/>
        <a:p>
          <a:endParaRPr lang="en-US"/>
        </a:p>
      </dgm:t>
    </dgm:pt>
    <dgm:pt modelId="{1AA397A7-0832-4375-B0B0-D941364F4FFA}" type="pres">
      <dgm:prSet presAssocID="{66A31E22-08F6-451C-8B1B-AF8BF99FF5EC}" presName="compNode" presStyleCnt="0"/>
      <dgm:spPr/>
    </dgm:pt>
    <dgm:pt modelId="{7FEDF792-0202-487F-AD67-A3EF31768AB6}" type="pres">
      <dgm:prSet presAssocID="{66A31E22-08F6-451C-8B1B-AF8BF99FF5E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Office Worker"/>
        </a:ext>
      </dgm:extLst>
    </dgm:pt>
    <dgm:pt modelId="{A603A67C-328F-453E-A239-CF7538D0ED2D}" type="pres">
      <dgm:prSet presAssocID="{66A31E22-08F6-451C-8B1B-AF8BF99FF5EC}" presName="iconSpace" presStyleCnt="0"/>
      <dgm:spPr/>
    </dgm:pt>
    <dgm:pt modelId="{63377E46-B3AF-4F29-9F91-492B6E2527AE}" type="pres">
      <dgm:prSet presAssocID="{66A31E22-08F6-451C-8B1B-AF8BF99FF5EC}" presName="parTx" presStyleLbl="revTx" presStyleIdx="0" presStyleCnt="6">
        <dgm:presLayoutVars>
          <dgm:chMax val="0"/>
          <dgm:chPref val="0"/>
        </dgm:presLayoutVars>
      </dgm:prSet>
      <dgm:spPr/>
      <dgm:t>
        <a:bodyPr/>
        <a:lstStyle/>
        <a:p>
          <a:endParaRPr lang="en-US"/>
        </a:p>
      </dgm:t>
    </dgm:pt>
    <dgm:pt modelId="{716D6F17-52D5-4151-8C79-CAE1768C0CB4}" type="pres">
      <dgm:prSet presAssocID="{66A31E22-08F6-451C-8B1B-AF8BF99FF5EC}" presName="txSpace" presStyleCnt="0"/>
      <dgm:spPr/>
    </dgm:pt>
    <dgm:pt modelId="{B410BB77-5F03-4A2E-8569-8CA4D7824839}" type="pres">
      <dgm:prSet presAssocID="{66A31E22-08F6-451C-8B1B-AF8BF99FF5EC}" presName="desTx" presStyleLbl="revTx" presStyleIdx="1" presStyleCnt="6">
        <dgm:presLayoutVars/>
      </dgm:prSet>
      <dgm:spPr/>
      <dgm:t>
        <a:bodyPr/>
        <a:lstStyle/>
        <a:p>
          <a:endParaRPr lang="en-US"/>
        </a:p>
      </dgm:t>
    </dgm:pt>
    <dgm:pt modelId="{DCC22E44-E8D7-4281-A539-6BA2A0532146}" type="pres">
      <dgm:prSet presAssocID="{E2CCE2FE-11D8-4D1A-B31E-940CAC528A23}" presName="sibTrans" presStyleCnt="0"/>
      <dgm:spPr/>
    </dgm:pt>
    <dgm:pt modelId="{7CBC7791-03AD-46AD-B429-EAF82870E00E}" type="pres">
      <dgm:prSet presAssocID="{DD7BAC81-50E0-40A8-A989-68DA72E06E6E}" presName="compNode" presStyleCnt="0"/>
      <dgm:spPr/>
    </dgm:pt>
    <dgm:pt modelId="{FFE04E5D-5FD0-44B3-9DFC-3EFBAA808250}" type="pres">
      <dgm:prSet presAssocID="{DD7BAC81-50E0-40A8-A989-68DA72E06E6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eeting"/>
        </a:ext>
      </dgm:extLst>
    </dgm:pt>
    <dgm:pt modelId="{951C5A71-FD88-433E-BD6B-C84A1E4B9B9D}" type="pres">
      <dgm:prSet presAssocID="{DD7BAC81-50E0-40A8-A989-68DA72E06E6E}" presName="iconSpace" presStyleCnt="0"/>
      <dgm:spPr/>
    </dgm:pt>
    <dgm:pt modelId="{48AF5771-ED33-49DF-B454-2A80E0AA6309}" type="pres">
      <dgm:prSet presAssocID="{DD7BAC81-50E0-40A8-A989-68DA72E06E6E}" presName="parTx" presStyleLbl="revTx" presStyleIdx="2" presStyleCnt="6">
        <dgm:presLayoutVars>
          <dgm:chMax val="0"/>
          <dgm:chPref val="0"/>
        </dgm:presLayoutVars>
      </dgm:prSet>
      <dgm:spPr/>
      <dgm:t>
        <a:bodyPr/>
        <a:lstStyle/>
        <a:p>
          <a:endParaRPr lang="en-US"/>
        </a:p>
      </dgm:t>
    </dgm:pt>
    <dgm:pt modelId="{2DA20365-5318-4A0F-A831-6957E24BA02F}" type="pres">
      <dgm:prSet presAssocID="{DD7BAC81-50E0-40A8-A989-68DA72E06E6E}" presName="txSpace" presStyleCnt="0"/>
      <dgm:spPr/>
    </dgm:pt>
    <dgm:pt modelId="{6FF1C6B2-971D-4871-BB6C-43F416B1DF72}" type="pres">
      <dgm:prSet presAssocID="{DD7BAC81-50E0-40A8-A989-68DA72E06E6E}" presName="desTx" presStyleLbl="revTx" presStyleIdx="3" presStyleCnt="6">
        <dgm:presLayoutVars/>
      </dgm:prSet>
      <dgm:spPr/>
      <dgm:t>
        <a:bodyPr/>
        <a:lstStyle/>
        <a:p>
          <a:endParaRPr lang="en-US"/>
        </a:p>
      </dgm:t>
    </dgm:pt>
    <dgm:pt modelId="{E682785A-F6FD-48A3-893E-AC772B7F2D45}" type="pres">
      <dgm:prSet presAssocID="{4D00AAE5-B2F9-47BF-B875-5F0A5FBCCCF9}" presName="sibTrans" presStyleCnt="0"/>
      <dgm:spPr/>
    </dgm:pt>
    <dgm:pt modelId="{CA623DED-5079-4380-822C-46B067B24E09}" type="pres">
      <dgm:prSet presAssocID="{614567F9-49AC-4C39-B938-2086D06435ED}" presName="compNode" presStyleCnt="0"/>
      <dgm:spPr/>
    </dgm:pt>
    <dgm:pt modelId="{578F1253-5929-4F6E-B6D5-A327C11FF6F0}" type="pres">
      <dgm:prSet presAssocID="{614567F9-49AC-4C39-B938-2086D06435E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Irritant"/>
        </a:ext>
      </dgm:extLst>
    </dgm:pt>
    <dgm:pt modelId="{D59E8B73-E04D-4D7F-8FDF-A07FED1627B9}" type="pres">
      <dgm:prSet presAssocID="{614567F9-49AC-4C39-B938-2086D06435ED}" presName="iconSpace" presStyleCnt="0"/>
      <dgm:spPr/>
    </dgm:pt>
    <dgm:pt modelId="{0712A46E-14E2-4F90-BE84-E3E37FD8C719}" type="pres">
      <dgm:prSet presAssocID="{614567F9-49AC-4C39-B938-2086D06435ED}" presName="parTx" presStyleLbl="revTx" presStyleIdx="4" presStyleCnt="6">
        <dgm:presLayoutVars>
          <dgm:chMax val="0"/>
          <dgm:chPref val="0"/>
        </dgm:presLayoutVars>
      </dgm:prSet>
      <dgm:spPr/>
      <dgm:t>
        <a:bodyPr/>
        <a:lstStyle/>
        <a:p>
          <a:endParaRPr lang="en-US"/>
        </a:p>
      </dgm:t>
    </dgm:pt>
    <dgm:pt modelId="{975B9622-7C11-4887-B2AE-72FA9F0E37AB}" type="pres">
      <dgm:prSet presAssocID="{614567F9-49AC-4C39-B938-2086D06435ED}" presName="txSpace" presStyleCnt="0"/>
      <dgm:spPr/>
    </dgm:pt>
    <dgm:pt modelId="{8C6A02CF-A2EA-4A25-857B-6FCA8D26DE92}" type="pres">
      <dgm:prSet presAssocID="{614567F9-49AC-4C39-B938-2086D06435ED}" presName="desTx" presStyleLbl="revTx" presStyleIdx="5" presStyleCnt="6">
        <dgm:presLayoutVars/>
      </dgm:prSet>
      <dgm:spPr/>
      <dgm:t>
        <a:bodyPr/>
        <a:lstStyle/>
        <a:p>
          <a:endParaRPr lang="en-US"/>
        </a:p>
      </dgm:t>
    </dgm:pt>
  </dgm:ptLst>
  <dgm:cxnLst>
    <dgm:cxn modelId="{93BA0F50-983F-49A2-B527-E7AEA6985522}" srcId="{93351B74-4646-4799-AC79-A11C32F96FC5}" destId="{66A31E22-08F6-451C-8B1B-AF8BF99FF5EC}" srcOrd="0" destOrd="0" parTransId="{55A0FEF3-292E-441B-86F0-137728D15361}" sibTransId="{E2CCE2FE-11D8-4D1A-B31E-940CAC528A23}"/>
    <dgm:cxn modelId="{83128934-29E4-45B9-B6D6-E9A13006CD75}" type="presOf" srcId="{DD7BAC81-50E0-40A8-A989-68DA72E06E6E}" destId="{48AF5771-ED33-49DF-B454-2A80E0AA6309}" srcOrd="0" destOrd="0" presId="urn:microsoft.com/office/officeart/2018/2/layout/IconLabelDescriptionList"/>
    <dgm:cxn modelId="{CACEFEBE-8704-42F9-8612-089829C243F3}" srcId="{66A31E22-08F6-451C-8B1B-AF8BF99FF5EC}" destId="{7B528762-12D7-4BC1-992F-1EC7AAEC71A7}" srcOrd="1" destOrd="0" parTransId="{E2294C19-EC85-4112-812C-B340E85A5C14}" sibTransId="{E561B822-858F-47F9-B502-0475D67533E5}"/>
    <dgm:cxn modelId="{1FA78BFF-4DA8-4ADD-9F4C-0F72BC2F3919}" type="presOf" srcId="{ACDB9201-8469-40DD-9251-8CBA6C03DA9B}" destId="{8C6A02CF-A2EA-4A25-857B-6FCA8D26DE92}" srcOrd="0" destOrd="1" presId="urn:microsoft.com/office/officeart/2018/2/layout/IconLabelDescriptionList"/>
    <dgm:cxn modelId="{44A44A86-19DE-41D3-8F90-176F9BE305A1}" type="presOf" srcId="{614567F9-49AC-4C39-B938-2086D06435ED}" destId="{0712A46E-14E2-4F90-BE84-E3E37FD8C719}" srcOrd="0" destOrd="0" presId="urn:microsoft.com/office/officeart/2018/2/layout/IconLabelDescriptionList"/>
    <dgm:cxn modelId="{7A4DB331-C5D0-4EEE-8D93-7C582C5B386D}" type="presOf" srcId="{1617C7F7-9B80-42A6-BDEE-33FA5E5C06F5}" destId="{6FF1C6B2-971D-4871-BB6C-43F416B1DF72}" srcOrd="0" destOrd="0" presId="urn:microsoft.com/office/officeart/2018/2/layout/IconLabelDescriptionList"/>
    <dgm:cxn modelId="{F195B574-F1EC-4823-AA35-44068A215062}" type="presOf" srcId="{6D83C228-CCA0-4B64-A0B3-5D99E4DEBAF6}" destId="{B410BB77-5F03-4A2E-8569-8CA4D7824839}" srcOrd="0" destOrd="0" presId="urn:microsoft.com/office/officeart/2018/2/layout/IconLabelDescriptionList"/>
    <dgm:cxn modelId="{726C0B04-406B-4DA9-819D-DCF5440202BF}" type="presOf" srcId="{FBA83632-4B72-4501-B928-62E2D23D22F0}" destId="{6FF1C6B2-971D-4871-BB6C-43F416B1DF72}" srcOrd="0" destOrd="1" presId="urn:microsoft.com/office/officeart/2018/2/layout/IconLabelDescriptionList"/>
    <dgm:cxn modelId="{914AF049-27FA-4079-95E5-0D67036CD307}" srcId="{93351B74-4646-4799-AC79-A11C32F96FC5}" destId="{DD7BAC81-50E0-40A8-A989-68DA72E06E6E}" srcOrd="1" destOrd="0" parTransId="{2E9D4DEF-EE89-4EAF-A555-E7E244AD1F9F}" sibTransId="{4D00AAE5-B2F9-47BF-B875-5F0A5FBCCCF9}"/>
    <dgm:cxn modelId="{02FAB809-842F-4852-A5BA-DFB1A3D66B51}" type="presOf" srcId="{66A31E22-08F6-451C-8B1B-AF8BF99FF5EC}" destId="{63377E46-B3AF-4F29-9F91-492B6E2527AE}" srcOrd="0" destOrd="0" presId="urn:microsoft.com/office/officeart/2018/2/layout/IconLabelDescriptionList"/>
    <dgm:cxn modelId="{053AD454-80CB-4B5D-AA64-6C868F22C645}" srcId="{66A31E22-08F6-451C-8B1B-AF8BF99FF5EC}" destId="{6D83C228-CCA0-4B64-A0B3-5D99E4DEBAF6}" srcOrd="0" destOrd="0" parTransId="{090A8B91-F509-4821-A538-4B4B693981CE}" sibTransId="{53EF2E62-DC5F-48F7-8F6C-EF93843C9F3C}"/>
    <dgm:cxn modelId="{6450F2AC-607E-4400-A866-E1C0AB2B0C90}" srcId="{614567F9-49AC-4C39-B938-2086D06435ED}" destId="{1ACBDE3B-F16D-4B53-8471-911F17505FD8}" srcOrd="0" destOrd="0" parTransId="{8D013008-BABC-4506-AF28-4C07AABEAA56}" sibTransId="{7E846A7F-98A3-45FA-A606-99C63F109DD0}"/>
    <dgm:cxn modelId="{9345A78F-3DEC-465D-AED4-87CB985795EE}" srcId="{614567F9-49AC-4C39-B938-2086D06435ED}" destId="{ACDB9201-8469-40DD-9251-8CBA6C03DA9B}" srcOrd="1" destOrd="0" parTransId="{B4C92F03-0C24-4331-B31F-CF0B2A14AA43}" sibTransId="{45DD8EF8-0E1F-4610-B240-BBC2B1BDB68A}"/>
    <dgm:cxn modelId="{2FCC148F-6548-42CB-B90E-39BCCBC4012F}" type="presOf" srcId="{7B528762-12D7-4BC1-992F-1EC7AAEC71A7}" destId="{B410BB77-5F03-4A2E-8569-8CA4D7824839}" srcOrd="0" destOrd="1" presId="urn:microsoft.com/office/officeart/2018/2/layout/IconLabelDescriptionList"/>
    <dgm:cxn modelId="{2B51F166-8259-4C64-99B0-9E3181E82F47}" type="presOf" srcId="{1ACBDE3B-F16D-4B53-8471-911F17505FD8}" destId="{8C6A02CF-A2EA-4A25-857B-6FCA8D26DE92}" srcOrd="0" destOrd="0" presId="urn:microsoft.com/office/officeart/2018/2/layout/IconLabelDescriptionList"/>
    <dgm:cxn modelId="{39358B4F-A68F-4469-9F1F-5EB4DA1963C3}" srcId="{93351B74-4646-4799-AC79-A11C32F96FC5}" destId="{614567F9-49AC-4C39-B938-2086D06435ED}" srcOrd="2" destOrd="0" parTransId="{55DDF810-4DFD-47DE-87E9-579EFA334EF7}" sibTransId="{5E3886A8-3B82-48D1-B9D2-E213A35A3920}"/>
    <dgm:cxn modelId="{FBA42680-AA82-4C7A-B189-9CD3E6AEA31F}" srcId="{DD7BAC81-50E0-40A8-A989-68DA72E06E6E}" destId="{FBA83632-4B72-4501-B928-62E2D23D22F0}" srcOrd="1" destOrd="0" parTransId="{527A204B-3C21-4EE1-A1A3-BFEE8D8D9E4B}" sibTransId="{98BCBD6D-E0BF-4EDD-A1AF-018E26420423}"/>
    <dgm:cxn modelId="{2C9E16BC-4629-4CC9-B742-E380007805E8}" srcId="{DD7BAC81-50E0-40A8-A989-68DA72E06E6E}" destId="{1617C7F7-9B80-42A6-BDEE-33FA5E5C06F5}" srcOrd="0" destOrd="0" parTransId="{AB1502A0-C47B-4E90-BED3-4089F35A73F5}" sibTransId="{FDED00EB-3718-4329-B518-455DA2794E40}"/>
    <dgm:cxn modelId="{817F56DB-E35D-40FC-A1D4-84FF09117134}" type="presOf" srcId="{93351B74-4646-4799-AC79-A11C32F96FC5}" destId="{B4F3C8DC-44B0-4A2E-BE9E-5E88B3C4D910}" srcOrd="0" destOrd="0" presId="urn:microsoft.com/office/officeart/2018/2/layout/IconLabelDescriptionList"/>
    <dgm:cxn modelId="{79101F77-6E3A-4506-AF1B-65C193683C55}" type="presParOf" srcId="{B4F3C8DC-44B0-4A2E-BE9E-5E88B3C4D910}" destId="{1AA397A7-0832-4375-B0B0-D941364F4FFA}" srcOrd="0" destOrd="0" presId="urn:microsoft.com/office/officeart/2018/2/layout/IconLabelDescriptionList"/>
    <dgm:cxn modelId="{6F37C5BA-E543-4FF6-A186-4A26559764C2}" type="presParOf" srcId="{1AA397A7-0832-4375-B0B0-D941364F4FFA}" destId="{7FEDF792-0202-487F-AD67-A3EF31768AB6}" srcOrd="0" destOrd="0" presId="urn:microsoft.com/office/officeart/2018/2/layout/IconLabelDescriptionList"/>
    <dgm:cxn modelId="{156719B8-A33D-45CF-A09B-B22C0FE99476}" type="presParOf" srcId="{1AA397A7-0832-4375-B0B0-D941364F4FFA}" destId="{A603A67C-328F-453E-A239-CF7538D0ED2D}" srcOrd="1" destOrd="0" presId="urn:microsoft.com/office/officeart/2018/2/layout/IconLabelDescriptionList"/>
    <dgm:cxn modelId="{32D51BD9-E9ED-4A72-A409-BF8E253C32F1}" type="presParOf" srcId="{1AA397A7-0832-4375-B0B0-D941364F4FFA}" destId="{63377E46-B3AF-4F29-9F91-492B6E2527AE}" srcOrd="2" destOrd="0" presId="urn:microsoft.com/office/officeart/2018/2/layout/IconLabelDescriptionList"/>
    <dgm:cxn modelId="{4D06EAE9-530F-4677-8463-F8137ED3B246}" type="presParOf" srcId="{1AA397A7-0832-4375-B0B0-D941364F4FFA}" destId="{716D6F17-52D5-4151-8C79-CAE1768C0CB4}" srcOrd="3" destOrd="0" presId="urn:microsoft.com/office/officeart/2018/2/layout/IconLabelDescriptionList"/>
    <dgm:cxn modelId="{D9D6D311-E140-4F33-BDB8-CA38760F9B23}" type="presParOf" srcId="{1AA397A7-0832-4375-B0B0-D941364F4FFA}" destId="{B410BB77-5F03-4A2E-8569-8CA4D7824839}" srcOrd="4" destOrd="0" presId="urn:microsoft.com/office/officeart/2018/2/layout/IconLabelDescriptionList"/>
    <dgm:cxn modelId="{3AD5FB2C-8BE7-49C3-97FC-A28638975FBB}" type="presParOf" srcId="{B4F3C8DC-44B0-4A2E-BE9E-5E88B3C4D910}" destId="{DCC22E44-E8D7-4281-A539-6BA2A0532146}" srcOrd="1" destOrd="0" presId="urn:microsoft.com/office/officeart/2018/2/layout/IconLabelDescriptionList"/>
    <dgm:cxn modelId="{881DF376-02FD-4396-834B-3A81C9CE8737}" type="presParOf" srcId="{B4F3C8DC-44B0-4A2E-BE9E-5E88B3C4D910}" destId="{7CBC7791-03AD-46AD-B429-EAF82870E00E}" srcOrd="2" destOrd="0" presId="urn:microsoft.com/office/officeart/2018/2/layout/IconLabelDescriptionList"/>
    <dgm:cxn modelId="{DFC65B2D-59B2-4D68-AC3A-8D0FD2BE5EC5}" type="presParOf" srcId="{7CBC7791-03AD-46AD-B429-EAF82870E00E}" destId="{FFE04E5D-5FD0-44B3-9DFC-3EFBAA808250}" srcOrd="0" destOrd="0" presId="urn:microsoft.com/office/officeart/2018/2/layout/IconLabelDescriptionList"/>
    <dgm:cxn modelId="{473282C5-FA78-4F8E-A6AA-64001B0B1EB1}" type="presParOf" srcId="{7CBC7791-03AD-46AD-B429-EAF82870E00E}" destId="{951C5A71-FD88-433E-BD6B-C84A1E4B9B9D}" srcOrd="1" destOrd="0" presId="urn:microsoft.com/office/officeart/2018/2/layout/IconLabelDescriptionList"/>
    <dgm:cxn modelId="{921D272B-ABA9-4291-B2F9-817074B136D6}" type="presParOf" srcId="{7CBC7791-03AD-46AD-B429-EAF82870E00E}" destId="{48AF5771-ED33-49DF-B454-2A80E0AA6309}" srcOrd="2" destOrd="0" presId="urn:microsoft.com/office/officeart/2018/2/layout/IconLabelDescriptionList"/>
    <dgm:cxn modelId="{9E7593BF-82A9-435B-AF05-AC6ACE0FCF3B}" type="presParOf" srcId="{7CBC7791-03AD-46AD-B429-EAF82870E00E}" destId="{2DA20365-5318-4A0F-A831-6957E24BA02F}" srcOrd="3" destOrd="0" presId="urn:microsoft.com/office/officeart/2018/2/layout/IconLabelDescriptionList"/>
    <dgm:cxn modelId="{82DB8EE2-76F0-48A8-9FDF-0A522FD4F86C}" type="presParOf" srcId="{7CBC7791-03AD-46AD-B429-EAF82870E00E}" destId="{6FF1C6B2-971D-4871-BB6C-43F416B1DF72}" srcOrd="4" destOrd="0" presId="urn:microsoft.com/office/officeart/2018/2/layout/IconLabelDescriptionList"/>
    <dgm:cxn modelId="{355D5732-4E49-490C-8886-A404FD4ACCC6}" type="presParOf" srcId="{B4F3C8DC-44B0-4A2E-BE9E-5E88B3C4D910}" destId="{E682785A-F6FD-48A3-893E-AC772B7F2D45}" srcOrd="3" destOrd="0" presId="urn:microsoft.com/office/officeart/2018/2/layout/IconLabelDescriptionList"/>
    <dgm:cxn modelId="{0CAA48E9-8CC1-498E-B61F-51A709D7F2A8}" type="presParOf" srcId="{B4F3C8DC-44B0-4A2E-BE9E-5E88B3C4D910}" destId="{CA623DED-5079-4380-822C-46B067B24E09}" srcOrd="4" destOrd="0" presId="urn:microsoft.com/office/officeart/2018/2/layout/IconLabelDescriptionList"/>
    <dgm:cxn modelId="{7650485F-EE97-4C55-882D-160F97BDAD59}" type="presParOf" srcId="{CA623DED-5079-4380-822C-46B067B24E09}" destId="{578F1253-5929-4F6E-B6D5-A327C11FF6F0}" srcOrd="0" destOrd="0" presId="urn:microsoft.com/office/officeart/2018/2/layout/IconLabelDescriptionList"/>
    <dgm:cxn modelId="{7D292B3F-56EE-4980-A983-939A41F9E78E}" type="presParOf" srcId="{CA623DED-5079-4380-822C-46B067B24E09}" destId="{D59E8B73-E04D-4D7F-8FDF-A07FED1627B9}" srcOrd="1" destOrd="0" presId="urn:microsoft.com/office/officeart/2018/2/layout/IconLabelDescriptionList"/>
    <dgm:cxn modelId="{A5DDA6CF-418B-41C5-A4CD-597C86718874}" type="presParOf" srcId="{CA623DED-5079-4380-822C-46B067B24E09}" destId="{0712A46E-14E2-4F90-BE84-E3E37FD8C719}" srcOrd="2" destOrd="0" presId="urn:microsoft.com/office/officeart/2018/2/layout/IconLabelDescriptionList"/>
    <dgm:cxn modelId="{2B09BB3D-0FE7-4A61-8D3E-066AE99BF284}" type="presParOf" srcId="{CA623DED-5079-4380-822C-46B067B24E09}" destId="{975B9622-7C11-4887-B2AE-72FA9F0E37AB}" srcOrd="3" destOrd="0" presId="urn:microsoft.com/office/officeart/2018/2/layout/IconLabelDescriptionList"/>
    <dgm:cxn modelId="{76F2FDD2-6670-44AF-8C41-C801AC989899}" type="presParOf" srcId="{CA623DED-5079-4380-822C-46B067B24E09}" destId="{8C6A02CF-A2EA-4A25-857B-6FCA8D26DE9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1BF40D-D2F4-4C56-ABD2-BF60D5D0B55B}" type="doc">
      <dgm:prSet loTypeId="urn:microsoft.com/office/officeart/2018/5/layout/CenteredIconLabelDescriptionList" loCatId="icon" qsTypeId="urn:microsoft.com/office/officeart/2005/8/quickstyle/simple1" qsCatId="simple" csTypeId="urn:microsoft.com/office/officeart/2005/8/colors/accent3_2" csCatId="accent3" phldr="1"/>
      <dgm:spPr/>
      <dgm:t>
        <a:bodyPr/>
        <a:lstStyle/>
        <a:p>
          <a:endParaRPr lang="en-US"/>
        </a:p>
      </dgm:t>
    </dgm:pt>
    <dgm:pt modelId="{2DB1344D-BEFA-42D9-B06A-A839975CA0E2}">
      <dgm:prSet/>
      <dgm:spPr/>
      <dgm:t>
        <a:bodyPr/>
        <a:lstStyle/>
        <a:p>
          <a:pPr>
            <a:defRPr b="1"/>
          </a:pPr>
          <a:r>
            <a:rPr lang="en-US" dirty="0"/>
            <a:t>Filed with wrong turnover</a:t>
          </a:r>
        </a:p>
      </dgm:t>
    </dgm:pt>
    <dgm:pt modelId="{53E24988-08FB-4E6B-84C0-EB6FB2AA0A83}" type="parTrans" cxnId="{C0E3FF44-D4A2-4069-AE2E-1A9E327C6C44}">
      <dgm:prSet/>
      <dgm:spPr/>
      <dgm:t>
        <a:bodyPr/>
        <a:lstStyle/>
        <a:p>
          <a:endParaRPr lang="en-US"/>
        </a:p>
      </dgm:t>
    </dgm:pt>
    <dgm:pt modelId="{37BE44A6-44E5-4248-A39F-51CF1F15E6A8}" type="sibTrans" cxnId="{C0E3FF44-D4A2-4069-AE2E-1A9E327C6C44}">
      <dgm:prSet/>
      <dgm:spPr/>
      <dgm:t>
        <a:bodyPr/>
        <a:lstStyle/>
        <a:p>
          <a:endParaRPr lang="en-US"/>
        </a:p>
      </dgm:t>
    </dgm:pt>
    <dgm:pt modelId="{7B06324E-F385-49C9-B23B-9216C4D56723}">
      <dgm:prSet/>
      <dgm:spPr/>
      <dgm:t>
        <a:bodyPr/>
        <a:lstStyle/>
        <a:p>
          <a:r>
            <a:rPr lang="en-US" dirty="0"/>
            <a:t>Log fault for AR unit to prepare and submit to finance for credit and debit note</a:t>
          </a:r>
        </a:p>
      </dgm:t>
    </dgm:pt>
    <dgm:pt modelId="{5DF587FF-69D1-4CF4-A4C1-617C439613CA}" type="parTrans" cxnId="{38D5EC76-ACA1-4548-9323-A0C2C313E4A6}">
      <dgm:prSet/>
      <dgm:spPr/>
      <dgm:t>
        <a:bodyPr/>
        <a:lstStyle/>
        <a:p>
          <a:endParaRPr lang="en-US"/>
        </a:p>
      </dgm:t>
    </dgm:pt>
    <dgm:pt modelId="{5A16DD3B-3A20-4B9D-A86E-542544CE8242}" type="sibTrans" cxnId="{38D5EC76-ACA1-4548-9323-A0C2C313E4A6}">
      <dgm:prSet/>
      <dgm:spPr/>
      <dgm:t>
        <a:bodyPr/>
        <a:lstStyle/>
        <a:p>
          <a:endParaRPr lang="en-US"/>
        </a:p>
      </dgm:t>
    </dgm:pt>
    <dgm:pt modelId="{12FA1D57-CA11-4D33-BD9B-31D053C05E04}">
      <dgm:prSet/>
      <dgm:spPr/>
      <dgm:t>
        <a:bodyPr/>
        <a:lstStyle/>
        <a:p>
          <a:pPr>
            <a:defRPr b="1"/>
          </a:pPr>
          <a:r>
            <a:rPr lang="en-US" dirty="0"/>
            <a:t>Cannot file due to ID validation error</a:t>
          </a:r>
        </a:p>
      </dgm:t>
    </dgm:pt>
    <dgm:pt modelId="{EF89A509-FC7C-452A-84CF-440163EAD914}" type="parTrans" cxnId="{DE4B3D50-6EE4-47A0-8D34-A304B41554A3}">
      <dgm:prSet/>
      <dgm:spPr/>
      <dgm:t>
        <a:bodyPr/>
        <a:lstStyle/>
        <a:p>
          <a:endParaRPr lang="en-US"/>
        </a:p>
      </dgm:t>
    </dgm:pt>
    <dgm:pt modelId="{1CB29F62-A083-4B47-AE11-25B24406C29F}" type="sibTrans" cxnId="{DE4B3D50-6EE4-47A0-8D34-A304B41554A3}">
      <dgm:prSet/>
      <dgm:spPr/>
      <dgm:t>
        <a:bodyPr/>
        <a:lstStyle/>
        <a:p>
          <a:endParaRPr lang="en-US"/>
        </a:p>
      </dgm:t>
    </dgm:pt>
    <dgm:pt modelId="{D0F061FB-0F6D-4276-A396-9EBB5390F78B}">
      <dgm:prSet/>
      <dgm:spPr/>
      <dgm:t>
        <a:bodyPr/>
        <a:lstStyle/>
        <a:p>
          <a:r>
            <a:rPr lang="en-US" dirty="0"/>
            <a:t>FAS has been delinked from DHA real-time validation</a:t>
          </a:r>
        </a:p>
      </dgm:t>
    </dgm:pt>
    <dgm:pt modelId="{A35E939E-3BBC-464A-B678-BFC87E5124FF}" type="parTrans" cxnId="{BCD598FB-8602-4891-880A-27E9065D8A76}">
      <dgm:prSet/>
      <dgm:spPr/>
      <dgm:t>
        <a:bodyPr/>
        <a:lstStyle/>
        <a:p>
          <a:endParaRPr lang="en-US"/>
        </a:p>
      </dgm:t>
    </dgm:pt>
    <dgm:pt modelId="{6610CFAB-1425-4961-94B8-968CF1ED5523}" type="sibTrans" cxnId="{BCD598FB-8602-4891-880A-27E9065D8A76}">
      <dgm:prSet/>
      <dgm:spPr/>
      <dgm:t>
        <a:bodyPr/>
        <a:lstStyle/>
        <a:p>
          <a:endParaRPr lang="en-US"/>
        </a:p>
      </dgm:t>
    </dgm:pt>
    <dgm:pt modelId="{B456515A-9590-4D3B-A673-6D6AC75FEF60}">
      <dgm:prSet/>
      <dgm:spPr/>
      <dgm:t>
        <a:bodyPr/>
        <a:lstStyle/>
        <a:p>
          <a:pPr>
            <a:defRPr b="1"/>
          </a:pPr>
          <a:r>
            <a:rPr lang="en-US" dirty="0"/>
            <a:t>Cannot file since my client has not completed his/her AFS</a:t>
          </a:r>
        </a:p>
      </dgm:t>
    </dgm:pt>
    <dgm:pt modelId="{4BC773FB-513C-4487-A475-F3EEFF6487DC}" type="parTrans" cxnId="{50D65299-515A-4B53-9FC9-09FD06F34B4B}">
      <dgm:prSet/>
      <dgm:spPr/>
      <dgm:t>
        <a:bodyPr/>
        <a:lstStyle/>
        <a:p>
          <a:endParaRPr lang="en-US"/>
        </a:p>
      </dgm:t>
    </dgm:pt>
    <dgm:pt modelId="{63813B82-09CB-479F-9C4D-ABB11CB13B53}" type="sibTrans" cxnId="{50D65299-515A-4B53-9FC9-09FD06F34B4B}">
      <dgm:prSet/>
      <dgm:spPr/>
      <dgm:t>
        <a:bodyPr/>
        <a:lstStyle/>
        <a:p>
          <a:endParaRPr lang="en-US"/>
        </a:p>
      </dgm:t>
    </dgm:pt>
    <dgm:pt modelId="{60B818BC-41D1-498E-AEC0-971F91E3D2DA}">
      <dgm:prSet/>
      <dgm:spPr/>
      <dgm:t>
        <a:bodyPr/>
        <a:lstStyle/>
        <a:p>
          <a:r>
            <a:rPr lang="en-US" dirty="0"/>
            <a:t>File but use previously approved AFS information</a:t>
          </a:r>
        </a:p>
      </dgm:t>
    </dgm:pt>
    <dgm:pt modelId="{84A96100-277A-4D89-A7CE-C2D2626E450B}" type="parTrans" cxnId="{D4FBA353-4D7F-4705-9616-33F7DD2640E0}">
      <dgm:prSet/>
      <dgm:spPr/>
      <dgm:t>
        <a:bodyPr/>
        <a:lstStyle/>
        <a:p>
          <a:endParaRPr lang="en-US"/>
        </a:p>
      </dgm:t>
    </dgm:pt>
    <dgm:pt modelId="{78870031-422D-47C0-98CA-0F056CDCF2D8}" type="sibTrans" cxnId="{D4FBA353-4D7F-4705-9616-33F7DD2640E0}">
      <dgm:prSet/>
      <dgm:spPr/>
      <dgm:t>
        <a:bodyPr/>
        <a:lstStyle/>
        <a:p>
          <a:endParaRPr lang="en-US"/>
        </a:p>
      </dgm:t>
    </dgm:pt>
    <dgm:pt modelId="{FB477514-CCB2-4380-AABA-6B149BCF5534}">
      <dgm:prSet/>
      <dgm:spPr/>
      <dgm:t>
        <a:bodyPr/>
        <a:lstStyle/>
        <a:p>
          <a:r>
            <a:rPr lang="en-US" dirty="0"/>
            <a:t>For questions log ticket under Financial Statements</a:t>
          </a:r>
        </a:p>
      </dgm:t>
    </dgm:pt>
    <dgm:pt modelId="{DC2661A4-9941-4317-84F7-3235FE371165}" type="parTrans" cxnId="{60B827E1-7D01-4931-8D2B-DEA4B483E37B}">
      <dgm:prSet/>
      <dgm:spPr/>
      <dgm:t>
        <a:bodyPr/>
        <a:lstStyle/>
        <a:p>
          <a:endParaRPr lang="en-US"/>
        </a:p>
      </dgm:t>
    </dgm:pt>
    <dgm:pt modelId="{F692A22D-0EEE-4572-8014-DB67BE205E24}" type="sibTrans" cxnId="{60B827E1-7D01-4931-8D2B-DEA4B483E37B}">
      <dgm:prSet/>
      <dgm:spPr/>
      <dgm:t>
        <a:bodyPr/>
        <a:lstStyle/>
        <a:p>
          <a:endParaRPr lang="en-US"/>
        </a:p>
      </dgm:t>
    </dgm:pt>
    <dgm:pt modelId="{D129E632-0C7C-4D03-9F93-A56F153ED966}" type="pres">
      <dgm:prSet presAssocID="{D41BF40D-D2F4-4C56-ABD2-BF60D5D0B55B}" presName="root" presStyleCnt="0">
        <dgm:presLayoutVars>
          <dgm:dir/>
          <dgm:resizeHandles val="exact"/>
        </dgm:presLayoutVars>
      </dgm:prSet>
      <dgm:spPr/>
      <dgm:t>
        <a:bodyPr/>
        <a:lstStyle/>
        <a:p>
          <a:endParaRPr lang="en-US"/>
        </a:p>
      </dgm:t>
    </dgm:pt>
    <dgm:pt modelId="{2497A992-D0E9-4E19-B472-F425C23C2112}" type="pres">
      <dgm:prSet presAssocID="{2DB1344D-BEFA-42D9-B06A-A839975CA0E2}" presName="compNode" presStyleCnt="0"/>
      <dgm:spPr/>
    </dgm:pt>
    <dgm:pt modelId="{BC6F3E37-E83F-40CD-A2EA-A8C4AD154D16}" type="pres">
      <dgm:prSet presAssocID="{2DB1344D-BEFA-42D9-B06A-A839975CA0E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oney"/>
        </a:ext>
      </dgm:extLst>
    </dgm:pt>
    <dgm:pt modelId="{398B1C4A-2D2D-4997-81BD-F7779D459310}" type="pres">
      <dgm:prSet presAssocID="{2DB1344D-BEFA-42D9-B06A-A839975CA0E2}" presName="iconSpace" presStyleCnt="0"/>
      <dgm:spPr/>
    </dgm:pt>
    <dgm:pt modelId="{F3A32A1F-A434-4D07-AF56-1944F69350BB}" type="pres">
      <dgm:prSet presAssocID="{2DB1344D-BEFA-42D9-B06A-A839975CA0E2}" presName="parTx" presStyleLbl="revTx" presStyleIdx="0" presStyleCnt="6">
        <dgm:presLayoutVars>
          <dgm:chMax val="0"/>
          <dgm:chPref val="0"/>
        </dgm:presLayoutVars>
      </dgm:prSet>
      <dgm:spPr/>
      <dgm:t>
        <a:bodyPr/>
        <a:lstStyle/>
        <a:p>
          <a:endParaRPr lang="en-US"/>
        </a:p>
      </dgm:t>
    </dgm:pt>
    <dgm:pt modelId="{0B292F42-C572-4D5A-8B48-774B03BF8A7E}" type="pres">
      <dgm:prSet presAssocID="{2DB1344D-BEFA-42D9-B06A-A839975CA0E2}" presName="txSpace" presStyleCnt="0"/>
      <dgm:spPr/>
    </dgm:pt>
    <dgm:pt modelId="{C8AB6345-8B29-4FD8-89A6-8D82385665D7}" type="pres">
      <dgm:prSet presAssocID="{2DB1344D-BEFA-42D9-B06A-A839975CA0E2}" presName="desTx" presStyleLbl="revTx" presStyleIdx="1" presStyleCnt="6">
        <dgm:presLayoutVars/>
      </dgm:prSet>
      <dgm:spPr/>
      <dgm:t>
        <a:bodyPr/>
        <a:lstStyle/>
        <a:p>
          <a:endParaRPr lang="en-US"/>
        </a:p>
      </dgm:t>
    </dgm:pt>
    <dgm:pt modelId="{D7C204A4-4A00-484C-877B-2D546BC8A6FE}" type="pres">
      <dgm:prSet presAssocID="{37BE44A6-44E5-4248-A39F-51CF1F15E6A8}" presName="sibTrans" presStyleCnt="0"/>
      <dgm:spPr/>
    </dgm:pt>
    <dgm:pt modelId="{A8693154-B596-4008-8144-B21F6D0984F6}" type="pres">
      <dgm:prSet presAssocID="{12FA1D57-CA11-4D33-BD9B-31D053C05E04}" presName="compNode" presStyleCnt="0"/>
      <dgm:spPr/>
    </dgm:pt>
    <dgm:pt modelId="{7CA57627-F618-4910-BD12-6F0D54F1B280}" type="pres">
      <dgm:prSet presAssocID="{12FA1D57-CA11-4D33-BD9B-31D053C05E0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atabase"/>
        </a:ext>
      </dgm:extLst>
    </dgm:pt>
    <dgm:pt modelId="{2CFFC50F-4C8C-4AE3-8E68-71F3629E6728}" type="pres">
      <dgm:prSet presAssocID="{12FA1D57-CA11-4D33-BD9B-31D053C05E04}" presName="iconSpace" presStyleCnt="0"/>
      <dgm:spPr/>
    </dgm:pt>
    <dgm:pt modelId="{AAE74D7E-90BC-44B6-AC8D-76EDECF3E9C6}" type="pres">
      <dgm:prSet presAssocID="{12FA1D57-CA11-4D33-BD9B-31D053C05E04}" presName="parTx" presStyleLbl="revTx" presStyleIdx="2" presStyleCnt="6">
        <dgm:presLayoutVars>
          <dgm:chMax val="0"/>
          <dgm:chPref val="0"/>
        </dgm:presLayoutVars>
      </dgm:prSet>
      <dgm:spPr/>
      <dgm:t>
        <a:bodyPr/>
        <a:lstStyle/>
        <a:p>
          <a:endParaRPr lang="en-US"/>
        </a:p>
      </dgm:t>
    </dgm:pt>
    <dgm:pt modelId="{07173B0A-E94A-4E30-B09A-0FAA8630CF29}" type="pres">
      <dgm:prSet presAssocID="{12FA1D57-CA11-4D33-BD9B-31D053C05E04}" presName="txSpace" presStyleCnt="0"/>
      <dgm:spPr/>
    </dgm:pt>
    <dgm:pt modelId="{07E248D5-5950-40FA-A8B4-8FFC72971118}" type="pres">
      <dgm:prSet presAssocID="{12FA1D57-CA11-4D33-BD9B-31D053C05E04}" presName="desTx" presStyleLbl="revTx" presStyleIdx="3" presStyleCnt="6">
        <dgm:presLayoutVars/>
      </dgm:prSet>
      <dgm:spPr/>
      <dgm:t>
        <a:bodyPr/>
        <a:lstStyle/>
        <a:p>
          <a:endParaRPr lang="en-US"/>
        </a:p>
      </dgm:t>
    </dgm:pt>
    <dgm:pt modelId="{140AB6C2-8F7F-4CA0-B379-22E6957EB867}" type="pres">
      <dgm:prSet presAssocID="{1CB29F62-A083-4B47-AE11-25B24406C29F}" presName="sibTrans" presStyleCnt="0"/>
      <dgm:spPr/>
    </dgm:pt>
    <dgm:pt modelId="{683E400B-374B-4EBF-A414-A3BDE78DAE5E}" type="pres">
      <dgm:prSet presAssocID="{B456515A-9590-4D3B-A673-6D6AC75FEF60}" presName="compNode" presStyleCnt="0"/>
      <dgm:spPr/>
    </dgm:pt>
    <dgm:pt modelId="{34FAE7A9-BFA5-4E33-B922-6AF72E005FE7}" type="pres">
      <dgm:prSet presAssocID="{B456515A-9590-4D3B-A673-6D6AC75FEF6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Document"/>
        </a:ext>
      </dgm:extLst>
    </dgm:pt>
    <dgm:pt modelId="{DBB0A7F6-9775-4521-A8E0-6E1735E0AFE2}" type="pres">
      <dgm:prSet presAssocID="{B456515A-9590-4D3B-A673-6D6AC75FEF60}" presName="iconSpace" presStyleCnt="0"/>
      <dgm:spPr/>
    </dgm:pt>
    <dgm:pt modelId="{9DFD594C-B869-4954-A4BB-086311A68584}" type="pres">
      <dgm:prSet presAssocID="{B456515A-9590-4D3B-A673-6D6AC75FEF60}" presName="parTx" presStyleLbl="revTx" presStyleIdx="4" presStyleCnt="6">
        <dgm:presLayoutVars>
          <dgm:chMax val="0"/>
          <dgm:chPref val="0"/>
        </dgm:presLayoutVars>
      </dgm:prSet>
      <dgm:spPr/>
      <dgm:t>
        <a:bodyPr/>
        <a:lstStyle/>
        <a:p>
          <a:endParaRPr lang="en-US"/>
        </a:p>
      </dgm:t>
    </dgm:pt>
    <dgm:pt modelId="{D69D9702-420C-42BD-B5A4-6DCE89B9DB0F}" type="pres">
      <dgm:prSet presAssocID="{B456515A-9590-4D3B-A673-6D6AC75FEF60}" presName="txSpace" presStyleCnt="0"/>
      <dgm:spPr/>
    </dgm:pt>
    <dgm:pt modelId="{D69AA7C8-771E-4AA3-A59D-0A1362AD0132}" type="pres">
      <dgm:prSet presAssocID="{B456515A-9590-4D3B-A673-6D6AC75FEF60}" presName="desTx" presStyleLbl="revTx" presStyleIdx="5" presStyleCnt="6">
        <dgm:presLayoutVars/>
      </dgm:prSet>
      <dgm:spPr/>
      <dgm:t>
        <a:bodyPr/>
        <a:lstStyle/>
        <a:p>
          <a:endParaRPr lang="en-US"/>
        </a:p>
      </dgm:t>
    </dgm:pt>
  </dgm:ptLst>
  <dgm:cxnLst>
    <dgm:cxn modelId="{B41378E5-1EE0-429A-89AA-28F501012CF4}" type="presOf" srcId="{D41BF40D-D2F4-4C56-ABD2-BF60D5D0B55B}" destId="{D129E632-0C7C-4D03-9F93-A56F153ED966}" srcOrd="0" destOrd="0" presId="urn:microsoft.com/office/officeart/2018/5/layout/CenteredIconLabelDescriptionList"/>
    <dgm:cxn modelId="{9EF15BE2-E09A-4F39-BCEE-9C5E279C5A89}" type="presOf" srcId="{D0F061FB-0F6D-4276-A396-9EBB5390F78B}" destId="{07E248D5-5950-40FA-A8B4-8FFC72971118}" srcOrd="0" destOrd="0" presId="urn:microsoft.com/office/officeart/2018/5/layout/CenteredIconLabelDescriptionList"/>
    <dgm:cxn modelId="{C0E3FF44-D4A2-4069-AE2E-1A9E327C6C44}" srcId="{D41BF40D-D2F4-4C56-ABD2-BF60D5D0B55B}" destId="{2DB1344D-BEFA-42D9-B06A-A839975CA0E2}" srcOrd="0" destOrd="0" parTransId="{53E24988-08FB-4E6B-84C0-EB6FB2AA0A83}" sibTransId="{37BE44A6-44E5-4248-A39F-51CF1F15E6A8}"/>
    <dgm:cxn modelId="{38D5EC76-ACA1-4548-9323-A0C2C313E4A6}" srcId="{2DB1344D-BEFA-42D9-B06A-A839975CA0E2}" destId="{7B06324E-F385-49C9-B23B-9216C4D56723}" srcOrd="0" destOrd="0" parTransId="{5DF587FF-69D1-4CF4-A4C1-617C439613CA}" sibTransId="{5A16DD3B-3A20-4B9D-A86E-542544CE8242}"/>
    <dgm:cxn modelId="{176B40C1-35AB-4033-9A15-9AB9CCF61392}" type="presOf" srcId="{B456515A-9590-4D3B-A673-6D6AC75FEF60}" destId="{9DFD594C-B869-4954-A4BB-086311A68584}" srcOrd="0" destOrd="0" presId="urn:microsoft.com/office/officeart/2018/5/layout/CenteredIconLabelDescriptionList"/>
    <dgm:cxn modelId="{D4FBA353-4D7F-4705-9616-33F7DD2640E0}" srcId="{B456515A-9590-4D3B-A673-6D6AC75FEF60}" destId="{60B818BC-41D1-498E-AEC0-971F91E3D2DA}" srcOrd="0" destOrd="0" parTransId="{84A96100-277A-4D89-A7CE-C2D2626E450B}" sibTransId="{78870031-422D-47C0-98CA-0F056CDCF2D8}"/>
    <dgm:cxn modelId="{4F16B23A-9681-4ACE-8169-6DCDC2835535}" type="presOf" srcId="{12FA1D57-CA11-4D33-BD9B-31D053C05E04}" destId="{AAE74D7E-90BC-44B6-AC8D-76EDECF3E9C6}" srcOrd="0" destOrd="0" presId="urn:microsoft.com/office/officeart/2018/5/layout/CenteredIconLabelDescriptionList"/>
    <dgm:cxn modelId="{0A41FF31-62BD-470D-8C50-7A8A10D78DFE}" type="presOf" srcId="{60B818BC-41D1-498E-AEC0-971F91E3D2DA}" destId="{D69AA7C8-771E-4AA3-A59D-0A1362AD0132}" srcOrd="0" destOrd="0" presId="urn:microsoft.com/office/officeart/2018/5/layout/CenteredIconLabelDescriptionList"/>
    <dgm:cxn modelId="{BCD598FB-8602-4891-880A-27E9065D8A76}" srcId="{12FA1D57-CA11-4D33-BD9B-31D053C05E04}" destId="{D0F061FB-0F6D-4276-A396-9EBB5390F78B}" srcOrd="0" destOrd="0" parTransId="{A35E939E-3BBC-464A-B678-BFC87E5124FF}" sibTransId="{6610CFAB-1425-4961-94B8-968CF1ED5523}"/>
    <dgm:cxn modelId="{E22DCFB3-8ACC-4FC7-A176-1AD47EE00434}" type="presOf" srcId="{7B06324E-F385-49C9-B23B-9216C4D56723}" destId="{C8AB6345-8B29-4FD8-89A6-8D82385665D7}" srcOrd="0" destOrd="0" presId="urn:microsoft.com/office/officeart/2018/5/layout/CenteredIconLabelDescriptionList"/>
    <dgm:cxn modelId="{60B827E1-7D01-4931-8D2B-DEA4B483E37B}" srcId="{B456515A-9590-4D3B-A673-6D6AC75FEF60}" destId="{FB477514-CCB2-4380-AABA-6B149BCF5534}" srcOrd="1" destOrd="0" parTransId="{DC2661A4-9941-4317-84F7-3235FE371165}" sibTransId="{F692A22D-0EEE-4572-8014-DB67BE205E24}"/>
    <dgm:cxn modelId="{DE4B3D50-6EE4-47A0-8D34-A304B41554A3}" srcId="{D41BF40D-D2F4-4C56-ABD2-BF60D5D0B55B}" destId="{12FA1D57-CA11-4D33-BD9B-31D053C05E04}" srcOrd="1" destOrd="0" parTransId="{EF89A509-FC7C-452A-84CF-440163EAD914}" sibTransId="{1CB29F62-A083-4B47-AE11-25B24406C29F}"/>
    <dgm:cxn modelId="{50D65299-515A-4B53-9FC9-09FD06F34B4B}" srcId="{D41BF40D-D2F4-4C56-ABD2-BF60D5D0B55B}" destId="{B456515A-9590-4D3B-A673-6D6AC75FEF60}" srcOrd="2" destOrd="0" parTransId="{4BC773FB-513C-4487-A475-F3EEFF6487DC}" sibTransId="{63813B82-09CB-479F-9C4D-ABB11CB13B53}"/>
    <dgm:cxn modelId="{03A19C77-2C38-455C-A142-04306D494F63}" type="presOf" srcId="{2DB1344D-BEFA-42D9-B06A-A839975CA0E2}" destId="{F3A32A1F-A434-4D07-AF56-1944F69350BB}" srcOrd="0" destOrd="0" presId="urn:microsoft.com/office/officeart/2018/5/layout/CenteredIconLabelDescriptionList"/>
    <dgm:cxn modelId="{79C7249B-B31A-4447-9C73-4871BE4481D6}" type="presOf" srcId="{FB477514-CCB2-4380-AABA-6B149BCF5534}" destId="{D69AA7C8-771E-4AA3-A59D-0A1362AD0132}" srcOrd="0" destOrd="1" presId="urn:microsoft.com/office/officeart/2018/5/layout/CenteredIconLabelDescriptionList"/>
    <dgm:cxn modelId="{3D422A97-924E-4664-BB90-323027E29B72}" type="presParOf" srcId="{D129E632-0C7C-4D03-9F93-A56F153ED966}" destId="{2497A992-D0E9-4E19-B472-F425C23C2112}" srcOrd="0" destOrd="0" presId="urn:microsoft.com/office/officeart/2018/5/layout/CenteredIconLabelDescriptionList"/>
    <dgm:cxn modelId="{90E84636-FBBE-4238-AE2F-060C43221DAB}" type="presParOf" srcId="{2497A992-D0E9-4E19-B472-F425C23C2112}" destId="{BC6F3E37-E83F-40CD-A2EA-A8C4AD154D16}" srcOrd="0" destOrd="0" presId="urn:microsoft.com/office/officeart/2018/5/layout/CenteredIconLabelDescriptionList"/>
    <dgm:cxn modelId="{984DA380-F58C-43B9-8635-1A68E7CDA784}" type="presParOf" srcId="{2497A992-D0E9-4E19-B472-F425C23C2112}" destId="{398B1C4A-2D2D-4997-81BD-F7779D459310}" srcOrd="1" destOrd="0" presId="urn:microsoft.com/office/officeart/2018/5/layout/CenteredIconLabelDescriptionList"/>
    <dgm:cxn modelId="{38E6A684-1674-4228-AA7F-2BB7E950A04E}" type="presParOf" srcId="{2497A992-D0E9-4E19-B472-F425C23C2112}" destId="{F3A32A1F-A434-4D07-AF56-1944F69350BB}" srcOrd="2" destOrd="0" presId="urn:microsoft.com/office/officeart/2018/5/layout/CenteredIconLabelDescriptionList"/>
    <dgm:cxn modelId="{866D38F2-2730-4E6A-9786-3C305BC83DA5}" type="presParOf" srcId="{2497A992-D0E9-4E19-B472-F425C23C2112}" destId="{0B292F42-C572-4D5A-8B48-774B03BF8A7E}" srcOrd="3" destOrd="0" presId="urn:microsoft.com/office/officeart/2018/5/layout/CenteredIconLabelDescriptionList"/>
    <dgm:cxn modelId="{8620BC00-DCAA-452B-9F98-F05466353753}" type="presParOf" srcId="{2497A992-D0E9-4E19-B472-F425C23C2112}" destId="{C8AB6345-8B29-4FD8-89A6-8D82385665D7}" srcOrd="4" destOrd="0" presId="urn:microsoft.com/office/officeart/2018/5/layout/CenteredIconLabelDescriptionList"/>
    <dgm:cxn modelId="{8F9B16D4-1109-4EF1-AA85-CF3B60BFD3B9}" type="presParOf" srcId="{D129E632-0C7C-4D03-9F93-A56F153ED966}" destId="{D7C204A4-4A00-484C-877B-2D546BC8A6FE}" srcOrd="1" destOrd="0" presId="urn:microsoft.com/office/officeart/2018/5/layout/CenteredIconLabelDescriptionList"/>
    <dgm:cxn modelId="{1EEE1741-EB19-4D5C-86FA-F3981BE425A0}" type="presParOf" srcId="{D129E632-0C7C-4D03-9F93-A56F153ED966}" destId="{A8693154-B596-4008-8144-B21F6D0984F6}" srcOrd="2" destOrd="0" presId="urn:microsoft.com/office/officeart/2018/5/layout/CenteredIconLabelDescriptionList"/>
    <dgm:cxn modelId="{AAF5F783-FDC3-46D6-B52B-45682DC49A4D}" type="presParOf" srcId="{A8693154-B596-4008-8144-B21F6D0984F6}" destId="{7CA57627-F618-4910-BD12-6F0D54F1B280}" srcOrd="0" destOrd="0" presId="urn:microsoft.com/office/officeart/2018/5/layout/CenteredIconLabelDescriptionList"/>
    <dgm:cxn modelId="{267DC9C0-9B92-47F5-9185-3B283E1AA0FC}" type="presParOf" srcId="{A8693154-B596-4008-8144-B21F6D0984F6}" destId="{2CFFC50F-4C8C-4AE3-8E68-71F3629E6728}" srcOrd="1" destOrd="0" presId="urn:microsoft.com/office/officeart/2018/5/layout/CenteredIconLabelDescriptionList"/>
    <dgm:cxn modelId="{A9F22C64-D621-4C54-A17B-8B999C07DC10}" type="presParOf" srcId="{A8693154-B596-4008-8144-B21F6D0984F6}" destId="{AAE74D7E-90BC-44B6-AC8D-76EDECF3E9C6}" srcOrd="2" destOrd="0" presId="urn:microsoft.com/office/officeart/2018/5/layout/CenteredIconLabelDescriptionList"/>
    <dgm:cxn modelId="{99AC695A-0327-405F-ABE8-2999678269D0}" type="presParOf" srcId="{A8693154-B596-4008-8144-B21F6D0984F6}" destId="{07173B0A-E94A-4E30-B09A-0FAA8630CF29}" srcOrd="3" destOrd="0" presId="urn:microsoft.com/office/officeart/2018/5/layout/CenteredIconLabelDescriptionList"/>
    <dgm:cxn modelId="{43200E2C-9A53-4F63-B5CF-28A4CEEC43B6}" type="presParOf" srcId="{A8693154-B596-4008-8144-B21F6D0984F6}" destId="{07E248D5-5950-40FA-A8B4-8FFC72971118}" srcOrd="4" destOrd="0" presId="urn:microsoft.com/office/officeart/2018/5/layout/CenteredIconLabelDescriptionList"/>
    <dgm:cxn modelId="{9230686F-0E45-4744-8CF8-5154D8FF5C05}" type="presParOf" srcId="{D129E632-0C7C-4D03-9F93-A56F153ED966}" destId="{140AB6C2-8F7F-4CA0-B379-22E6957EB867}" srcOrd="3" destOrd="0" presId="urn:microsoft.com/office/officeart/2018/5/layout/CenteredIconLabelDescriptionList"/>
    <dgm:cxn modelId="{87825CFA-C189-4054-99CA-EFE34AE692FC}" type="presParOf" srcId="{D129E632-0C7C-4D03-9F93-A56F153ED966}" destId="{683E400B-374B-4EBF-A414-A3BDE78DAE5E}" srcOrd="4" destOrd="0" presId="urn:microsoft.com/office/officeart/2018/5/layout/CenteredIconLabelDescriptionList"/>
    <dgm:cxn modelId="{60BC3519-A8F3-4519-BA37-699AE9734A47}" type="presParOf" srcId="{683E400B-374B-4EBF-A414-A3BDE78DAE5E}" destId="{34FAE7A9-BFA5-4E33-B922-6AF72E005FE7}" srcOrd="0" destOrd="0" presId="urn:microsoft.com/office/officeart/2018/5/layout/CenteredIconLabelDescriptionList"/>
    <dgm:cxn modelId="{D0E5A0BF-F6B6-4796-B5B1-BB231820AE59}" type="presParOf" srcId="{683E400B-374B-4EBF-A414-A3BDE78DAE5E}" destId="{DBB0A7F6-9775-4521-A8E0-6E1735E0AFE2}" srcOrd="1" destOrd="0" presId="urn:microsoft.com/office/officeart/2018/5/layout/CenteredIconLabelDescriptionList"/>
    <dgm:cxn modelId="{92EE1FA0-B593-4E5F-83EE-AC22F21F66AD}" type="presParOf" srcId="{683E400B-374B-4EBF-A414-A3BDE78DAE5E}" destId="{9DFD594C-B869-4954-A4BB-086311A68584}" srcOrd="2" destOrd="0" presId="urn:microsoft.com/office/officeart/2018/5/layout/CenteredIconLabelDescriptionList"/>
    <dgm:cxn modelId="{CF031B37-D572-4F6E-AB64-33F7AA48DF77}" type="presParOf" srcId="{683E400B-374B-4EBF-A414-A3BDE78DAE5E}" destId="{D69D9702-420C-42BD-B5A4-6DCE89B9DB0F}" srcOrd="3" destOrd="0" presId="urn:microsoft.com/office/officeart/2018/5/layout/CenteredIconLabelDescriptionList"/>
    <dgm:cxn modelId="{C5D073E5-6379-4918-9344-6DE2E16A5737}" type="presParOf" srcId="{683E400B-374B-4EBF-A414-A3BDE78DAE5E}" destId="{D69AA7C8-771E-4AA3-A59D-0A1362AD013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33B240-6624-40F1-8E13-A7CF08527B59}"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5F4AEDC4-9076-4F14-B564-2517430E9D16}">
      <dgm:prSet/>
      <dgm:spPr/>
      <dgm:t>
        <a:bodyPr/>
        <a:lstStyle/>
        <a:p>
          <a:pPr>
            <a:defRPr cap="all"/>
          </a:pPr>
          <a:r>
            <a:rPr lang="en-US" dirty="0"/>
            <a:t>CIPC is in the process of issuing legal notices for companies and close corporations in Annual Return Deregistration status to comply with Annual Returns</a:t>
          </a:r>
        </a:p>
      </dgm:t>
    </dgm:pt>
    <dgm:pt modelId="{4B15877C-B39E-47E7-A9EC-A5C2AA2F0D10}" type="parTrans" cxnId="{685EF95C-71A0-4C91-8498-2B7D574829E6}">
      <dgm:prSet/>
      <dgm:spPr/>
      <dgm:t>
        <a:bodyPr/>
        <a:lstStyle/>
        <a:p>
          <a:endParaRPr lang="en-US"/>
        </a:p>
      </dgm:t>
    </dgm:pt>
    <dgm:pt modelId="{5157BF04-5A54-4CFD-A7A6-30E35040EEFB}" type="sibTrans" cxnId="{685EF95C-71A0-4C91-8498-2B7D574829E6}">
      <dgm:prSet/>
      <dgm:spPr/>
      <dgm:t>
        <a:bodyPr/>
        <a:lstStyle/>
        <a:p>
          <a:endParaRPr lang="en-US"/>
        </a:p>
      </dgm:t>
    </dgm:pt>
    <dgm:pt modelId="{17D058D6-E600-48F3-8FFB-0ED73934DD37}">
      <dgm:prSet/>
      <dgm:spPr/>
      <dgm:t>
        <a:bodyPr/>
        <a:lstStyle/>
        <a:p>
          <a:pPr>
            <a:defRPr cap="all"/>
          </a:pPr>
          <a:r>
            <a:rPr lang="en-US" dirty="0"/>
            <a:t>Estimated time period for final deregistration was mid to end November 2023</a:t>
          </a:r>
        </a:p>
        <a:p>
          <a:pPr>
            <a:defRPr cap="all"/>
          </a:pPr>
          <a:endParaRPr lang="en-US" dirty="0"/>
        </a:p>
        <a:p>
          <a:pPr>
            <a:defRPr cap="all"/>
          </a:pPr>
          <a:r>
            <a:rPr lang="en-US" dirty="0"/>
            <a:t>- now looking at mid January 2023</a:t>
          </a:r>
        </a:p>
      </dgm:t>
    </dgm:pt>
    <dgm:pt modelId="{4F5FACA2-5843-4F56-967E-2FA5D1F74990}" type="parTrans" cxnId="{6EA4F741-2C28-4806-BB96-84113D146FF5}">
      <dgm:prSet/>
      <dgm:spPr/>
      <dgm:t>
        <a:bodyPr/>
        <a:lstStyle/>
        <a:p>
          <a:endParaRPr lang="en-US"/>
        </a:p>
      </dgm:t>
    </dgm:pt>
    <dgm:pt modelId="{A680115F-D574-4A21-9527-BA606093F728}" type="sibTrans" cxnId="{6EA4F741-2C28-4806-BB96-84113D146FF5}">
      <dgm:prSet/>
      <dgm:spPr/>
      <dgm:t>
        <a:bodyPr/>
        <a:lstStyle/>
        <a:p>
          <a:endParaRPr lang="en-US"/>
        </a:p>
      </dgm:t>
    </dgm:pt>
    <dgm:pt modelId="{88142341-7659-4AD3-A863-8A9747A5B0F3}">
      <dgm:prSet/>
      <dgm:spPr/>
      <dgm:t>
        <a:bodyPr/>
        <a:lstStyle/>
        <a:p>
          <a:pPr>
            <a:defRPr cap="all"/>
          </a:pPr>
          <a:r>
            <a:rPr lang="en-US" dirty="0"/>
            <a:t>If outstanding Annual Returns is not filed and paid – final deregistration</a:t>
          </a:r>
        </a:p>
      </dgm:t>
    </dgm:pt>
    <dgm:pt modelId="{9316C626-61BA-4375-9FD8-B62F7B862E0E}" type="parTrans" cxnId="{3934D234-081B-4151-8778-B5DA89737C1F}">
      <dgm:prSet/>
      <dgm:spPr/>
      <dgm:t>
        <a:bodyPr/>
        <a:lstStyle/>
        <a:p>
          <a:endParaRPr lang="en-US"/>
        </a:p>
      </dgm:t>
    </dgm:pt>
    <dgm:pt modelId="{32CDDA3E-1655-428F-A2FD-964DAE44DA52}" type="sibTrans" cxnId="{3934D234-081B-4151-8778-B5DA89737C1F}">
      <dgm:prSet/>
      <dgm:spPr/>
      <dgm:t>
        <a:bodyPr/>
        <a:lstStyle/>
        <a:p>
          <a:endParaRPr lang="en-US"/>
        </a:p>
      </dgm:t>
    </dgm:pt>
    <dgm:pt modelId="{C723EC92-C672-4953-82EF-82869A998EBF}" type="pres">
      <dgm:prSet presAssocID="{7133B240-6624-40F1-8E13-A7CF08527B59}" presName="root" presStyleCnt="0">
        <dgm:presLayoutVars>
          <dgm:dir/>
          <dgm:resizeHandles val="exact"/>
        </dgm:presLayoutVars>
      </dgm:prSet>
      <dgm:spPr/>
      <dgm:t>
        <a:bodyPr/>
        <a:lstStyle/>
        <a:p>
          <a:endParaRPr lang="en-US"/>
        </a:p>
      </dgm:t>
    </dgm:pt>
    <dgm:pt modelId="{D93B4690-0C5F-48D7-9B36-2C9285310348}" type="pres">
      <dgm:prSet presAssocID="{5F4AEDC4-9076-4F14-B564-2517430E9D16}" presName="compNode" presStyleCnt="0"/>
      <dgm:spPr/>
    </dgm:pt>
    <dgm:pt modelId="{EA333293-D3FA-4095-9DDA-74D74F0F3C50}" type="pres">
      <dgm:prSet presAssocID="{5F4AEDC4-9076-4F14-B564-2517430E9D16}" presName="iconBgRect" presStyleLbl="bgShp" presStyleIdx="0" presStyleCnt="3"/>
      <dgm:spPr/>
    </dgm:pt>
    <dgm:pt modelId="{714F8D3B-4D28-4446-B1FD-14311C47E0F5}" type="pres">
      <dgm:prSet presAssocID="{5F4AEDC4-9076-4F14-B564-2517430E9D1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Gavel"/>
        </a:ext>
      </dgm:extLst>
    </dgm:pt>
    <dgm:pt modelId="{0E880A76-ADDF-43F3-BC6D-199A30350F3E}" type="pres">
      <dgm:prSet presAssocID="{5F4AEDC4-9076-4F14-B564-2517430E9D16}" presName="spaceRect" presStyleCnt="0"/>
      <dgm:spPr/>
    </dgm:pt>
    <dgm:pt modelId="{01974E2A-AEA2-4F36-8FE0-E5B7384F7FC7}" type="pres">
      <dgm:prSet presAssocID="{5F4AEDC4-9076-4F14-B564-2517430E9D16}" presName="textRect" presStyleLbl="revTx" presStyleIdx="0" presStyleCnt="3">
        <dgm:presLayoutVars>
          <dgm:chMax val="1"/>
          <dgm:chPref val="1"/>
        </dgm:presLayoutVars>
      </dgm:prSet>
      <dgm:spPr/>
      <dgm:t>
        <a:bodyPr/>
        <a:lstStyle/>
        <a:p>
          <a:endParaRPr lang="en-US"/>
        </a:p>
      </dgm:t>
    </dgm:pt>
    <dgm:pt modelId="{80334F0E-0176-46D7-9C32-322EA1E04CE1}" type="pres">
      <dgm:prSet presAssocID="{5157BF04-5A54-4CFD-A7A6-30E35040EEFB}" presName="sibTrans" presStyleCnt="0"/>
      <dgm:spPr/>
    </dgm:pt>
    <dgm:pt modelId="{65D0E5B8-5D6C-4322-9C4D-4DDE5F4A14C3}" type="pres">
      <dgm:prSet presAssocID="{17D058D6-E600-48F3-8FFB-0ED73934DD37}" presName="compNode" presStyleCnt="0"/>
      <dgm:spPr/>
    </dgm:pt>
    <dgm:pt modelId="{5D565C20-AC2A-44B0-BB82-9A03F3938BA9}" type="pres">
      <dgm:prSet presAssocID="{17D058D6-E600-48F3-8FFB-0ED73934DD37}" presName="iconBgRect" presStyleLbl="bgShp" presStyleIdx="1" presStyleCnt="3"/>
      <dgm:spPr/>
    </dgm:pt>
    <dgm:pt modelId="{82D1A389-A95B-4225-B24F-EEB36E399BA9}" type="pres">
      <dgm:prSet presAssocID="{17D058D6-E600-48F3-8FFB-0ED73934DD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topwatch"/>
        </a:ext>
      </dgm:extLst>
    </dgm:pt>
    <dgm:pt modelId="{21053D56-96EE-4AA0-A897-454D488DFDE1}" type="pres">
      <dgm:prSet presAssocID="{17D058D6-E600-48F3-8FFB-0ED73934DD37}" presName="spaceRect" presStyleCnt="0"/>
      <dgm:spPr/>
    </dgm:pt>
    <dgm:pt modelId="{5E73DA2B-75B8-4E91-A9F9-63CB31FDE021}" type="pres">
      <dgm:prSet presAssocID="{17D058D6-E600-48F3-8FFB-0ED73934DD37}" presName="textRect" presStyleLbl="revTx" presStyleIdx="1" presStyleCnt="3">
        <dgm:presLayoutVars>
          <dgm:chMax val="1"/>
          <dgm:chPref val="1"/>
        </dgm:presLayoutVars>
      </dgm:prSet>
      <dgm:spPr/>
      <dgm:t>
        <a:bodyPr/>
        <a:lstStyle/>
        <a:p>
          <a:endParaRPr lang="en-US"/>
        </a:p>
      </dgm:t>
    </dgm:pt>
    <dgm:pt modelId="{A20A58F9-C192-4061-B6C8-84DF4425ECA7}" type="pres">
      <dgm:prSet presAssocID="{A680115F-D574-4A21-9527-BA606093F728}" presName="sibTrans" presStyleCnt="0"/>
      <dgm:spPr/>
    </dgm:pt>
    <dgm:pt modelId="{1EE9F9AD-30A7-4EE1-84E3-1D1216646060}" type="pres">
      <dgm:prSet presAssocID="{88142341-7659-4AD3-A863-8A9747A5B0F3}" presName="compNode" presStyleCnt="0"/>
      <dgm:spPr/>
    </dgm:pt>
    <dgm:pt modelId="{08E19A40-F7F9-43B6-9A05-AAB15CFF5B56}" type="pres">
      <dgm:prSet presAssocID="{88142341-7659-4AD3-A863-8A9747A5B0F3}" presName="iconBgRect" presStyleLbl="bgShp" presStyleIdx="2" presStyleCnt="3"/>
      <dgm:spPr/>
    </dgm:pt>
    <dgm:pt modelId="{6CE3FD7C-6E80-4185-8249-AFB9EBCF308D}" type="pres">
      <dgm:prSet presAssocID="{88142341-7659-4AD3-A863-8A9747A5B0F3}"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a:noFill/>
        </a:ln>
      </dgm:spPr>
      <dgm:extLst>
        <a:ext uri="{E40237B7-FDA0-4F09-8148-C483321AD2D9}">
          <dgm14:cNvPr xmlns:dgm14="http://schemas.microsoft.com/office/drawing/2010/diagram" id="0" name="" descr="Download with solid fill"/>
        </a:ext>
      </dgm:extLst>
    </dgm:pt>
    <dgm:pt modelId="{E28E0459-A102-45E7-912A-69A3EDF64E6F}" type="pres">
      <dgm:prSet presAssocID="{88142341-7659-4AD3-A863-8A9747A5B0F3}" presName="spaceRect" presStyleCnt="0"/>
      <dgm:spPr/>
    </dgm:pt>
    <dgm:pt modelId="{299E3652-9F3B-476C-98BF-7D290083B22D}" type="pres">
      <dgm:prSet presAssocID="{88142341-7659-4AD3-A863-8A9747A5B0F3}" presName="textRect" presStyleLbl="revTx" presStyleIdx="2" presStyleCnt="3">
        <dgm:presLayoutVars>
          <dgm:chMax val="1"/>
          <dgm:chPref val="1"/>
        </dgm:presLayoutVars>
      </dgm:prSet>
      <dgm:spPr/>
      <dgm:t>
        <a:bodyPr/>
        <a:lstStyle/>
        <a:p>
          <a:endParaRPr lang="en-US"/>
        </a:p>
      </dgm:t>
    </dgm:pt>
  </dgm:ptLst>
  <dgm:cxnLst>
    <dgm:cxn modelId="{A31634F5-2313-49D6-B665-D5968382DEAC}" type="presOf" srcId="{5F4AEDC4-9076-4F14-B564-2517430E9D16}" destId="{01974E2A-AEA2-4F36-8FE0-E5B7384F7FC7}" srcOrd="0" destOrd="0" presId="urn:microsoft.com/office/officeart/2018/5/layout/IconCircleLabelList"/>
    <dgm:cxn modelId="{CDAAD63A-5062-43BB-8A86-A2B7F72E1E86}" type="presOf" srcId="{88142341-7659-4AD3-A863-8A9747A5B0F3}" destId="{299E3652-9F3B-476C-98BF-7D290083B22D}" srcOrd="0" destOrd="0" presId="urn:microsoft.com/office/officeart/2018/5/layout/IconCircleLabelList"/>
    <dgm:cxn modelId="{893027D8-8B1E-468F-8D89-9830DCC2C663}" type="presOf" srcId="{7133B240-6624-40F1-8E13-A7CF08527B59}" destId="{C723EC92-C672-4953-82EF-82869A998EBF}" srcOrd="0" destOrd="0" presId="urn:microsoft.com/office/officeart/2018/5/layout/IconCircleLabelList"/>
    <dgm:cxn modelId="{3934D234-081B-4151-8778-B5DA89737C1F}" srcId="{7133B240-6624-40F1-8E13-A7CF08527B59}" destId="{88142341-7659-4AD3-A863-8A9747A5B0F3}" srcOrd="2" destOrd="0" parTransId="{9316C626-61BA-4375-9FD8-B62F7B862E0E}" sibTransId="{32CDDA3E-1655-428F-A2FD-964DAE44DA52}"/>
    <dgm:cxn modelId="{6EA4F741-2C28-4806-BB96-84113D146FF5}" srcId="{7133B240-6624-40F1-8E13-A7CF08527B59}" destId="{17D058D6-E600-48F3-8FFB-0ED73934DD37}" srcOrd="1" destOrd="0" parTransId="{4F5FACA2-5843-4F56-967E-2FA5D1F74990}" sibTransId="{A680115F-D574-4A21-9527-BA606093F728}"/>
    <dgm:cxn modelId="{685EF95C-71A0-4C91-8498-2B7D574829E6}" srcId="{7133B240-6624-40F1-8E13-A7CF08527B59}" destId="{5F4AEDC4-9076-4F14-B564-2517430E9D16}" srcOrd="0" destOrd="0" parTransId="{4B15877C-B39E-47E7-A9EC-A5C2AA2F0D10}" sibTransId="{5157BF04-5A54-4CFD-A7A6-30E35040EEFB}"/>
    <dgm:cxn modelId="{2B0DFBBF-84BA-4683-8107-11398EEE6E05}" type="presOf" srcId="{17D058D6-E600-48F3-8FFB-0ED73934DD37}" destId="{5E73DA2B-75B8-4E91-A9F9-63CB31FDE021}" srcOrd="0" destOrd="0" presId="urn:microsoft.com/office/officeart/2018/5/layout/IconCircleLabelList"/>
    <dgm:cxn modelId="{7FA9FB36-477E-405B-AFFE-E4B4B0958B9E}" type="presParOf" srcId="{C723EC92-C672-4953-82EF-82869A998EBF}" destId="{D93B4690-0C5F-48D7-9B36-2C9285310348}" srcOrd="0" destOrd="0" presId="urn:microsoft.com/office/officeart/2018/5/layout/IconCircleLabelList"/>
    <dgm:cxn modelId="{1EC51CF9-83D5-4C43-BF03-56778F55AD26}" type="presParOf" srcId="{D93B4690-0C5F-48D7-9B36-2C9285310348}" destId="{EA333293-D3FA-4095-9DDA-74D74F0F3C50}" srcOrd="0" destOrd="0" presId="urn:microsoft.com/office/officeart/2018/5/layout/IconCircleLabelList"/>
    <dgm:cxn modelId="{FF61349A-6B2E-4239-82B9-690DD6A19D98}" type="presParOf" srcId="{D93B4690-0C5F-48D7-9B36-2C9285310348}" destId="{714F8D3B-4D28-4446-B1FD-14311C47E0F5}" srcOrd="1" destOrd="0" presId="urn:microsoft.com/office/officeart/2018/5/layout/IconCircleLabelList"/>
    <dgm:cxn modelId="{AD854AD9-ECF3-4497-8529-3E07A6615129}" type="presParOf" srcId="{D93B4690-0C5F-48D7-9B36-2C9285310348}" destId="{0E880A76-ADDF-43F3-BC6D-199A30350F3E}" srcOrd="2" destOrd="0" presId="urn:microsoft.com/office/officeart/2018/5/layout/IconCircleLabelList"/>
    <dgm:cxn modelId="{2C85AE41-A8EA-4962-A88B-23BDA1CD46C7}" type="presParOf" srcId="{D93B4690-0C5F-48D7-9B36-2C9285310348}" destId="{01974E2A-AEA2-4F36-8FE0-E5B7384F7FC7}" srcOrd="3" destOrd="0" presId="urn:microsoft.com/office/officeart/2018/5/layout/IconCircleLabelList"/>
    <dgm:cxn modelId="{E5C0715A-512F-4BBD-8680-2A6D120863D7}" type="presParOf" srcId="{C723EC92-C672-4953-82EF-82869A998EBF}" destId="{80334F0E-0176-46D7-9C32-322EA1E04CE1}" srcOrd="1" destOrd="0" presId="urn:microsoft.com/office/officeart/2018/5/layout/IconCircleLabelList"/>
    <dgm:cxn modelId="{F0D41411-B6B9-4135-B923-E67DAEC26A71}" type="presParOf" srcId="{C723EC92-C672-4953-82EF-82869A998EBF}" destId="{65D0E5B8-5D6C-4322-9C4D-4DDE5F4A14C3}" srcOrd="2" destOrd="0" presId="urn:microsoft.com/office/officeart/2018/5/layout/IconCircleLabelList"/>
    <dgm:cxn modelId="{01890C41-3835-445F-AB88-089D9962FD5A}" type="presParOf" srcId="{65D0E5B8-5D6C-4322-9C4D-4DDE5F4A14C3}" destId="{5D565C20-AC2A-44B0-BB82-9A03F3938BA9}" srcOrd="0" destOrd="0" presId="urn:microsoft.com/office/officeart/2018/5/layout/IconCircleLabelList"/>
    <dgm:cxn modelId="{32871F7D-C441-4274-ACF5-A1B88E5281F4}" type="presParOf" srcId="{65D0E5B8-5D6C-4322-9C4D-4DDE5F4A14C3}" destId="{82D1A389-A95B-4225-B24F-EEB36E399BA9}" srcOrd="1" destOrd="0" presId="urn:microsoft.com/office/officeart/2018/5/layout/IconCircleLabelList"/>
    <dgm:cxn modelId="{858CF24A-AE0D-4D0E-B427-5D5D46300188}" type="presParOf" srcId="{65D0E5B8-5D6C-4322-9C4D-4DDE5F4A14C3}" destId="{21053D56-96EE-4AA0-A897-454D488DFDE1}" srcOrd="2" destOrd="0" presId="urn:microsoft.com/office/officeart/2018/5/layout/IconCircleLabelList"/>
    <dgm:cxn modelId="{F38B5F92-E0BF-489C-B05F-F51857558885}" type="presParOf" srcId="{65D0E5B8-5D6C-4322-9C4D-4DDE5F4A14C3}" destId="{5E73DA2B-75B8-4E91-A9F9-63CB31FDE021}" srcOrd="3" destOrd="0" presId="urn:microsoft.com/office/officeart/2018/5/layout/IconCircleLabelList"/>
    <dgm:cxn modelId="{E33A1C2D-B6F0-42A2-92EB-36D31A63D52C}" type="presParOf" srcId="{C723EC92-C672-4953-82EF-82869A998EBF}" destId="{A20A58F9-C192-4061-B6C8-84DF4425ECA7}" srcOrd="3" destOrd="0" presId="urn:microsoft.com/office/officeart/2018/5/layout/IconCircleLabelList"/>
    <dgm:cxn modelId="{6530AE14-4456-43FF-941A-3CB2C09DCD8C}" type="presParOf" srcId="{C723EC92-C672-4953-82EF-82869A998EBF}" destId="{1EE9F9AD-30A7-4EE1-84E3-1D1216646060}" srcOrd="4" destOrd="0" presId="urn:microsoft.com/office/officeart/2018/5/layout/IconCircleLabelList"/>
    <dgm:cxn modelId="{0474469A-98A3-4CA5-97A7-8AF30A5D44E0}" type="presParOf" srcId="{1EE9F9AD-30A7-4EE1-84E3-1D1216646060}" destId="{08E19A40-F7F9-43B6-9A05-AAB15CFF5B56}" srcOrd="0" destOrd="0" presId="urn:microsoft.com/office/officeart/2018/5/layout/IconCircleLabelList"/>
    <dgm:cxn modelId="{260B16C6-D9C9-40F0-A4DD-92881CC6626B}" type="presParOf" srcId="{1EE9F9AD-30A7-4EE1-84E3-1D1216646060}" destId="{6CE3FD7C-6E80-4185-8249-AFB9EBCF308D}" srcOrd="1" destOrd="0" presId="urn:microsoft.com/office/officeart/2018/5/layout/IconCircleLabelList"/>
    <dgm:cxn modelId="{429913F7-EEAD-4792-B7EB-AF4CE0C4C1E4}" type="presParOf" srcId="{1EE9F9AD-30A7-4EE1-84E3-1D1216646060}" destId="{E28E0459-A102-45E7-912A-69A3EDF64E6F}" srcOrd="2" destOrd="0" presId="urn:microsoft.com/office/officeart/2018/5/layout/IconCircleLabelList"/>
    <dgm:cxn modelId="{7FA448B1-F798-41EB-93AB-57FE49DB56F8}" type="presParOf" srcId="{1EE9F9AD-30A7-4EE1-84E3-1D1216646060}" destId="{299E3652-9F3B-476C-98BF-7D290083B22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B9327-E783-4F82-BF3C-41D9E4EFD10D}">
      <dsp:nvSpPr>
        <dsp:cNvPr id="0" name=""/>
        <dsp:cNvSpPr/>
      </dsp:nvSpPr>
      <dsp:spPr>
        <a:xfrm>
          <a:off x="8223" y="186519"/>
          <a:ext cx="1144693" cy="11446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6D1991-DE99-4895-B728-77BCD82E1B11}">
      <dsp:nvSpPr>
        <dsp:cNvPr id="0" name=""/>
        <dsp:cNvSpPr/>
      </dsp:nvSpPr>
      <dsp:spPr>
        <a:xfrm>
          <a:off x="8223" y="1509788"/>
          <a:ext cx="3270552" cy="490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90000"/>
            </a:lnSpc>
            <a:spcBef>
              <a:spcPct val="0"/>
            </a:spcBef>
            <a:spcAft>
              <a:spcPct val="35000"/>
            </a:spcAft>
            <a:defRPr b="1"/>
          </a:pPr>
          <a:r>
            <a:rPr lang="en-US" sz="1700" kern="1200" dirty="0"/>
            <a:t>Filing comes with a fee</a:t>
          </a:r>
        </a:p>
      </dsp:txBody>
      <dsp:txXfrm>
        <a:off x="8223" y="1509788"/>
        <a:ext cx="3270552" cy="490582"/>
      </dsp:txXfrm>
    </dsp:sp>
    <dsp:sp modelId="{D9E26048-5BFD-4CD7-B8B4-3D6F1A8AED1C}">
      <dsp:nvSpPr>
        <dsp:cNvPr id="0" name=""/>
        <dsp:cNvSpPr/>
      </dsp:nvSpPr>
      <dsp:spPr>
        <a:xfrm>
          <a:off x="8223" y="2083429"/>
          <a:ext cx="3270552" cy="2256013"/>
        </a:xfrm>
        <a:prstGeom prst="rect">
          <a:avLst/>
        </a:prstGeom>
        <a:noFill/>
        <a:ln>
          <a:noFill/>
        </a:ln>
        <a:effectLst/>
      </dsp:spPr>
      <dsp:style>
        <a:lnRef idx="0">
          <a:scrgbClr r="0" g="0" b="0"/>
        </a:lnRef>
        <a:fillRef idx="0">
          <a:scrgbClr r="0" g="0" b="0"/>
        </a:fillRef>
        <a:effectRef idx="0">
          <a:scrgbClr r="0" g="0" b="0"/>
        </a:effectRef>
        <a:fontRef idx="minor"/>
      </dsp:style>
    </dsp:sp>
    <dsp:sp modelId="{9C0B58A7-55F9-4245-907A-328DA10B5372}">
      <dsp:nvSpPr>
        <dsp:cNvPr id="0" name=""/>
        <dsp:cNvSpPr/>
      </dsp:nvSpPr>
      <dsp:spPr>
        <a:xfrm>
          <a:off x="4654171" y="91921"/>
          <a:ext cx="1144693" cy="11446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882CD2-ED38-49DB-91ED-1B739C5E1FBF}">
      <dsp:nvSpPr>
        <dsp:cNvPr id="0" name=""/>
        <dsp:cNvSpPr/>
      </dsp:nvSpPr>
      <dsp:spPr>
        <a:xfrm>
          <a:off x="3851123" y="1509788"/>
          <a:ext cx="3270552" cy="490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90000"/>
            </a:lnSpc>
            <a:spcBef>
              <a:spcPct val="0"/>
            </a:spcBef>
            <a:spcAft>
              <a:spcPct val="35000"/>
            </a:spcAft>
            <a:defRPr b="1"/>
          </a:pPr>
          <a:r>
            <a:rPr lang="en-US" sz="1700" kern="1200" dirty="0"/>
            <a:t>CIPC does not get funding from the national vote</a:t>
          </a:r>
        </a:p>
      </dsp:txBody>
      <dsp:txXfrm>
        <a:off x="3851123" y="1509788"/>
        <a:ext cx="3270552" cy="490582"/>
      </dsp:txXfrm>
    </dsp:sp>
    <dsp:sp modelId="{370DAEE6-BC26-4DA5-B649-4DA4A45D4F72}">
      <dsp:nvSpPr>
        <dsp:cNvPr id="0" name=""/>
        <dsp:cNvSpPr/>
      </dsp:nvSpPr>
      <dsp:spPr>
        <a:xfrm>
          <a:off x="3851123" y="2083429"/>
          <a:ext cx="3270552" cy="225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77850">
            <a:lnSpc>
              <a:spcPct val="90000"/>
            </a:lnSpc>
            <a:spcBef>
              <a:spcPct val="0"/>
            </a:spcBef>
            <a:spcAft>
              <a:spcPct val="35000"/>
            </a:spcAft>
          </a:pPr>
          <a:r>
            <a:rPr lang="en-US" sz="1300" kern="1200" dirty="0"/>
            <a:t>Certain filings with CIPC carries a statutory fee including Annual Returns</a:t>
          </a:r>
        </a:p>
        <a:p>
          <a:pPr lvl="0" algn="l" defTabSz="577850">
            <a:lnSpc>
              <a:spcPct val="90000"/>
            </a:lnSpc>
            <a:spcBef>
              <a:spcPct val="0"/>
            </a:spcBef>
            <a:spcAft>
              <a:spcPct val="35000"/>
            </a:spcAft>
          </a:pPr>
          <a:r>
            <a:rPr lang="en-US" sz="1300" kern="1200" dirty="0"/>
            <a:t>Fee is not negotiable and /or payable in installments</a:t>
          </a:r>
        </a:p>
        <a:p>
          <a:pPr lvl="0" algn="l" defTabSz="577850">
            <a:lnSpc>
              <a:spcPct val="90000"/>
            </a:lnSpc>
            <a:spcBef>
              <a:spcPct val="0"/>
            </a:spcBef>
            <a:spcAft>
              <a:spcPct val="35000"/>
            </a:spcAft>
          </a:pPr>
          <a:r>
            <a:rPr lang="en-US" sz="1300" kern="1200" dirty="0"/>
            <a:t>CIPC may not waive or reduce its fees other than what is stated in the Companies Act or other Acts under its administration</a:t>
          </a:r>
        </a:p>
        <a:p>
          <a:pPr lvl="0" algn="l" defTabSz="577850">
            <a:lnSpc>
              <a:spcPct val="90000"/>
            </a:lnSpc>
            <a:spcBef>
              <a:spcPct val="0"/>
            </a:spcBef>
            <a:spcAft>
              <a:spcPct val="35000"/>
            </a:spcAft>
          </a:pPr>
          <a:r>
            <a:rPr lang="en-US" sz="1300" kern="1200" dirty="0"/>
            <a:t>As a government institution CIPC must adhere to the PFMA and must collect all fees due to it – failure of which CIPC may receive a qualified audit</a:t>
          </a:r>
        </a:p>
      </dsp:txBody>
      <dsp:txXfrm>
        <a:off x="3851123" y="2083429"/>
        <a:ext cx="3270552" cy="2256013"/>
      </dsp:txXfrm>
    </dsp:sp>
    <dsp:sp modelId="{91266110-0E95-409D-B841-AB59553E065B}">
      <dsp:nvSpPr>
        <dsp:cNvPr id="0" name=""/>
        <dsp:cNvSpPr/>
      </dsp:nvSpPr>
      <dsp:spPr>
        <a:xfrm>
          <a:off x="7694023" y="186519"/>
          <a:ext cx="1144693" cy="11446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9DC86D-16E6-4C9A-931B-0F8649350EA1}">
      <dsp:nvSpPr>
        <dsp:cNvPr id="0" name=""/>
        <dsp:cNvSpPr/>
      </dsp:nvSpPr>
      <dsp:spPr>
        <a:xfrm>
          <a:off x="7694023" y="1509788"/>
          <a:ext cx="3270552" cy="490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90000"/>
            </a:lnSpc>
            <a:spcBef>
              <a:spcPct val="0"/>
            </a:spcBef>
            <a:spcAft>
              <a:spcPct val="35000"/>
            </a:spcAft>
            <a:defRPr b="1"/>
          </a:pPr>
          <a:r>
            <a:rPr lang="en-US" sz="1700" kern="1200" dirty="0"/>
            <a:t>Filing Information + Payment = complete filing</a:t>
          </a:r>
        </a:p>
      </dsp:txBody>
      <dsp:txXfrm>
        <a:off x="7694023" y="1509788"/>
        <a:ext cx="3270552" cy="490582"/>
      </dsp:txXfrm>
    </dsp:sp>
    <dsp:sp modelId="{FF08C1C6-F406-4D17-B2D5-6AAAB3966C26}">
      <dsp:nvSpPr>
        <dsp:cNvPr id="0" name=""/>
        <dsp:cNvSpPr/>
      </dsp:nvSpPr>
      <dsp:spPr>
        <a:xfrm>
          <a:off x="7694023" y="2083429"/>
          <a:ext cx="3270552" cy="225601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E91D0-CCE5-43A0-8D1D-494E69EDFED8}">
      <dsp:nvSpPr>
        <dsp:cNvPr id="0" name=""/>
        <dsp:cNvSpPr/>
      </dsp:nvSpPr>
      <dsp:spPr>
        <a:xfrm>
          <a:off x="627750" y="876640"/>
          <a:ext cx="670359" cy="670359"/>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A9B716-E5A2-4A53-BD71-2B8FC9D7327F}">
      <dsp:nvSpPr>
        <dsp:cNvPr id="0" name=""/>
        <dsp:cNvSpPr/>
      </dsp:nvSpPr>
      <dsp:spPr>
        <a:xfrm>
          <a:off x="5273" y="1651899"/>
          <a:ext cx="1915312" cy="87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b="1"/>
          </a:pPr>
          <a:r>
            <a:rPr lang="en-US" sz="1400" kern="1200" dirty="0"/>
            <a:t>Company, or close corporation as a registered business ceases to exist</a:t>
          </a:r>
        </a:p>
      </dsp:txBody>
      <dsp:txXfrm>
        <a:off x="5273" y="1651899"/>
        <a:ext cx="1915312" cy="879846"/>
      </dsp:txXfrm>
    </dsp:sp>
    <dsp:sp modelId="{192FDC61-1522-4A14-88C5-05C6ECE45122}">
      <dsp:nvSpPr>
        <dsp:cNvPr id="0" name=""/>
        <dsp:cNvSpPr/>
      </dsp:nvSpPr>
      <dsp:spPr>
        <a:xfrm>
          <a:off x="5273" y="2580536"/>
          <a:ext cx="1915312" cy="735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en-US" sz="1100" kern="1200" dirty="0"/>
            <a:t>Looses benefits of being a registered business</a:t>
          </a:r>
        </a:p>
        <a:p>
          <a:pPr marL="57150" lvl="1" indent="-57150" algn="l" defTabSz="488950">
            <a:lnSpc>
              <a:spcPct val="90000"/>
            </a:lnSpc>
            <a:spcBef>
              <a:spcPct val="0"/>
            </a:spcBef>
            <a:spcAft>
              <a:spcPct val="15000"/>
            </a:spcAft>
            <a:buChar char="••"/>
          </a:pPr>
          <a:r>
            <a:rPr lang="en-US" sz="1100" kern="1200" dirty="0"/>
            <a:t>Perpetual existence</a:t>
          </a:r>
        </a:p>
        <a:p>
          <a:pPr marL="57150" lvl="1" indent="-57150" algn="l" defTabSz="488950">
            <a:lnSpc>
              <a:spcPct val="90000"/>
            </a:lnSpc>
            <a:spcBef>
              <a:spcPct val="0"/>
            </a:spcBef>
            <a:spcAft>
              <a:spcPct val="15000"/>
            </a:spcAft>
            <a:buChar char="••"/>
          </a:pPr>
          <a:r>
            <a:rPr lang="en-US" sz="1100" kern="1200" dirty="0"/>
            <a:t>Limited liability</a:t>
          </a:r>
        </a:p>
      </dsp:txBody>
      <dsp:txXfrm>
        <a:off x="5273" y="2580536"/>
        <a:ext cx="1915312" cy="735628"/>
      </dsp:txXfrm>
    </dsp:sp>
    <dsp:sp modelId="{772D235D-5693-4C85-9022-0708C52DF14C}">
      <dsp:nvSpPr>
        <dsp:cNvPr id="0" name=""/>
        <dsp:cNvSpPr/>
      </dsp:nvSpPr>
      <dsp:spPr>
        <a:xfrm>
          <a:off x="2878242" y="876640"/>
          <a:ext cx="670359" cy="670359"/>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D3D0B7-4A58-415C-BB6B-927B870D0102}">
      <dsp:nvSpPr>
        <dsp:cNvPr id="0" name=""/>
        <dsp:cNvSpPr/>
      </dsp:nvSpPr>
      <dsp:spPr>
        <a:xfrm>
          <a:off x="2255766" y="1651899"/>
          <a:ext cx="1915312" cy="87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b="1"/>
          </a:pPr>
          <a:r>
            <a:rPr lang="en-US" sz="1400" kern="1200" dirty="0"/>
            <a:t>Directors can be held personally liable for all debt</a:t>
          </a:r>
        </a:p>
      </dsp:txBody>
      <dsp:txXfrm>
        <a:off x="2255766" y="1651899"/>
        <a:ext cx="1915312" cy="879846"/>
      </dsp:txXfrm>
    </dsp:sp>
    <dsp:sp modelId="{16E72E22-5107-4F27-B0A6-EED0A6A2728A}">
      <dsp:nvSpPr>
        <dsp:cNvPr id="0" name=""/>
        <dsp:cNvSpPr/>
      </dsp:nvSpPr>
      <dsp:spPr>
        <a:xfrm>
          <a:off x="2255766" y="2580536"/>
          <a:ext cx="1915312" cy="735628"/>
        </a:xfrm>
        <a:prstGeom prst="rect">
          <a:avLst/>
        </a:prstGeom>
        <a:noFill/>
        <a:ln>
          <a:noFill/>
        </a:ln>
        <a:effectLst/>
      </dsp:spPr>
      <dsp:style>
        <a:lnRef idx="0">
          <a:scrgbClr r="0" g="0" b="0"/>
        </a:lnRef>
        <a:fillRef idx="0">
          <a:scrgbClr r="0" g="0" b="0"/>
        </a:fillRef>
        <a:effectRef idx="0">
          <a:scrgbClr r="0" g="0" b="0"/>
        </a:effectRef>
        <a:fontRef idx="minor"/>
      </dsp:style>
    </dsp:sp>
    <dsp:sp modelId="{433FC2C1-4572-4538-8BD4-F5A1B3D63A6E}">
      <dsp:nvSpPr>
        <dsp:cNvPr id="0" name=""/>
        <dsp:cNvSpPr/>
      </dsp:nvSpPr>
      <dsp:spPr>
        <a:xfrm>
          <a:off x="5128734" y="876640"/>
          <a:ext cx="670359" cy="670359"/>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A8CF23-ACDA-4758-A62D-E19CE8437402}">
      <dsp:nvSpPr>
        <dsp:cNvPr id="0" name=""/>
        <dsp:cNvSpPr/>
      </dsp:nvSpPr>
      <dsp:spPr>
        <a:xfrm>
          <a:off x="4506258" y="1651899"/>
          <a:ext cx="1915312" cy="87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b="1"/>
          </a:pPr>
          <a:r>
            <a:rPr lang="en-US" sz="1400" kern="1200" dirty="0"/>
            <a:t>Banks may freeze your bank account</a:t>
          </a:r>
        </a:p>
      </dsp:txBody>
      <dsp:txXfrm>
        <a:off x="4506258" y="1651899"/>
        <a:ext cx="1915312" cy="879846"/>
      </dsp:txXfrm>
    </dsp:sp>
    <dsp:sp modelId="{021B9AD1-66D4-430B-A064-1511262B2B56}">
      <dsp:nvSpPr>
        <dsp:cNvPr id="0" name=""/>
        <dsp:cNvSpPr/>
      </dsp:nvSpPr>
      <dsp:spPr>
        <a:xfrm>
          <a:off x="4506258" y="2580536"/>
          <a:ext cx="1915312" cy="735628"/>
        </a:xfrm>
        <a:prstGeom prst="rect">
          <a:avLst/>
        </a:prstGeom>
        <a:noFill/>
        <a:ln>
          <a:noFill/>
        </a:ln>
        <a:effectLst/>
      </dsp:spPr>
      <dsp:style>
        <a:lnRef idx="0">
          <a:scrgbClr r="0" g="0" b="0"/>
        </a:lnRef>
        <a:fillRef idx="0">
          <a:scrgbClr r="0" g="0" b="0"/>
        </a:fillRef>
        <a:effectRef idx="0">
          <a:scrgbClr r="0" g="0" b="0"/>
        </a:effectRef>
        <a:fontRef idx="minor"/>
      </dsp:style>
    </dsp:sp>
    <dsp:sp modelId="{683BDF4F-5553-47A0-A24C-93CDF3991933}">
      <dsp:nvSpPr>
        <dsp:cNvPr id="0" name=""/>
        <dsp:cNvSpPr/>
      </dsp:nvSpPr>
      <dsp:spPr>
        <a:xfrm>
          <a:off x="7379227" y="876640"/>
          <a:ext cx="670359" cy="670359"/>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955ADD-A97A-435D-B040-C1307FF648EF}">
      <dsp:nvSpPr>
        <dsp:cNvPr id="0" name=""/>
        <dsp:cNvSpPr/>
      </dsp:nvSpPr>
      <dsp:spPr>
        <a:xfrm>
          <a:off x="6756750" y="1651899"/>
          <a:ext cx="1915312" cy="87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b="1"/>
          </a:pPr>
          <a:r>
            <a:rPr lang="en-US" sz="1400" kern="1200" dirty="0"/>
            <a:t>Service providers may stop doing business with you</a:t>
          </a:r>
        </a:p>
      </dsp:txBody>
      <dsp:txXfrm>
        <a:off x="6756750" y="1651899"/>
        <a:ext cx="1915312" cy="879846"/>
      </dsp:txXfrm>
    </dsp:sp>
    <dsp:sp modelId="{AE1E12EA-B8B8-44E4-9B9E-406720A443DB}">
      <dsp:nvSpPr>
        <dsp:cNvPr id="0" name=""/>
        <dsp:cNvSpPr/>
      </dsp:nvSpPr>
      <dsp:spPr>
        <a:xfrm>
          <a:off x="6756750" y="2580536"/>
          <a:ext cx="1915312" cy="735628"/>
        </a:xfrm>
        <a:prstGeom prst="rect">
          <a:avLst/>
        </a:prstGeom>
        <a:noFill/>
        <a:ln>
          <a:noFill/>
        </a:ln>
        <a:effectLst/>
      </dsp:spPr>
      <dsp:style>
        <a:lnRef idx="0">
          <a:scrgbClr r="0" g="0" b="0"/>
        </a:lnRef>
        <a:fillRef idx="0">
          <a:scrgbClr r="0" g="0" b="0"/>
        </a:fillRef>
        <a:effectRef idx="0">
          <a:scrgbClr r="0" g="0" b="0"/>
        </a:effectRef>
        <a:fontRef idx="minor"/>
      </dsp:style>
    </dsp:sp>
    <dsp:sp modelId="{02A4B769-84C8-4973-9DF4-15AA1A7D1BB6}">
      <dsp:nvSpPr>
        <dsp:cNvPr id="0" name=""/>
        <dsp:cNvSpPr/>
      </dsp:nvSpPr>
      <dsp:spPr>
        <a:xfrm>
          <a:off x="9629719" y="876640"/>
          <a:ext cx="670359" cy="6703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D7B1B3-8A0E-4A6F-B143-32BB05EC7108}">
      <dsp:nvSpPr>
        <dsp:cNvPr id="0" name=""/>
        <dsp:cNvSpPr/>
      </dsp:nvSpPr>
      <dsp:spPr>
        <a:xfrm>
          <a:off x="9007242" y="1651899"/>
          <a:ext cx="1915312" cy="87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defRPr b="1"/>
          </a:pPr>
          <a:r>
            <a:rPr lang="en-US" sz="1400" kern="1200" dirty="0"/>
            <a:t>Creditors may refuse to pay</a:t>
          </a:r>
        </a:p>
      </dsp:txBody>
      <dsp:txXfrm>
        <a:off x="9007242" y="1651899"/>
        <a:ext cx="1915312" cy="879846"/>
      </dsp:txXfrm>
    </dsp:sp>
    <dsp:sp modelId="{CC0CE1B6-059A-429B-9C38-05D0ACCCFBCA}">
      <dsp:nvSpPr>
        <dsp:cNvPr id="0" name=""/>
        <dsp:cNvSpPr/>
      </dsp:nvSpPr>
      <dsp:spPr>
        <a:xfrm>
          <a:off x="9007242" y="2580536"/>
          <a:ext cx="1915312" cy="73562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DF792-0202-487F-AD67-A3EF31768AB6}">
      <dsp:nvSpPr>
        <dsp:cNvPr id="0" name=""/>
        <dsp:cNvSpPr/>
      </dsp:nvSpPr>
      <dsp:spPr>
        <a:xfrm>
          <a:off x="2868" y="900551"/>
          <a:ext cx="1145812" cy="1145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377E46-B3AF-4F29-9F91-492B6E2527AE}">
      <dsp:nvSpPr>
        <dsp:cNvPr id="0" name=""/>
        <dsp:cNvSpPr/>
      </dsp:nvSpPr>
      <dsp:spPr>
        <a:xfrm>
          <a:off x="2868" y="2163533"/>
          <a:ext cx="3273749" cy="491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defRPr b="1"/>
          </a:pPr>
          <a:r>
            <a:rPr lang="en-US" sz="1600" kern="1200" dirty="0"/>
            <a:t>Client’s company or close corporation does not reflect on BizPortal</a:t>
          </a:r>
        </a:p>
      </dsp:txBody>
      <dsp:txXfrm>
        <a:off x="2868" y="2163533"/>
        <a:ext cx="3273749" cy="491062"/>
      </dsp:txXfrm>
    </dsp:sp>
    <dsp:sp modelId="{B410BB77-5F03-4A2E-8569-8CA4D7824839}">
      <dsp:nvSpPr>
        <dsp:cNvPr id="0" name=""/>
        <dsp:cNvSpPr/>
      </dsp:nvSpPr>
      <dsp:spPr>
        <a:xfrm>
          <a:off x="2868" y="2709092"/>
          <a:ext cx="3273749" cy="91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33400">
            <a:lnSpc>
              <a:spcPct val="90000"/>
            </a:lnSpc>
            <a:spcBef>
              <a:spcPct val="0"/>
            </a:spcBef>
            <a:spcAft>
              <a:spcPct val="35000"/>
            </a:spcAft>
          </a:pPr>
          <a:r>
            <a:rPr lang="en-US" sz="1200" kern="1200" dirty="0"/>
            <a:t>Only companies and close corporations for which the customer is an active director or member will display</a:t>
          </a:r>
        </a:p>
        <a:p>
          <a:pPr lvl="0" algn="l" defTabSz="533400">
            <a:lnSpc>
              <a:spcPct val="90000"/>
            </a:lnSpc>
            <a:spcBef>
              <a:spcPct val="0"/>
            </a:spcBef>
            <a:spcAft>
              <a:spcPct val="35000"/>
            </a:spcAft>
          </a:pPr>
          <a:r>
            <a:rPr lang="en-US" sz="1200" kern="1200" dirty="0"/>
            <a:t>BizPortal is not designed for intermediaries – use E-Services</a:t>
          </a:r>
        </a:p>
      </dsp:txBody>
      <dsp:txXfrm>
        <a:off x="2868" y="2709092"/>
        <a:ext cx="3273749" cy="916318"/>
      </dsp:txXfrm>
    </dsp:sp>
    <dsp:sp modelId="{FFE04E5D-5FD0-44B3-9DFC-3EFBAA808250}">
      <dsp:nvSpPr>
        <dsp:cNvPr id="0" name=""/>
        <dsp:cNvSpPr/>
      </dsp:nvSpPr>
      <dsp:spPr>
        <a:xfrm>
          <a:off x="3849525" y="900551"/>
          <a:ext cx="1145812" cy="1145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AF5771-ED33-49DF-B454-2A80E0AA6309}">
      <dsp:nvSpPr>
        <dsp:cNvPr id="0" name=""/>
        <dsp:cNvSpPr/>
      </dsp:nvSpPr>
      <dsp:spPr>
        <a:xfrm>
          <a:off x="3849525" y="2163533"/>
          <a:ext cx="3273749" cy="491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defRPr b="1"/>
          </a:pPr>
          <a:r>
            <a:rPr lang="en-US" sz="1600" kern="1200" dirty="0"/>
            <a:t>My company or close corporation does not reflect on BizPortal</a:t>
          </a:r>
        </a:p>
      </dsp:txBody>
      <dsp:txXfrm>
        <a:off x="3849525" y="2163533"/>
        <a:ext cx="3273749" cy="491062"/>
      </dsp:txXfrm>
    </dsp:sp>
    <dsp:sp modelId="{6FF1C6B2-971D-4871-BB6C-43F416B1DF72}">
      <dsp:nvSpPr>
        <dsp:cNvPr id="0" name=""/>
        <dsp:cNvSpPr/>
      </dsp:nvSpPr>
      <dsp:spPr>
        <a:xfrm>
          <a:off x="3849525" y="2709092"/>
          <a:ext cx="3273749" cy="91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33400">
            <a:lnSpc>
              <a:spcPct val="90000"/>
            </a:lnSpc>
            <a:spcBef>
              <a:spcPct val="0"/>
            </a:spcBef>
            <a:spcAft>
              <a:spcPct val="35000"/>
            </a:spcAft>
          </a:pPr>
          <a:r>
            <a:rPr lang="en-US" sz="1200" kern="1200" dirty="0"/>
            <a:t>Only active directors and members will reflect</a:t>
          </a:r>
        </a:p>
        <a:p>
          <a:pPr lvl="0" algn="l" defTabSz="533400">
            <a:lnSpc>
              <a:spcPct val="90000"/>
            </a:lnSpc>
            <a:spcBef>
              <a:spcPct val="0"/>
            </a:spcBef>
            <a:spcAft>
              <a:spcPct val="35000"/>
            </a:spcAft>
          </a:pPr>
          <a:r>
            <a:rPr lang="en-US" sz="1200" kern="1200" dirty="0"/>
            <a:t>Check BizProfile to confirm that active director or member</a:t>
          </a:r>
        </a:p>
      </dsp:txBody>
      <dsp:txXfrm>
        <a:off x="3849525" y="2709092"/>
        <a:ext cx="3273749" cy="916318"/>
      </dsp:txXfrm>
    </dsp:sp>
    <dsp:sp modelId="{578F1253-5929-4F6E-B6D5-A327C11FF6F0}">
      <dsp:nvSpPr>
        <dsp:cNvPr id="0" name=""/>
        <dsp:cNvSpPr/>
      </dsp:nvSpPr>
      <dsp:spPr>
        <a:xfrm>
          <a:off x="7696181" y="900551"/>
          <a:ext cx="1145812" cy="1145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12A46E-14E2-4F90-BE84-E3E37FD8C719}">
      <dsp:nvSpPr>
        <dsp:cNvPr id="0" name=""/>
        <dsp:cNvSpPr/>
      </dsp:nvSpPr>
      <dsp:spPr>
        <a:xfrm>
          <a:off x="7696181" y="2163533"/>
          <a:ext cx="3273749" cy="491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defRPr b="1"/>
          </a:pPr>
          <a:r>
            <a:rPr lang="en-US" sz="1600" kern="1200" dirty="0"/>
            <a:t>My previous filings does not reflect</a:t>
          </a:r>
        </a:p>
      </dsp:txBody>
      <dsp:txXfrm>
        <a:off x="7696181" y="2163533"/>
        <a:ext cx="3273749" cy="491062"/>
      </dsp:txXfrm>
    </dsp:sp>
    <dsp:sp modelId="{8C6A02CF-A2EA-4A25-857B-6FCA8D26DE92}">
      <dsp:nvSpPr>
        <dsp:cNvPr id="0" name=""/>
        <dsp:cNvSpPr/>
      </dsp:nvSpPr>
      <dsp:spPr>
        <a:xfrm>
          <a:off x="7696181" y="2709092"/>
          <a:ext cx="3273749" cy="91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33400">
            <a:lnSpc>
              <a:spcPct val="90000"/>
            </a:lnSpc>
            <a:spcBef>
              <a:spcPct val="0"/>
            </a:spcBef>
            <a:spcAft>
              <a:spcPct val="35000"/>
            </a:spcAft>
          </a:pPr>
          <a:r>
            <a:rPr lang="en-US" sz="1200" kern="1200" dirty="0"/>
            <a:t>Only if previous Annual Returns were filed AND Paid will it reflect </a:t>
          </a:r>
        </a:p>
        <a:p>
          <a:pPr lvl="0" algn="l" defTabSz="533400">
            <a:lnSpc>
              <a:spcPct val="90000"/>
            </a:lnSpc>
            <a:spcBef>
              <a:spcPct val="0"/>
            </a:spcBef>
            <a:spcAft>
              <a:spcPct val="35000"/>
            </a:spcAft>
          </a:pPr>
          <a:r>
            <a:rPr lang="en-US" sz="1200" kern="1200" dirty="0"/>
            <a:t>If filed during Enhanced eServices it maybe that data did not sync correctly between databases (BISG needs to investigate) – Log a Ticket for Assistance</a:t>
          </a:r>
        </a:p>
      </dsp:txBody>
      <dsp:txXfrm>
        <a:off x="7696181" y="2709092"/>
        <a:ext cx="3273749" cy="9163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F3E37-E83F-40CD-A2EA-A8C4AD154D16}">
      <dsp:nvSpPr>
        <dsp:cNvPr id="0" name=""/>
        <dsp:cNvSpPr/>
      </dsp:nvSpPr>
      <dsp:spPr>
        <a:xfrm>
          <a:off x="1066837" y="951281"/>
          <a:ext cx="1145812" cy="1145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A32A1F-A434-4D07-AF56-1944F69350BB}">
      <dsp:nvSpPr>
        <dsp:cNvPr id="0" name=""/>
        <dsp:cNvSpPr/>
      </dsp:nvSpPr>
      <dsp:spPr>
        <a:xfrm>
          <a:off x="2868" y="2209900"/>
          <a:ext cx="3273749" cy="491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defRPr b="1"/>
          </a:pPr>
          <a:r>
            <a:rPr lang="en-US" sz="1700" kern="1200" dirty="0"/>
            <a:t>Filed with wrong turnover</a:t>
          </a:r>
        </a:p>
      </dsp:txBody>
      <dsp:txXfrm>
        <a:off x="2868" y="2209900"/>
        <a:ext cx="3273749" cy="491062"/>
      </dsp:txXfrm>
    </dsp:sp>
    <dsp:sp modelId="{C8AB6345-8B29-4FD8-89A6-8D82385665D7}">
      <dsp:nvSpPr>
        <dsp:cNvPr id="0" name=""/>
        <dsp:cNvSpPr/>
      </dsp:nvSpPr>
      <dsp:spPr>
        <a:xfrm>
          <a:off x="2868" y="2753430"/>
          <a:ext cx="3273749" cy="821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pPr>
          <a:r>
            <a:rPr lang="en-US" sz="1300" kern="1200" dirty="0"/>
            <a:t>Log fault for AR unit to prepare and submit to finance for credit and debit note</a:t>
          </a:r>
        </a:p>
      </dsp:txBody>
      <dsp:txXfrm>
        <a:off x="2868" y="2753430"/>
        <a:ext cx="3273749" cy="821251"/>
      </dsp:txXfrm>
    </dsp:sp>
    <dsp:sp modelId="{7CA57627-F618-4910-BD12-6F0D54F1B280}">
      <dsp:nvSpPr>
        <dsp:cNvPr id="0" name=""/>
        <dsp:cNvSpPr/>
      </dsp:nvSpPr>
      <dsp:spPr>
        <a:xfrm>
          <a:off x="4913493" y="951281"/>
          <a:ext cx="1145812" cy="1145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E74D7E-90BC-44B6-AC8D-76EDECF3E9C6}">
      <dsp:nvSpPr>
        <dsp:cNvPr id="0" name=""/>
        <dsp:cNvSpPr/>
      </dsp:nvSpPr>
      <dsp:spPr>
        <a:xfrm>
          <a:off x="3849525" y="2209900"/>
          <a:ext cx="3273749" cy="491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defRPr b="1"/>
          </a:pPr>
          <a:r>
            <a:rPr lang="en-US" sz="1700" kern="1200" dirty="0"/>
            <a:t>Cannot file due to ID validation error</a:t>
          </a:r>
        </a:p>
      </dsp:txBody>
      <dsp:txXfrm>
        <a:off x="3849525" y="2209900"/>
        <a:ext cx="3273749" cy="491062"/>
      </dsp:txXfrm>
    </dsp:sp>
    <dsp:sp modelId="{07E248D5-5950-40FA-A8B4-8FFC72971118}">
      <dsp:nvSpPr>
        <dsp:cNvPr id="0" name=""/>
        <dsp:cNvSpPr/>
      </dsp:nvSpPr>
      <dsp:spPr>
        <a:xfrm>
          <a:off x="3849525" y="2753430"/>
          <a:ext cx="3273749" cy="821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pPr>
          <a:r>
            <a:rPr lang="en-US" sz="1300" kern="1200" dirty="0"/>
            <a:t>FAS has been delinked from DHA real-time validation</a:t>
          </a:r>
        </a:p>
      </dsp:txBody>
      <dsp:txXfrm>
        <a:off x="3849525" y="2753430"/>
        <a:ext cx="3273749" cy="821251"/>
      </dsp:txXfrm>
    </dsp:sp>
    <dsp:sp modelId="{34FAE7A9-BFA5-4E33-B922-6AF72E005FE7}">
      <dsp:nvSpPr>
        <dsp:cNvPr id="0" name=""/>
        <dsp:cNvSpPr/>
      </dsp:nvSpPr>
      <dsp:spPr>
        <a:xfrm>
          <a:off x="8760150" y="951281"/>
          <a:ext cx="1145812" cy="1145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FD594C-B869-4954-A4BB-086311A68584}">
      <dsp:nvSpPr>
        <dsp:cNvPr id="0" name=""/>
        <dsp:cNvSpPr/>
      </dsp:nvSpPr>
      <dsp:spPr>
        <a:xfrm>
          <a:off x="7696181" y="2209900"/>
          <a:ext cx="3273749" cy="491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defRPr b="1"/>
          </a:pPr>
          <a:r>
            <a:rPr lang="en-US" sz="1700" kern="1200" dirty="0"/>
            <a:t>Cannot file since my client has not completed his/her AFS</a:t>
          </a:r>
        </a:p>
      </dsp:txBody>
      <dsp:txXfrm>
        <a:off x="7696181" y="2209900"/>
        <a:ext cx="3273749" cy="491062"/>
      </dsp:txXfrm>
    </dsp:sp>
    <dsp:sp modelId="{D69AA7C8-771E-4AA3-A59D-0A1362AD0132}">
      <dsp:nvSpPr>
        <dsp:cNvPr id="0" name=""/>
        <dsp:cNvSpPr/>
      </dsp:nvSpPr>
      <dsp:spPr>
        <a:xfrm>
          <a:off x="7696181" y="2753430"/>
          <a:ext cx="3273749" cy="821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pPr>
          <a:r>
            <a:rPr lang="en-US" sz="1300" kern="1200" dirty="0"/>
            <a:t>File but use previously approved AFS information</a:t>
          </a:r>
        </a:p>
        <a:p>
          <a:pPr lvl="0" algn="ctr" defTabSz="577850">
            <a:lnSpc>
              <a:spcPct val="90000"/>
            </a:lnSpc>
            <a:spcBef>
              <a:spcPct val="0"/>
            </a:spcBef>
            <a:spcAft>
              <a:spcPct val="35000"/>
            </a:spcAft>
          </a:pPr>
          <a:r>
            <a:rPr lang="en-US" sz="1300" kern="1200" dirty="0"/>
            <a:t>For questions log ticket under Financial Statements</a:t>
          </a:r>
        </a:p>
      </dsp:txBody>
      <dsp:txXfrm>
        <a:off x="7696181" y="2753430"/>
        <a:ext cx="3273749" cy="8212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33293-D3FA-4095-9DDA-74D74F0F3C50}">
      <dsp:nvSpPr>
        <dsp:cNvPr id="0" name=""/>
        <dsp:cNvSpPr/>
      </dsp:nvSpPr>
      <dsp:spPr>
        <a:xfrm>
          <a:off x="657900" y="586731"/>
          <a:ext cx="1990125" cy="1990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4F8D3B-4D28-4446-B1FD-14311C47E0F5}">
      <dsp:nvSpPr>
        <dsp:cNvPr id="0" name=""/>
        <dsp:cNvSpPr/>
      </dsp:nvSpPr>
      <dsp:spPr>
        <a:xfrm>
          <a:off x="1082025" y="1010856"/>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974E2A-AEA2-4F36-8FE0-E5B7384F7FC7}">
      <dsp:nvSpPr>
        <dsp:cNvPr id="0" name=""/>
        <dsp:cNvSpPr/>
      </dsp:nvSpPr>
      <dsp:spPr>
        <a:xfrm>
          <a:off x="21712" y="3196731"/>
          <a:ext cx="32625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dirty="0"/>
            <a:t>CIPC is in the process of issuing legal notices for companies and close corporations in Annual Return Deregistration status to comply with Annual Returns</a:t>
          </a:r>
        </a:p>
      </dsp:txBody>
      <dsp:txXfrm>
        <a:off x="21712" y="3196731"/>
        <a:ext cx="3262500" cy="742500"/>
      </dsp:txXfrm>
    </dsp:sp>
    <dsp:sp modelId="{5D565C20-AC2A-44B0-BB82-9A03F3938BA9}">
      <dsp:nvSpPr>
        <dsp:cNvPr id="0" name=""/>
        <dsp:cNvSpPr/>
      </dsp:nvSpPr>
      <dsp:spPr>
        <a:xfrm>
          <a:off x="4491337" y="586731"/>
          <a:ext cx="1990125" cy="1990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D1A389-A95B-4225-B24F-EEB36E399BA9}">
      <dsp:nvSpPr>
        <dsp:cNvPr id="0" name=""/>
        <dsp:cNvSpPr/>
      </dsp:nvSpPr>
      <dsp:spPr>
        <a:xfrm>
          <a:off x="4915462" y="1010856"/>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73DA2B-75B8-4E91-A9F9-63CB31FDE021}">
      <dsp:nvSpPr>
        <dsp:cNvPr id="0" name=""/>
        <dsp:cNvSpPr/>
      </dsp:nvSpPr>
      <dsp:spPr>
        <a:xfrm>
          <a:off x="3855150" y="3196731"/>
          <a:ext cx="32625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dirty="0"/>
            <a:t>Estimated time period for final deregistration was mid to end November 2023</a:t>
          </a:r>
        </a:p>
        <a:p>
          <a:pPr lvl="0" algn="ctr" defTabSz="488950">
            <a:lnSpc>
              <a:spcPct val="90000"/>
            </a:lnSpc>
            <a:spcBef>
              <a:spcPct val="0"/>
            </a:spcBef>
            <a:spcAft>
              <a:spcPct val="35000"/>
            </a:spcAft>
            <a:defRPr cap="all"/>
          </a:pPr>
          <a:endParaRPr lang="en-US" sz="1100" kern="1200" dirty="0"/>
        </a:p>
        <a:p>
          <a:pPr lvl="0" algn="ctr" defTabSz="488950">
            <a:lnSpc>
              <a:spcPct val="90000"/>
            </a:lnSpc>
            <a:spcBef>
              <a:spcPct val="0"/>
            </a:spcBef>
            <a:spcAft>
              <a:spcPct val="35000"/>
            </a:spcAft>
            <a:defRPr cap="all"/>
          </a:pPr>
          <a:r>
            <a:rPr lang="en-US" sz="1100" kern="1200" dirty="0"/>
            <a:t>- now looking at mid January 2023</a:t>
          </a:r>
        </a:p>
      </dsp:txBody>
      <dsp:txXfrm>
        <a:off x="3855150" y="3196731"/>
        <a:ext cx="3262500" cy="742500"/>
      </dsp:txXfrm>
    </dsp:sp>
    <dsp:sp modelId="{08E19A40-F7F9-43B6-9A05-AAB15CFF5B56}">
      <dsp:nvSpPr>
        <dsp:cNvPr id="0" name=""/>
        <dsp:cNvSpPr/>
      </dsp:nvSpPr>
      <dsp:spPr>
        <a:xfrm>
          <a:off x="8324775" y="586731"/>
          <a:ext cx="1990125" cy="1990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E3FD7C-6E80-4185-8249-AFB9EBCF308D}">
      <dsp:nvSpPr>
        <dsp:cNvPr id="0" name=""/>
        <dsp:cNvSpPr/>
      </dsp:nvSpPr>
      <dsp:spPr>
        <a:xfrm>
          <a:off x="8748900" y="1010856"/>
          <a:ext cx="1141875" cy="1141875"/>
        </a:xfrm>
        <a:prstGeom prst="rect">
          <a:avLst/>
        </a:prstGeom>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9E3652-9F3B-476C-98BF-7D290083B22D}">
      <dsp:nvSpPr>
        <dsp:cNvPr id="0" name=""/>
        <dsp:cNvSpPr/>
      </dsp:nvSpPr>
      <dsp:spPr>
        <a:xfrm>
          <a:off x="7688587" y="3196731"/>
          <a:ext cx="32625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dirty="0"/>
            <a:t>If outstanding Annual Returns is not filed and paid – final deregistration</a:t>
          </a:r>
        </a:p>
      </dsp:txBody>
      <dsp:txXfrm>
        <a:off x="7688587" y="3196731"/>
        <a:ext cx="3262500" cy="7425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CIPC POWERPOINT 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2144"/>
          </a:xfrm>
          <a:prstGeom prst="rect">
            <a:avLst/>
          </a:prstGeom>
        </p:spPr>
      </p:pic>
      <p:sp>
        <p:nvSpPr>
          <p:cNvPr id="2" name="Title 1"/>
          <p:cNvSpPr>
            <a:spLocks noGrp="1"/>
          </p:cNvSpPr>
          <p:nvPr>
            <p:ph type="ctrTitle" hasCustomPrompt="1"/>
          </p:nvPr>
        </p:nvSpPr>
        <p:spPr>
          <a:xfrm>
            <a:off x="609602" y="2215651"/>
            <a:ext cx="6522015" cy="1171065"/>
          </a:xfrm>
          <a:ln>
            <a:noFill/>
          </a:ln>
        </p:spPr>
        <p:txBody>
          <a:bodyPr>
            <a:noAutofit/>
          </a:bodyPr>
          <a:lstStyle>
            <a:lvl1pPr algn="l">
              <a:defRPr sz="3627"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09602" y="3390099"/>
            <a:ext cx="6522014" cy="621818"/>
          </a:xfrm>
          <a:ln>
            <a:noFill/>
          </a:ln>
        </p:spPr>
        <p:txBody>
          <a:bodyPr/>
          <a:lstStyle>
            <a:lvl1pPr marL="0" indent="0" algn="l">
              <a:buNone/>
              <a:defRPr>
                <a:gradFill flip="none" rotWithShape="1">
                  <a:gsLst>
                    <a:gs pos="0">
                      <a:srgbClr val="75B56B"/>
                    </a:gs>
                    <a:gs pos="100000">
                      <a:srgbClr val="007882"/>
                    </a:gs>
                  </a:gsLst>
                  <a:lin ang="0" scaled="1"/>
                  <a:tileRect/>
                </a:gradFill>
              </a:defRPr>
            </a:lvl1pPr>
            <a:lvl2pPr marL="451363" indent="0" algn="ctr">
              <a:buNone/>
              <a:defRPr>
                <a:solidFill>
                  <a:schemeClr val="tx1">
                    <a:tint val="75000"/>
                  </a:schemeClr>
                </a:solidFill>
              </a:defRPr>
            </a:lvl2pPr>
            <a:lvl3pPr marL="902726" indent="0" algn="ctr">
              <a:buNone/>
              <a:defRPr>
                <a:solidFill>
                  <a:schemeClr val="tx1">
                    <a:tint val="75000"/>
                  </a:schemeClr>
                </a:solidFill>
              </a:defRPr>
            </a:lvl3pPr>
            <a:lvl4pPr marL="1354089" indent="0" algn="ctr">
              <a:buNone/>
              <a:defRPr>
                <a:solidFill>
                  <a:schemeClr val="tx1">
                    <a:tint val="75000"/>
                  </a:schemeClr>
                </a:solidFill>
              </a:defRPr>
            </a:lvl4pPr>
            <a:lvl5pPr marL="1805452" indent="0" algn="ctr">
              <a:buNone/>
              <a:defRPr>
                <a:solidFill>
                  <a:schemeClr val="tx1">
                    <a:tint val="75000"/>
                  </a:schemeClr>
                </a:solidFill>
              </a:defRPr>
            </a:lvl5pPr>
            <a:lvl6pPr marL="2256815" indent="0" algn="ctr">
              <a:buNone/>
              <a:defRPr>
                <a:solidFill>
                  <a:schemeClr val="tx1">
                    <a:tint val="75000"/>
                  </a:schemeClr>
                </a:solidFill>
              </a:defRPr>
            </a:lvl6pPr>
            <a:lvl7pPr marL="2708178" indent="0" algn="ctr">
              <a:buNone/>
              <a:defRPr>
                <a:solidFill>
                  <a:schemeClr val="tx1">
                    <a:tint val="75000"/>
                  </a:schemeClr>
                </a:solidFill>
              </a:defRPr>
            </a:lvl7pPr>
            <a:lvl8pPr marL="3159541" indent="0" algn="ctr">
              <a:buNone/>
              <a:defRPr>
                <a:solidFill>
                  <a:schemeClr val="tx1">
                    <a:tint val="75000"/>
                  </a:schemeClr>
                </a:solidFill>
              </a:defRPr>
            </a:lvl8pPr>
            <a:lvl9pPr marL="3610904" indent="0" algn="ctr">
              <a:buNone/>
              <a:defRPr>
                <a:solidFill>
                  <a:schemeClr val="tx1">
                    <a:tint val="75000"/>
                  </a:schemeClr>
                </a:solidFill>
              </a:defRPr>
            </a:lvl9pPr>
          </a:lstStyle>
          <a:p>
            <a:r>
              <a:rPr lang="en-US" dirty="0"/>
              <a:t>Click to edit</a:t>
            </a: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31462" y="488294"/>
            <a:ext cx="2055600" cy="1634173"/>
          </a:xfrm>
          <a:prstGeom prst="rect">
            <a:avLst/>
          </a:prstGeom>
        </p:spPr>
      </p:pic>
    </p:spTree>
    <p:extLst>
      <p:ext uri="{BB962C8B-B14F-4D97-AF65-F5344CB8AC3E}">
        <p14:creationId xmlns:p14="http://schemas.microsoft.com/office/powerpoint/2010/main" val="3374565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D3300A-6631-7448-BC89-159AC4B40E6D}" type="datetimeFigureOut">
              <a:rPr lang="en-US" smtClean="0"/>
              <a:t>11/10/2023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166101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4620686" cy="3429000"/>
          </a:xfrm>
          <a:solidFill>
            <a:schemeClr val="accent2"/>
          </a:solidFill>
        </p:spPr>
        <p:txBody>
          <a:bodyPr anchor="ctr">
            <a:normAutofit/>
          </a:bodyPr>
          <a:lstStyle>
            <a:lvl1pPr algn="ctr">
              <a:defRPr sz="2400" b="1">
                <a:solidFill>
                  <a:schemeClr val="bg1"/>
                </a:solidFill>
              </a:defRPr>
            </a:lvl1pPr>
          </a:lstStyle>
          <a:p>
            <a:r>
              <a:rPr lang="en-US" dirty="0"/>
              <a:t>Agenda</a:t>
            </a:r>
          </a:p>
        </p:txBody>
      </p:sp>
      <p:sp>
        <p:nvSpPr>
          <p:cNvPr id="3" name="Content Placeholder 2"/>
          <p:cNvSpPr>
            <a:spLocks noGrp="1"/>
          </p:cNvSpPr>
          <p:nvPr>
            <p:ph idx="1"/>
          </p:nvPr>
        </p:nvSpPr>
        <p:spPr>
          <a:xfrm>
            <a:off x="4766734" y="273052"/>
            <a:ext cx="6815666" cy="5853113"/>
          </a:xfrm>
        </p:spPr>
        <p:txBody>
          <a:bodyPr/>
          <a:lstStyle>
            <a:lvl1pPr>
              <a:defRPr sz="3174"/>
            </a:lvl1pPr>
            <a:lvl2pPr>
              <a:defRPr sz="2720"/>
            </a:lvl2pPr>
            <a:lvl3pPr>
              <a:defRPr sz="2358"/>
            </a:lvl3pPr>
            <a:lvl4pPr>
              <a:defRPr sz="1995"/>
            </a:lvl4pPr>
            <a:lvl5pPr>
              <a:defRPr sz="1995"/>
            </a:lvl5pPr>
            <a:lvl6pPr>
              <a:defRPr sz="1995"/>
            </a:lvl6pPr>
            <a:lvl7pPr>
              <a:defRPr sz="1995"/>
            </a:lvl7pPr>
            <a:lvl8pPr>
              <a:defRPr sz="1995"/>
            </a:lvl8pPr>
            <a:lvl9pPr>
              <a:defRPr sz="199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0D3300A-6631-7448-BC89-159AC4B40E6D}" type="datetimeFigureOut">
              <a:rPr lang="en-US" smtClean="0"/>
              <a:t>11/10/2023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pic>
        <p:nvPicPr>
          <p:cNvPr id="8" name="Picture 7">
            <a:extLst>
              <a:ext uri="{FF2B5EF4-FFF2-40B4-BE49-F238E27FC236}">
                <a16:creationId xmlns:a16="http://schemas.microsoft.com/office/drawing/2014/main" id="{D4AE6153-A361-2A17-97BB-F679BE2C29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6496" y="3549703"/>
            <a:ext cx="4007696" cy="3186061"/>
          </a:xfrm>
          <a:prstGeom prst="rect">
            <a:avLst/>
          </a:prstGeom>
        </p:spPr>
      </p:pic>
    </p:spTree>
    <p:extLst>
      <p:ext uri="{BB962C8B-B14F-4D97-AF65-F5344CB8AC3E}">
        <p14:creationId xmlns:p14="http://schemas.microsoft.com/office/powerpoint/2010/main" val="328256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99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174"/>
            </a:lvl1pPr>
            <a:lvl2pPr marL="451363" indent="0">
              <a:buNone/>
              <a:defRPr sz="2720"/>
            </a:lvl2pPr>
            <a:lvl3pPr marL="902726" indent="0">
              <a:buNone/>
              <a:defRPr sz="2358"/>
            </a:lvl3pPr>
            <a:lvl4pPr marL="1354089" indent="0">
              <a:buNone/>
              <a:defRPr sz="1995"/>
            </a:lvl4pPr>
            <a:lvl5pPr marL="1805452" indent="0">
              <a:buNone/>
              <a:defRPr sz="1995"/>
            </a:lvl5pPr>
            <a:lvl6pPr marL="2256815" indent="0">
              <a:buNone/>
              <a:defRPr sz="1995"/>
            </a:lvl6pPr>
            <a:lvl7pPr marL="2708178" indent="0">
              <a:buNone/>
              <a:defRPr sz="1995"/>
            </a:lvl7pPr>
            <a:lvl8pPr marL="3159541" indent="0">
              <a:buNone/>
              <a:defRPr sz="1995"/>
            </a:lvl8pPr>
            <a:lvl9pPr marL="3610904" indent="0">
              <a:buNone/>
              <a:defRPr sz="1995"/>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360"/>
            </a:lvl1pPr>
            <a:lvl2pPr marL="451363" indent="0">
              <a:buNone/>
              <a:defRPr sz="1179"/>
            </a:lvl2pPr>
            <a:lvl3pPr marL="902726" indent="0">
              <a:buNone/>
              <a:defRPr sz="997"/>
            </a:lvl3pPr>
            <a:lvl4pPr marL="1354089" indent="0">
              <a:buNone/>
              <a:defRPr sz="907"/>
            </a:lvl4pPr>
            <a:lvl5pPr marL="1805452" indent="0">
              <a:buNone/>
              <a:defRPr sz="907"/>
            </a:lvl5pPr>
            <a:lvl6pPr marL="2256815" indent="0">
              <a:buNone/>
              <a:defRPr sz="907"/>
            </a:lvl6pPr>
            <a:lvl7pPr marL="2708178" indent="0">
              <a:buNone/>
              <a:defRPr sz="907"/>
            </a:lvl7pPr>
            <a:lvl8pPr marL="3159541" indent="0">
              <a:buNone/>
              <a:defRPr sz="907"/>
            </a:lvl8pPr>
            <a:lvl9pPr marL="3610904" indent="0">
              <a:buNone/>
              <a:defRPr sz="907"/>
            </a:lvl9pPr>
          </a:lstStyle>
          <a:p>
            <a:pPr lvl="0"/>
            <a:r>
              <a:rPr lang="en-US"/>
              <a:t>Click to edit Master text styles</a:t>
            </a:r>
          </a:p>
        </p:txBody>
      </p:sp>
      <p:sp>
        <p:nvSpPr>
          <p:cNvPr id="5" name="Date Placeholder 4"/>
          <p:cNvSpPr>
            <a:spLocks noGrp="1"/>
          </p:cNvSpPr>
          <p:nvPr>
            <p:ph type="dt" sz="half" idx="10"/>
          </p:nvPr>
        </p:nvSpPr>
        <p:spPr/>
        <p:txBody>
          <a:bodyPr/>
          <a:lstStyle/>
          <a:p>
            <a:fld id="{B0D3300A-6631-7448-BC89-159AC4B40E6D}" type="datetimeFigureOut">
              <a:rPr lang="en-US" smtClean="0"/>
              <a:t>11/10/2023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1387628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3300A-6631-7448-BC89-159AC4B40E6D}" type="datetimeFigureOut">
              <a:rPr lang="en-US" smtClean="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3954098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9"/>
            <a:ext cx="27432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3300A-6631-7448-BC89-159AC4B40E6D}" type="datetimeFigureOut">
              <a:rPr lang="en-US" smtClean="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4155364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CIPC POWERPOINT TEMPLATE 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2144"/>
          </a:xfrm>
          <a:prstGeom prst="rect">
            <a:avLst/>
          </a:prstGeom>
        </p:spPr>
      </p:pic>
      <p:sp>
        <p:nvSpPr>
          <p:cNvPr id="2" name="Title 1"/>
          <p:cNvSpPr>
            <a:spLocks noGrp="1"/>
          </p:cNvSpPr>
          <p:nvPr>
            <p:ph type="title" hasCustomPrompt="1"/>
          </p:nvPr>
        </p:nvSpPr>
        <p:spPr>
          <a:xfrm>
            <a:off x="609600" y="4839165"/>
            <a:ext cx="10972800" cy="1143000"/>
          </a:xfrm>
        </p:spPr>
        <p:txBody>
          <a:bodyPr>
            <a:normAutofit/>
          </a:bodyPr>
          <a:lstStyle>
            <a:lvl1pPr algn="l">
              <a:defRPr sz="3264"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11979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CIPC POWERPOINT TEMPLATE 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2144"/>
          </a:xfrm>
          <a:prstGeom prst="rect">
            <a:avLst/>
          </a:prstGeom>
        </p:spPr>
      </p:pic>
      <p:sp>
        <p:nvSpPr>
          <p:cNvPr id="2" name="Title 1"/>
          <p:cNvSpPr>
            <a:spLocks noGrp="1"/>
          </p:cNvSpPr>
          <p:nvPr>
            <p:ph type="title"/>
          </p:nvPr>
        </p:nvSpPr>
        <p:spPr>
          <a:xfrm>
            <a:off x="193997" y="179358"/>
            <a:ext cx="9768592" cy="698542"/>
          </a:xfrm>
        </p:spPr>
        <p:txBody>
          <a:bodyPr>
            <a:normAutofit/>
          </a:bodyPr>
          <a:lstStyle>
            <a:lvl1pPr algn="l">
              <a:defRPr sz="2539" b="1" cap="all">
                <a:solidFill>
                  <a:schemeClr val="bg1"/>
                </a:solidFill>
              </a:defRPr>
            </a:lvl1pPr>
          </a:lstStyle>
          <a:p>
            <a:r>
              <a:rPr lang="en-US" dirty="0"/>
              <a:t>Click to edit Master title style</a:t>
            </a:r>
          </a:p>
        </p:txBody>
      </p:sp>
      <p:sp>
        <p:nvSpPr>
          <p:cNvPr id="6" name="Rectangle 5"/>
          <p:cNvSpPr/>
          <p:nvPr userDrawn="1"/>
        </p:nvSpPr>
        <p:spPr>
          <a:xfrm>
            <a:off x="0" y="6598407"/>
            <a:ext cx="12192000" cy="326448"/>
          </a:xfrm>
          <a:prstGeom prst="rect">
            <a:avLst/>
          </a:prstGeom>
          <a:solidFill>
            <a:srgbClr val="00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9" name="Text Placeholder 2"/>
          <p:cNvSpPr>
            <a:spLocks noGrp="1"/>
          </p:cNvSpPr>
          <p:nvPr>
            <p:ph idx="1"/>
          </p:nvPr>
        </p:nvSpPr>
        <p:spPr>
          <a:xfrm>
            <a:off x="609600" y="1600202"/>
            <a:ext cx="10972800" cy="4525963"/>
          </a:xfrm>
          <a:prstGeom prst="rect">
            <a:avLst/>
          </a:prstGeom>
        </p:spPr>
        <p:txBody>
          <a:bodyPr vert="horz" lIns="99551" tIns="49775" rIns="99551" bIns="497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Untitled-14.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10908" y="6598407"/>
            <a:ext cx="804560" cy="341172"/>
          </a:xfrm>
          <a:prstGeom prst="rect">
            <a:avLst/>
          </a:prstGeom>
        </p:spPr>
      </p:pic>
      <p:sp>
        <p:nvSpPr>
          <p:cNvPr id="11" name="Slide Number Placeholder 5"/>
          <p:cNvSpPr>
            <a:spLocks noGrp="1"/>
          </p:cNvSpPr>
          <p:nvPr>
            <p:ph type="sldNum" sz="quarter" idx="12"/>
          </p:nvPr>
        </p:nvSpPr>
        <p:spPr>
          <a:xfrm>
            <a:off x="422497" y="6691257"/>
            <a:ext cx="369466" cy="248322"/>
          </a:xfrm>
        </p:spPr>
        <p:txBody>
          <a:bodyPr/>
          <a:lstStyle>
            <a:lvl1pPr algn="ctr">
              <a:defRPr sz="725">
                <a:solidFill>
                  <a:srgbClr val="FFFFFF"/>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2668978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0908" y="6516828"/>
            <a:ext cx="804560" cy="341172"/>
          </a:xfrm>
          <a:prstGeom prst="rect">
            <a:avLst/>
          </a:prstGeom>
        </p:spPr>
      </p:pic>
      <p:sp>
        <p:nvSpPr>
          <p:cNvPr id="8" name="Slide Number Placeholder 5"/>
          <p:cNvSpPr txBox="1">
            <a:spLocks/>
          </p:cNvSpPr>
          <p:nvPr userDrawn="1"/>
        </p:nvSpPr>
        <p:spPr>
          <a:xfrm>
            <a:off x="422497" y="6609678"/>
            <a:ext cx="369466" cy="248322"/>
          </a:xfrm>
          <a:prstGeom prst="rect">
            <a:avLst/>
          </a:prstGeom>
        </p:spPr>
        <p:txBody>
          <a:bodyPr vert="horz" lIns="90273" tIns="45136" rIns="90273" bIns="45136" rtlCol="0" anchor="ctr"/>
          <a:lstStyle>
            <a:defPPr>
              <a:defRPr lang="en-US"/>
            </a:defPPr>
            <a:lvl1pPr marL="0" algn="ctr" defTabSz="497754" rtl="0" eaLnBrk="1" latinLnBrk="0" hangingPunct="1">
              <a:defRPr sz="800" kern="1200">
                <a:solidFill>
                  <a:srgbClr val="009689"/>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a:lstStyle>
          <a:p>
            <a:fld id="{F808627B-F915-7940-8094-9D0FE90F5C69}" type="slidenum">
              <a:rPr lang="en-US" sz="725" smtClean="0"/>
              <a:pPr/>
              <a:t>‹#›</a:t>
            </a:fld>
            <a:endParaRPr lang="en-US" sz="725" dirty="0"/>
          </a:p>
        </p:txBody>
      </p:sp>
    </p:spTree>
    <p:extLst>
      <p:ext uri="{BB962C8B-B14F-4D97-AF65-F5344CB8AC3E}">
        <p14:creationId xmlns:p14="http://schemas.microsoft.com/office/powerpoint/2010/main" val="275419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40"/>
            <a:ext cx="4710113" cy="1811552"/>
          </a:xfrm>
        </p:spPr>
        <p:txBody>
          <a:bodyPr>
            <a:normAutofit/>
          </a:bodyPr>
          <a:lstStyle>
            <a:lvl1pPr algn="l">
              <a:defRPr sz="3264"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
        <p:nvSpPr>
          <p:cNvPr id="6" name="Picture Placeholder 2"/>
          <p:cNvSpPr>
            <a:spLocks noGrp="1"/>
          </p:cNvSpPr>
          <p:nvPr>
            <p:ph type="pic" idx="1"/>
          </p:nvPr>
        </p:nvSpPr>
        <p:spPr>
          <a:xfrm>
            <a:off x="6590271" y="8629"/>
            <a:ext cx="5601730" cy="6849371"/>
          </a:xfrm>
        </p:spPr>
        <p:txBody>
          <a:bodyPr/>
          <a:lstStyle>
            <a:lvl1pPr marL="0" indent="0">
              <a:buNone/>
              <a:defRPr sz="3174"/>
            </a:lvl1pPr>
            <a:lvl2pPr marL="451363" indent="0">
              <a:buNone/>
              <a:defRPr sz="2720"/>
            </a:lvl2pPr>
            <a:lvl3pPr marL="902726" indent="0">
              <a:buNone/>
              <a:defRPr sz="2358"/>
            </a:lvl3pPr>
            <a:lvl4pPr marL="1354089" indent="0">
              <a:buNone/>
              <a:defRPr sz="1995"/>
            </a:lvl4pPr>
            <a:lvl5pPr marL="1805452" indent="0">
              <a:buNone/>
              <a:defRPr sz="1995"/>
            </a:lvl5pPr>
            <a:lvl6pPr marL="2256815" indent="0">
              <a:buNone/>
              <a:defRPr sz="1995"/>
            </a:lvl6pPr>
            <a:lvl7pPr marL="2708178" indent="0">
              <a:buNone/>
              <a:defRPr sz="1995"/>
            </a:lvl7pPr>
            <a:lvl8pPr marL="3159541" indent="0">
              <a:buNone/>
              <a:defRPr sz="1995"/>
            </a:lvl8pPr>
            <a:lvl9pPr marL="3610904" indent="0">
              <a:buNone/>
              <a:defRPr sz="1995"/>
            </a:lvl9pPr>
          </a:lstStyle>
          <a:p>
            <a:endParaRPr lang="en-US" dirty="0"/>
          </a:p>
        </p:txBody>
      </p:sp>
      <p:pic>
        <p:nvPicPr>
          <p:cNvPr id="8" name="Picture 7"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0908" y="6516828"/>
            <a:ext cx="804560" cy="341172"/>
          </a:xfrm>
          <a:prstGeom prst="rect">
            <a:avLst/>
          </a:prstGeom>
        </p:spPr>
      </p:pic>
      <p:sp>
        <p:nvSpPr>
          <p:cNvPr id="9" name="Slide Number Placeholder 5"/>
          <p:cNvSpPr>
            <a:spLocks noGrp="1"/>
          </p:cNvSpPr>
          <p:nvPr>
            <p:ph type="sldNum" sz="quarter" idx="12"/>
          </p:nvPr>
        </p:nvSpPr>
        <p:spPr>
          <a:xfrm>
            <a:off x="422497" y="6609678"/>
            <a:ext cx="369466" cy="248322"/>
          </a:xfrm>
        </p:spPr>
        <p:txBody>
          <a:bodyPr/>
          <a:lstStyle>
            <a:lvl1pPr algn="ctr">
              <a:defRPr sz="725">
                <a:solidFill>
                  <a:srgbClr val="009689"/>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2480751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D3300A-6631-7448-BC89-159AC4B40E6D}" type="datetimeFigureOut">
              <a:rPr lang="en-US" smtClean="0"/>
              <a:t>11/10/2023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dirty="0"/>
          </a:p>
        </p:txBody>
      </p:sp>
      <p:pic>
        <p:nvPicPr>
          <p:cNvPr id="6" name="Picture 5" descr="CIPC POWERPOINT TEMPLATE 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1999" cy="6852144"/>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386950"/>
            <a:ext cx="2382885" cy="1894360"/>
          </a:xfrm>
          <a:prstGeom prst="rect">
            <a:avLst/>
          </a:prstGeom>
        </p:spPr>
      </p:pic>
      <p:sp>
        <p:nvSpPr>
          <p:cNvPr id="8" name="Rectangle 7"/>
          <p:cNvSpPr/>
          <p:nvPr userDrawn="1"/>
        </p:nvSpPr>
        <p:spPr>
          <a:xfrm>
            <a:off x="3454401" y="6025366"/>
            <a:ext cx="5619793" cy="4422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32" dirty="0"/>
          </a:p>
        </p:txBody>
      </p:sp>
    </p:spTree>
    <p:extLst>
      <p:ext uri="{BB962C8B-B14F-4D97-AF65-F5344CB8AC3E}">
        <p14:creationId xmlns:p14="http://schemas.microsoft.com/office/powerpoint/2010/main" val="226539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99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1995">
                <a:solidFill>
                  <a:schemeClr val="tx1">
                    <a:tint val="75000"/>
                  </a:schemeClr>
                </a:solidFill>
              </a:defRPr>
            </a:lvl1pPr>
            <a:lvl2pPr marL="451363" indent="0">
              <a:buNone/>
              <a:defRPr sz="1814">
                <a:solidFill>
                  <a:schemeClr val="tx1">
                    <a:tint val="75000"/>
                  </a:schemeClr>
                </a:solidFill>
              </a:defRPr>
            </a:lvl2pPr>
            <a:lvl3pPr marL="902726" indent="0">
              <a:buNone/>
              <a:defRPr sz="1542">
                <a:solidFill>
                  <a:schemeClr val="tx1">
                    <a:tint val="75000"/>
                  </a:schemeClr>
                </a:solidFill>
              </a:defRPr>
            </a:lvl3pPr>
            <a:lvl4pPr marL="1354089" indent="0">
              <a:buNone/>
              <a:defRPr sz="1360">
                <a:solidFill>
                  <a:schemeClr val="tx1">
                    <a:tint val="75000"/>
                  </a:schemeClr>
                </a:solidFill>
              </a:defRPr>
            </a:lvl4pPr>
            <a:lvl5pPr marL="1805452" indent="0">
              <a:buNone/>
              <a:defRPr sz="1360">
                <a:solidFill>
                  <a:schemeClr val="tx1">
                    <a:tint val="75000"/>
                  </a:schemeClr>
                </a:solidFill>
              </a:defRPr>
            </a:lvl5pPr>
            <a:lvl6pPr marL="2256815" indent="0">
              <a:buNone/>
              <a:defRPr sz="1360">
                <a:solidFill>
                  <a:schemeClr val="tx1">
                    <a:tint val="75000"/>
                  </a:schemeClr>
                </a:solidFill>
              </a:defRPr>
            </a:lvl6pPr>
            <a:lvl7pPr marL="2708178" indent="0">
              <a:buNone/>
              <a:defRPr sz="1360">
                <a:solidFill>
                  <a:schemeClr val="tx1">
                    <a:tint val="75000"/>
                  </a:schemeClr>
                </a:solidFill>
              </a:defRPr>
            </a:lvl7pPr>
            <a:lvl8pPr marL="3159541" indent="0">
              <a:buNone/>
              <a:defRPr sz="1360">
                <a:solidFill>
                  <a:schemeClr val="tx1">
                    <a:tint val="75000"/>
                  </a:schemeClr>
                </a:solidFill>
              </a:defRPr>
            </a:lvl8pPr>
            <a:lvl9pPr marL="3610904"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D3300A-6631-7448-BC89-159AC4B40E6D}" type="datetimeFigureOut">
              <a:rPr lang="en-US" smtClean="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119245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2720"/>
            </a:lvl1pPr>
            <a:lvl2pPr>
              <a:defRPr sz="2358"/>
            </a:lvl2pPr>
            <a:lvl3pPr>
              <a:defRPr sz="1995"/>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2720"/>
            </a:lvl1pPr>
            <a:lvl2pPr>
              <a:defRPr sz="2358"/>
            </a:lvl2pPr>
            <a:lvl3pPr>
              <a:defRPr sz="1995"/>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D3300A-6631-7448-BC89-159AC4B40E6D}" type="datetimeFigureOut">
              <a:rPr lang="en-US" smtClean="0"/>
              <a:t>11/10/2023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87977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358" b="1"/>
            </a:lvl1pPr>
            <a:lvl2pPr marL="451363" indent="0">
              <a:buNone/>
              <a:defRPr sz="1995" b="1"/>
            </a:lvl2pPr>
            <a:lvl3pPr marL="902726" indent="0">
              <a:buNone/>
              <a:defRPr sz="1814" b="1"/>
            </a:lvl3pPr>
            <a:lvl4pPr marL="1354089" indent="0">
              <a:buNone/>
              <a:defRPr sz="1542" b="1"/>
            </a:lvl4pPr>
            <a:lvl5pPr marL="1805452" indent="0">
              <a:buNone/>
              <a:defRPr sz="1542" b="1"/>
            </a:lvl5pPr>
            <a:lvl6pPr marL="2256815" indent="0">
              <a:buNone/>
              <a:defRPr sz="1542" b="1"/>
            </a:lvl6pPr>
            <a:lvl7pPr marL="2708178" indent="0">
              <a:buNone/>
              <a:defRPr sz="1542" b="1"/>
            </a:lvl7pPr>
            <a:lvl8pPr marL="3159541" indent="0">
              <a:buNone/>
              <a:defRPr sz="1542" b="1"/>
            </a:lvl8pPr>
            <a:lvl9pPr marL="3610904" indent="0">
              <a:buNone/>
              <a:defRPr sz="1542" b="1"/>
            </a:lvl9pPr>
          </a:lstStyle>
          <a:p>
            <a:pPr lvl="0"/>
            <a:r>
              <a:rPr lang="en-US"/>
              <a:t>Click to edit Master text styles</a:t>
            </a:r>
          </a:p>
        </p:txBody>
      </p:sp>
      <p:sp>
        <p:nvSpPr>
          <p:cNvPr id="4" name="Content Placeholder 3"/>
          <p:cNvSpPr>
            <a:spLocks noGrp="1"/>
          </p:cNvSpPr>
          <p:nvPr>
            <p:ph sz="half" idx="2"/>
          </p:nvPr>
        </p:nvSpPr>
        <p:spPr>
          <a:xfrm>
            <a:off x="609601" y="2174876"/>
            <a:ext cx="5386917" cy="3951288"/>
          </a:xfrm>
        </p:spPr>
        <p:txBody>
          <a:bodyPr/>
          <a:lstStyle>
            <a:lvl1pPr>
              <a:defRPr sz="2358"/>
            </a:lvl1pPr>
            <a:lvl2pPr>
              <a:defRPr sz="1995"/>
            </a:lvl2pPr>
            <a:lvl3pPr>
              <a:defRPr sz="1814"/>
            </a:lvl3pPr>
            <a:lvl4pPr>
              <a:defRPr sz="1542"/>
            </a:lvl4pPr>
            <a:lvl5pPr>
              <a:defRPr sz="1542"/>
            </a:lvl5pPr>
            <a:lvl6pPr>
              <a:defRPr sz="1542"/>
            </a:lvl6pPr>
            <a:lvl7pPr>
              <a:defRPr sz="1542"/>
            </a:lvl7pPr>
            <a:lvl8pPr>
              <a:defRPr sz="1542"/>
            </a:lvl8pPr>
            <a:lvl9pPr>
              <a:defRPr sz="15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4"/>
            <a:ext cx="5389034" cy="639762"/>
          </a:xfrm>
        </p:spPr>
        <p:txBody>
          <a:bodyPr anchor="b"/>
          <a:lstStyle>
            <a:lvl1pPr marL="0" indent="0">
              <a:buNone/>
              <a:defRPr sz="2358" b="1"/>
            </a:lvl1pPr>
            <a:lvl2pPr marL="451363" indent="0">
              <a:buNone/>
              <a:defRPr sz="1995" b="1"/>
            </a:lvl2pPr>
            <a:lvl3pPr marL="902726" indent="0">
              <a:buNone/>
              <a:defRPr sz="1814" b="1"/>
            </a:lvl3pPr>
            <a:lvl4pPr marL="1354089" indent="0">
              <a:buNone/>
              <a:defRPr sz="1542" b="1"/>
            </a:lvl4pPr>
            <a:lvl5pPr marL="1805452" indent="0">
              <a:buNone/>
              <a:defRPr sz="1542" b="1"/>
            </a:lvl5pPr>
            <a:lvl6pPr marL="2256815" indent="0">
              <a:buNone/>
              <a:defRPr sz="1542" b="1"/>
            </a:lvl6pPr>
            <a:lvl7pPr marL="2708178" indent="0">
              <a:buNone/>
              <a:defRPr sz="1542" b="1"/>
            </a:lvl7pPr>
            <a:lvl8pPr marL="3159541" indent="0">
              <a:buNone/>
              <a:defRPr sz="1542" b="1"/>
            </a:lvl8pPr>
            <a:lvl9pPr marL="3610904" indent="0">
              <a:buNone/>
              <a:defRPr sz="1542" b="1"/>
            </a:lvl9pPr>
          </a:lstStyle>
          <a:p>
            <a:pPr lvl="0"/>
            <a:r>
              <a:rPr lang="en-US"/>
              <a:t>Click to edit Master text styles</a:t>
            </a:r>
          </a:p>
        </p:txBody>
      </p:sp>
      <p:sp>
        <p:nvSpPr>
          <p:cNvPr id="6" name="Content Placeholder 5"/>
          <p:cNvSpPr>
            <a:spLocks noGrp="1"/>
          </p:cNvSpPr>
          <p:nvPr>
            <p:ph sz="quarter" idx="4"/>
          </p:nvPr>
        </p:nvSpPr>
        <p:spPr>
          <a:xfrm>
            <a:off x="6193368" y="2174876"/>
            <a:ext cx="5389034" cy="3951288"/>
          </a:xfrm>
        </p:spPr>
        <p:txBody>
          <a:bodyPr/>
          <a:lstStyle>
            <a:lvl1pPr>
              <a:defRPr sz="2358"/>
            </a:lvl1pPr>
            <a:lvl2pPr>
              <a:defRPr sz="1995"/>
            </a:lvl2pPr>
            <a:lvl3pPr>
              <a:defRPr sz="1814"/>
            </a:lvl3pPr>
            <a:lvl4pPr>
              <a:defRPr sz="1542"/>
            </a:lvl4pPr>
            <a:lvl5pPr>
              <a:defRPr sz="1542"/>
            </a:lvl5pPr>
            <a:lvl6pPr>
              <a:defRPr sz="1542"/>
            </a:lvl6pPr>
            <a:lvl7pPr>
              <a:defRPr sz="1542"/>
            </a:lvl7pPr>
            <a:lvl8pPr>
              <a:defRPr sz="1542"/>
            </a:lvl8pPr>
            <a:lvl9pPr>
              <a:defRPr sz="15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D3300A-6631-7448-BC89-159AC4B40E6D}" type="datetimeFigureOut">
              <a:rPr lang="en-US" smtClean="0"/>
              <a:t>11/10/2023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54103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9551" tIns="49775" rIns="99551" bIns="49775"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9551" tIns="49775" rIns="99551" bIns="497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1" cy="365125"/>
          </a:xfrm>
          <a:prstGeom prst="rect">
            <a:avLst/>
          </a:prstGeom>
        </p:spPr>
        <p:txBody>
          <a:bodyPr vert="horz" lIns="99551" tIns="49775" rIns="99551" bIns="49775" rtlCol="0" anchor="ctr"/>
          <a:lstStyle>
            <a:lvl1pPr algn="l">
              <a:defRPr sz="1179">
                <a:solidFill>
                  <a:schemeClr val="tx1">
                    <a:tint val="75000"/>
                  </a:schemeClr>
                </a:solidFill>
              </a:defRPr>
            </a:lvl1pPr>
          </a:lstStyle>
          <a:p>
            <a:fld id="{B0D3300A-6631-7448-BC89-159AC4B40E6D}" type="datetimeFigureOut">
              <a:rPr lang="en-US" smtClean="0"/>
              <a:t>11/10/2023</a:t>
            </a:fld>
            <a:endParaRPr lang="en-US" dirty="0"/>
          </a:p>
        </p:txBody>
      </p:sp>
      <p:sp>
        <p:nvSpPr>
          <p:cNvPr id="5" name="Footer Placeholder 4"/>
          <p:cNvSpPr>
            <a:spLocks noGrp="1"/>
          </p:cNvSpPr>
          <p:nvPr>
            <p:ph type="ftr" sz="quarter" idx="3"/>
          </p:nvPr>
        </p:nvSpPr>
        <p:spPr>
          <a:xfrm>
            <a:off x="4165601" y="6356351"/>
            <a:ext cx="3860800" cy="365125"/>
          </a:xfrm>
          <a:prstGeom prst="rect">
            <a:avLst/>
          </a:prstGeom>
        </p:spPr>
        <p:txBody>
          <a:bodyPr vert="horz" lIns="99551" tIns="49775" rIns="99551" bIns="49775" rtlCol="0" anchor="ctr"/>
          <a:lstStyle>
            <a:lvl1pPr algn="ctr">
              <a:defRPr sz="117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599" y="6356351"/>
            <a:ext cx="2844801" cy="365125"/>
          </a:xfrm>
          <a:prstGeom prst="rect">
            <a:avLst/>
          </a:prstGeom>
        </p:spPr>
        <p:txBody>
          <a:bodyPr vert="horz" lIns="99551" tIns="49775" rIns="99551" bIns="49775" rtlCol="0" anchor="ctr"/>
          <a:lstStyle>
            <a:lvl1pPr algn="r">
              <a:defRPr sz="1179">
                <a:solidFill>
                  <a:schemeClr val="tx1">
                    <a:tint val="75000"/>
                  </a:schemeClr>
                </a:solidFill>
              </a:defRPr>
            </a:lvl1pPr>
          </a:lstStyle>
          <a:p>
            <a:fld id="{5C7E9A74-5513-294E-A2AF-5548CDACAE0E}" type="slidenum">
              <a:rPr lang="en-US" smtClean="0"/>
              <a:t>‹#›</a:t>
            </a:fld>
            <a:endParaRPr lang="en-US" dirty="0"/>
          </a:p>
        </p:txBody>
      </p:sp>
    </p:spTree>
    <p:extLst>
      <p:ext uri="{BB962C8B-B14F-4D97-AF65-F5344CB8AC3E}">
        <p14:creationId xmlns:p14="http://schemas.microsoft.com/office/powerpoint/2010/main" val="316607463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3" r:id="rId11"/>
    <p:sldLayoutId id="2147483684" r:id="rId12"/>
    <p:sldLayoutId id="2147483685" r:id="rId13"/>
    <p:sldLayoutId id="2147483686" r:id="rId14"/>
  </p:sldLayoutIdLst>
  <p:txStyles>
    <p:titleStyle>
      <a:lvl1pPr algn="ctr" defTabSz="451363" rtl="0" eaLnBrk="1" latinLnBrk="0" hangingPunct="1">
        <a:spcBef>
          <a:spcPct val="0"/>
        </a:spcBef>
        <a:buNone/>
        <a:defRPr sz="4353" kern="1200">
          <a:solidFill>
            <a:srgbClr val="75B56B"/>
          </a:solidFill>
          <a:latin typeface="Arial"/>
          <a:ea typeface="+mj-ea"/>
          <a:cs typeface="Arial"/>
        </a:defRPr>
      </a:lvl1pPr>
    </p:titleStyle>
    <p:bodyStyle>
      <a:lvl1pPr marL="338522" indent="-338522" algn="l" defTabSz="451363" rtl="0" eaLnBrk="1" latinLnBrk="0" hangingPunct="1">
        <a:spcBef>
          <a:spcPct val="20000"/>
        </a:spcBef>
        <a:buClr>
          <a:srgbClr val="75B56B"/>
        </a:buClr>
        <a:buFont typeface="Arial"/>
        <a:buChar char="•"/>
        <a:defRPr sz="3174" kern="1200">
          <a:solidFill>
            <a:schemeClr val="tx1"/>
          </a:solidFill>
          <a:latin typeface="Arial"/>
          <a:ea typeface="+mn-ea"/>
          <a:cs typeface="Arial"/>
        </a:defRPr>
      </a:lvl1pPr>
      <a:lvl2pPr marL="733465" indent="-282102" algn="l" defTabSz="451363" rtl="0" eaLnBrk="1" latinLnBrk="0" hangingPunct="1">
        <a:spcBef>
          <a:spcPct val="20000"/>
        </a:spcBef>
        <a:buClr>
          <a:srgbClr val="75B56B"/>
        </a:buClr>
        <a:buFont typeface="Arial"/>
        <a:buChar char="–"/>
        <a:defRPr sz="2720" kern="1200">
          <a:solidFill>
            <a:schemeClr val="tx1"/>
          </a:solidFill>
          <a:latin typeface="Arial"/>
          <a:ea typeface="+mn-ea"/>
          <a:cs typeface="Arial"/>
        </a:defRPr>
      </a:lvl2pPr>
      <a:lvl3pPr marL="1128407" indent="-225682" algn="l" defTabSz="451363" rtl="0" eaLnBrk="1" latinLnBrk="0" hangingPunct="1">
        <a:spcBef>
          <a:spcPct val="20000"/>
        </a:spcBef>
        <a:buClr>
          <a:srgbClr val="75B56B"/>
        </a:buClr>
        <a:buFont typeface="Arial"/>
        <a:buChar char="•"/>
        <a:defRPr sz="2358" kern="1200">
          <a:solidFill>
            <a:schemeClr val="tx1"/>
          </a:solidFill>
          <a:latin typeface="Arial"/>
          <a:ea typeface="+mn-ea"/>
          <a:cs typeface="Arial"/>
        </a:defRPr>
      </a:lvl3pPr>
      <a:lvl4pPr marL="1579771" indent="-225682" algn="l" defTabSz="451363" rtl="0" eaLnBrk="1" latinLnBrk="0" hangingPunct="1">
        <a:spcBef>
          <a:spcPct val="20000"/>
        </a:spcBef>
        <a:buClr>
          <a:srgbClr val="75B56B"/>
        </a:buClr>
        <a:buFont typeface="Arial"/>
        <a:buChar char="–"/>
        <a:defRPr sz="1995" kern="1200">
          <a:solidFill>
            <a:schemeClr val="tx1"/>
          </a:solidFill>
          <a:latin typeface="Arial"/>
          <a:ea typeface="+mn-ea"/>
          <a:cs typeface="Arial"/>
        </a:defRPr>
      </a:lvl4pPr>
      <a:lvl5pPr marL="2031133" indent="-225682" algn="l" defTabSz="451363" rtl="0" eaLnBrk="1" latinLnBrk="0" hangingPunct="1">
        <a:spcBef>
          <a:spcPct val="20000"/>
        </a:spcBef>
        <a:buClr>
          <a:srgbClr val="75B56B"/>
        </a:buClr>
        <a:buFont typeface="Arial"/>
        <a:buChar char="»"/>
        <a:defRPr sz="1995" kern="1200">
          <a:solidFill>
            <a:schemeClr val="tx1"/>
          </a:solidFill>
          <a:latin typeface="Arial"/>
          <a:ea typeface="+mn-ea"/>
          <a:cs typeface="Arial"/>
        </a:defRPr>
      </a:lvl5pPr>
      <a:lvl6pPr marL="2482496" indent="-225682" algn="l" defTabSz="451363" rtl="0" eaLnBrk="1" latinLnBrk="0" hangingPunct="1">
        <a:spcBef>
          <a:spcPct val="20000"/>
        </a:spcBef>
        <a:buFont typeface="Arial"/>
        <a:buChar char="•"/>
        <a:defRPr sz="1995" kern="1200">
          <a:solidFill>
            <a:schemeClr val="tx1"/>
          </a:solidFill>
          <a:latin typeface="+mn-lt"/>
          <a:ea typeface="+mn-ea"/>
          <a:cs typeface="+mn-cs"/>
        </a:defRPr>
      </a:lvl6pPr>
      <a:lvl7pPr marL="2933860" indent="-225682" algn="l" defTabSz="451363" rtl="0" eaLnBrk="1" latinLnBrk="0" hangingPunct="1">
        <a:spcBef>
          <a:spcPct val="20000"/>
        </a:spcBef>
        <a:buFont typeface="Arial"/>
        <a:buChar char="•"/>
        <a:defRPr sz="1995" kern="1200">
          <a:solidFill>
            <a:schemeClr val="tx1"/>
          </a:solidFill>
          <a:latin typeface="+mn-lt"/>
          <a:ea typeface="+mn-ea"/>
          <a:cs typeface="+mn-cs"/>
        </a:defRPr>
      </a:lvl7pPr>
      <a:lvl8pPr marL="3385222" indent="-225682" algn="l" defTabSz="451363" rtl="0" eaLnBrk="1" latinLnBrk="0" hangingPunct="1">
        <a:spcBef>
          <a:spcPct val="20000"/>
        </a:spcBef>
        <a:buFont typeface="Arial"/>
        <a:buChar char="•"/>
        <a:defRPr sz="1995" kern="1200">
          <a:solidFill>
            <a:schemeClr val="tx1"/>
          </a:solidFill>
          <a:latin typeface="+mn-lt"/>
          <a:ea typeface="+mn-ea"/>
          <a:cs typeface="+mn-cs"/>
        </a:defRPr>
      </a:lvl8pPr>
      <a:lvl9pPr marL="3836586" indent="-225682" algn="l" defTabSz="451363" rtl="0" eaLnBrk="1" latinLnBrk="0" hangingPunct="1">
        <a:spcBef>
          <a:spcPct val="20000"/>
        </a:spcBef>
        <a:buFont typeface="Arial"/>
        <a:buChar char="•"/>
        <a:defRPr sz="1995" kern="1200">
          <a:solidFill>
            <a:schemeClr val="tx1"/>
          </a:solidFill>
          <a:latin typeface="+mn-lt"/>
          <a:ea typeface="+mn-ea"/>
          <a:cs typeface="+mn-cs"/>
        </a:defRPr>
      </a:lvl9pPr>
    </p:bodyStyle>
    <p:otherStyle>
      <a:defPPr>
        <a:defRPr lang="en-US"/>
      </a:defPPr>
      <a:lvl1pPr marL="0" algn="l" defTabSz="451363" rtl="0" eaLnBrk="1" latinLnBrk="0" hangingPunct="1">
        <a:defRPr sz="1814" kern="1200">
          <a:solidFill>
            <a:schemeClr val="tx1"/>
          </a:solidFill>
          <a:latin typeface="+mn-lt"/>
          <a:ea typeface="+mn-ea"/>
          <a:cs typeface="+mn-cs"/>
        </a:defRPr>
      </a:lvl1pPr>
      <a:lvl2pPr marL="451363" algn="l" defTabSz="451363" rtl="0" eaLnBrk="1" latinLnBrk="0" hangingPunct="1">
        <a:defRPr sz="1814" kern="1200">
          <a:solidFill>
            <a:schemeClr val="tx1"/>
          </a:solidFill>
          <a:latin typeface="+mn-lt"/>
          <a:ea typeface="+mn-ea"/>
          <a:cs typeface="+mn-cs"/>
        </a:defRPr>
      </a:lvl2pPr>
      <a:lvl3pPr marL="902726" algn="l" defTabSz="451363" rtl="0" eaLnBrk="1" latinLnBrk="0" hangingPunct="1">
        <a:defRPr sz="1814" kern="1200">
          <a:solidFill>
            <a:schemeClr val="tx1"/>
          </a:solidFill>
          <a:latin typeface="+mn-lt"/>
          <a:ea typeface="+mn-ea"/>
          <a:cs typeface="+mn-cs"/>
        </a:defRPr>
      </a:lvl3pPr>
      <a:lvl4pPr marL="1354089" algn="l" defTabSz="451363" rtl="0" eaLnBrk="1" latinLnBrk="0" hangingPunct="1">
        <a:defRPr sz="1814" kern="1200">
          <a:solidFill>
            <a:schemeClr val="tx1"/>
          </a:solidFill>
          <a:latin typeface="+mn-lt"/>
          <a:ea typeface="+mn-ea"/>
          <a:cs typeface="+mn-cs"/>
        </a:defRPr>
      </a:lvl4pPr>
      <a:lvl5pPr marL="1805452" algn="l" defTabSz="451363" rtl="0" eaLnBrk="1" latinLnBrk="0" hangingPunct="1">
        <a:defRPr sz="1814" kern="1200">
          <a:solidFill>
            <a:schemeClr val="tx1"/>
          </a:solidFill>
          <a:latin typeface="+mn-lt"/>
          <a:ea typeface="+mn-ea"/>
          <a:cs typeface="+mn-cs"/>
        </a:defRPr>
      </a:lvl5pPr>
      <a:lvl6pPr marL="2256815" algn="l" defTabSz="451363" rtl="0" eaLnBrk="1" latinLnBrk="0" hangingPunct="1">
        <a:defRPr sz="1814" kern="1200">
          <a:solidFill>
            <a:schemeClr val="tx1"/>
          </a:solidFill>
          <a:latin typeface="+mn-lt"/>
          <a:ea typeface="+mn-ea"/>
          <a:cs typeface="+mn-cs"/>
        </a:defRPr>
      </a:lvl6pPr>
      <a:lvl7pPr marL="2708178" algn="l" defTabSz="451363" rtl="0" eaLnBrk="1" latinLnBrk="0" hangingPunct="1">
        <a:defRPr sz="1814" kern="1200">
          <a:solidFill>
            <a:schemeClr val="tx1"/>
          </a:solidFill>
          <a:latin typeface="+mn-lt"/>
          <a:ea typeface="+mn-ea"/>
          <a:cs typeface="+mn-cs"/>
        </a:defRPr>
      </a:lvl7pPr>
      <a:lvl8pPr marL="3159541" algn="l" defTabSz="451363" rtl="0" eaLnBrk="1" latinLnBrk="0" hangingPunct="1">
        <a:defRPr sz="1814" kern="1200">
          <a:solidFill>
            <a:schemeClr val="tx1"/>
          </a:solidFill>
          <a:latin typeface="+mn-lt"/>
          <a:ea typeface="+mn-ea"/>
          <a:cs typeface="+mn-cs"/>
        </a:defRPr>
      </a:lvl8pPr>
      <a:lvl9pPr marL="3610904" algn="l" defTabSz="451363" rtl="0" eaLnBrk="1" latinLnBrk="0" hangingPunct="1">
        <a:defRPr sz="181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en/email-letter-send-envelope-mail-297633/" TargetMode="External"/><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www.bizportal.gov.za/" TargetMode="External"/><Relationship Id="rId2" Type="http://schemas.openxmlformats.org/officeDocument/2006/relationships/hyperlink" Target="http://www.cipc.co.za/"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hyperlink" Target="https://www.pngall.com/road-png/download/25039" TargetMode="External"/><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hyperlink" Target="https://www.wisc-online.com/assetrepository/viewasset?id=4627"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hyperlink" Target="https://svgsilh.com/009688/image/1924516.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2" y="2215651"/>
            <a:ext cx="7924798" cy="1171065"/>
          </a:xfrm>
        </p:spPr>
        <p:txBody>
          <a:bodyPr/>
          <a:lstStyle/>
          <a:p>
            <a:r>
              <a:rPr lang="en-US" dirty="0"/>
              <a:t>Webinar </a:t>
            </a:r>
            <a:br>
              <a:rPr lang="en-US" dirty="0"/>
            </a:br>
            <a:r>
              <a:rPr lang="en-US" dirty="0"/>
              <a:t>Annual returns</a:t>
            </a:r>
            <a:br>
              <a:rPr lang="en-US" dirty="0"/>
            </a:br>
            <a:r>
              <a:rPr lang="en-US" dirty="0"/>
              <a:t/>
            </a:r>
            <a:br>
              <a:rPr lang="en-US" dirty="0"/>
            </a:br>
            <a:r>
              <a:rPr lang="en-US" dirty="0" smtClean="0"/>
              <a:t> 10 October </a:t>
            </a:r>
            <a:r>
              <a:rPr lang="en-US" dirty="0"/>
              <a:t>2023</a:t>
            </a:r>
            <a:endParaRPr lang="en-ZA" dirty="0"/>
          </a:p>
        </p:txBody>
      </p:sp>
    </p:spTree>
    <p:extLst>
      <p:ext uri="{BB962C8B-B14F-4D97-AF65-F5344CB8AC3E}">
        <p14:creationId xmlns:p14="http://schemas.microsoft.com/office/powerpoint/2010/main" val="2909854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B4754-2461-4026-A21C-653DD1352266}"/>
              </a:ext>
            </a:extLst>
          </p:cNvPr>
          <p:cNvSpPr>
            <a:spLocks noGrp="1"/>
          </p:cNvSpPr>
          <p:nvPr>
            <p:ph type="title"/>
          </p:nvPr>
        </p:nvSpPr>
        <p:spPr>
          <a:xfrm>
            <a:off x="609600" y="274639"/>
            <a:ext cx="10972800" cy="1143000"/>
          </a:xfrm>
        </p:spPr>
        <p:txBody>
          <a:bodyPr anchor="ctr">
            <a:normAutofit/>
          </a:bodyPr>
          <a:lstStyle/>
          <a:p>
            <a:pPr>
              <a:lnSpc>
                <a:spcPct val="90000"/>
              </a:lnSpc>
            </a:pPr>
            <a:r>
              <a:rPr lang="en-US" sz="3700" dirty="0"/>
              <a:t>Why important for CIPC to have correct information</a:t>
            </a:r>
          </a:p>
        </p:txBody>
      </p:sp>
      <p:sp>
        <p:nvSpPr>
          <p:cNvPr id="3" name="Content Placeholder 2">
            <a:extLst>
              <a:ext uri="{FF2B5EF4-FFF2-40B4-BE49-F238E27FC236}">
                <a16:creationId xmlns:a16="http://schemas.microsoft.com/office/drawing/2014/main" id="{B134580F-3986-4FFB-949A-98A2B0745975}"/>
              </a:ext>
            </a:extLst>
          </p:cNvPr>
          <p:cNvSpPr>
            <a:spLocks noGrp="1"/>
          </p:cNvSpPr>
          <p:nvPr>
            <p:ph idx="1"/>
          </p:nvPr>
        </p:nvSpPr>
        <p:spPr>
          <a:xfrm>
            <a:off x="609600" y="1600202"/>
            <a:ext cx="10972800" cy="4525963"/>
          </a:xfrm>
        </p:spPr>
        <p:txBody>
          <a:bodyPr anchor="ctr">
            <a:normAutofit/>
          </a:bodyPr>
          <a:lstStyle/>
          <a:p>
            <a:pPr>
              <a:lnSpc>
                <a:spcPct val="90000"/>
              </a:lnSpc>
            </a:pPr>
            <a:r>
              <a:rPr lang="en-US" sz="1800" dirty="0">
                <a:latin typeface="+mn-lt"/>
              </a:rPr>
              <a:t>CIPC mandate to keep an up to date and effective register of all companies, close corporations and co-operatives</a:t>
            </a:r>
          </a:p>
          <a:p>
            <a:pPr lvl="1">
              <a:lnSpc>
                <a:spcPct val="90000"/>
              </a:lnSpc>
              <a:buChar char="•"/>
            </a:pPr>
            <a:r>
              <a:rPr lang="en-US" sz="1800" dirty="0">
                <a:latin typeface="+mn-lt"/>
              </a:rPr>
              <a:t>This also means that companies and close corporations who is not doing business should be removed from the register</a:t>
            </a:r>
          </a:p>
          <a:p>
            <a:pPr lvl="2">
              <a:lnSpc>
                <a:spcPct val="90000"/>
              </a:lnSpc>
            </a:pPr>
            <a:r>
              <a:rPr lang="en-US" sz="1800" dirty="0">
                <a:latin typeface="+mn-lt"/>
              </a:rPr>
              <a:t>Can always be re-instated if it had economic value at the time of final deregistration</a:t>
            </a:r>
          </a:p>
          <a:p>
            <a:pPr marL="902725" lvl="2" indent="0">
              <a:lnSpc>
                <a:spcPct val="90000"/>
              </a:lnSpc>
              <a:buNone/>
            </a:pPr>
            <a:r>
              <a:rPr lang="en-US" sz="1800" dirty="0">
                <a:latin typeface="+mn-lt"/>
              </a:rPr>
              <a:t>(Registration function)</a:t>
            </a:r>
          </a:p>
          <a:p>
            <a:pPr marL="902725" lvl="2" indent="0">
              <a:lnSpc>
                <a:spcPct val="90000"/>
              </a:lnSpc>
            </a:pPr>
            <a:r>
              <a:rPr lang="en-US" sz="1800" dirty="0">
                <a:latin typeface="+mn-lt"/>
              </a:rPr>
              <a:t> Inactive companies and close corporations that has not been finally deregistered is at risk for being used for fraud, money laundering and terror financing</a:t>
            </a:r>
          </a:p>
          <a:p>
            <a:pPr marL="902725" lvl="2" indent="0">
              <a:lnSpc>
                <a:spcPct val="90000"/>
              </a:lnSpc>
              <a:buNone/>
            </a:pPr>
            <a:endParaRPr lang="en-US" sz="1800" dirty="0">
              <a:latin typeface="+mn-lt"/>
            </a:endParaRPr>
          </a:p>
          <a:p>
            <a:pPr>
              <a:lnSpc>
                <a:spcPct val="90000"/>
              </a:lnSpc>
            </a:pPr>
            <a:r>
              <a:rPr lang="en-US" sz="1800" dirty="0">
                <a:latin typeface="+mn-lt"/>
              </a:rPr>
              <a:t>Ensuring a reputable corporate environment by increasing compliance with the companies act, promoting a reputable and predictable business environment in South Africa, promoting investment etc.</a:t>
            </a:r>
          </a:p>
          <a:p>
            <a:pPr marL="902725" lvl="2" indent="0">
              <a:lnSpc>
                <a:spcPct val="90000"/>
              </a:lnSpc>
            </a:pPr>
            <a:r>
              <a:rPr lang="en-US" sz="1800" dirty="0">
                <a:latin typeface="+mn-lt"/>
              </a:rPr>
              <a:t>	(Regulatory function)</a:t>
            </a:r>
          </a:p>
          <a:p>
            <a:pPr marL="112840" indent="0">
              <a:lnSpc>
                <a:spcPct val="90000"/>
              </a:lnSpc>
            </a:pPr>
            <a:endParaRPr lang="en-US" sz="3016" dirty="0"/>
          </a:p>
          <a:p>
            <a:pPr>
              <a:lnSpc>
                <a:spcPct val="90000"/>
              </a:lnSpc>
            </a:pPr>
            <a:endParaRPr lang="en-US" sz="2200" dirty="0"/>
          </a:p>
        </p:txBody>
      </p:sp>
    </p:spTree>
    <p:extLst>
      <p:ext uri="{BB962C8B-B14F-4D97-AF65-F5344CB8AC3E}">
        <p14:creationId xmlns:p14="http://schemas.microsoft.com/office/powerpoint/2010/main" val="2849940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7550E031-5672-43B8-8EEA-FE693BC30907}"/>
              </a:ext>
            </a:extLst>
          </p:cNvPr>
          <p:cNvPicPr>
            <a:picLocks noGrp="1" noChangeAspect="1"/>
          </p:cNvPicPr>
          <p:nvPr>
            <p:ph sz="half" idx="2"/>
          </p:nvPr>
        </p:nvPicPr>
        <p:blipFill rotWithShape="1">
          <a:blip r:embed="rId2"/>
          <a:srcRect r="17778"/>
          <a:stretch/>
        </p:blipFill>
        <p:spPr>
          <a:xfrm>
            <a:off x="2522356" y="10"/>
            <a:ext cx="9669642" cy="6857990"/>
          </a:xfrm>
          <a:prstGeom prst="rect">
            <a:avLst/>
          </a:prstGeom>
        </p:spPr>
      </p:pic>
      <p:sp>
        <p:nvSpPr>
          <p:cNvPr id="33" name="Rectangle 32">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E1C308-C02B-4EC5-86EA-07BF07F52DD3}"/>
              </a:ext>
            </a:extLst>
          </p:cNvPr>
          <p:cNvSpPr>
            <a:spLocks noGrp="1"/>
          </p:cNvSpPr>
          <p:nvPr>
            <p:ph type="title"/>
          </p:nvPr>
        </p:nvSpPr>
        <p:spPr>
          <a:xfrm>
            <a:off x="838200" y="365125"/>
            <a:ext cx="7978541" cy="1899912"/>
          </a:xfrm>
        </p:spPr>
        <p:txBody>
          <a:bodyPr vert="horz" lIns="91440" tIns="45720" rIns="91440" bIns="45720" rtlCol="0" anchor="ctr">
            <a:noAutofit/>
          </a:bodyPr>
          <a:lstStyle/>
          <a:p>
            <a:pPr defTabSz="914400">
              <a:lnSpc>
                <a:spcPct val="90000"/>
              </a:lnSpc>
            </a:pPr>
            <a:r>
              <a:rPr lang="en-US" sz="3700" dirty="0"/>
              <a:t>Why important for CIPC to have correct information</a:t>
            </a:r>
          </a:p>
        </p:txBody>
      </p:sp>
      <p:sp>
        <p:nvSpPr>
          <p:cNvPr id="3" name="Content Placeholder 2">
            <a:extLst>
              <a:ext uri="{FF2B5EF4-FFF2-40B4-BE49-F238E27FC236}">
                <a16:creationId xmlns:a16="http://schemas.microsoft.com/office/drawing/2014/main" id="{494D9506-CB96-4242-B084-F37335460010}"/>
              </a:ext>
            </a:extLst>
          </p:cNvPr>
          <p:cNvSpPr>
            <a:spLocks noGrp="1"/>
          </p:cNvSpPr>
          <p:nvPr>
            <p:ph sz="half" idx="1"/>
          </p:nvPr>
        </p:nvSpPr>
        <p:spPr>
          <a:xfrm>
            <a:off x="611258" y="2265037"/>
            <a:ext cx="5856919" cy="3783719"/>
          </a:xfrm>
        </p:spPr>
        <p:txBody>
          <a:bodyPr vert="horz" lIns="91440" tIns="45720" rIns="91440" bIns="45720" rtlCol="0">
            <a:normAutofit lnSpcReduction="10000"/>
          </a:bodyPr>
          <a:lstStyle/>
          <a:p>
            <a:pPr indent="-228600" defTabSz="914400">
              <a:lnSpc>
                <a:spcPct val="90000"/>
              </a:lnSpc>
              <a:buFont typeface="Arial" panose="020B0604020202020204" pitchFamily="34" charset="0"/>
              <a:buChar char="•"/>
            </a:pPr>
            <a:r>
              <a:rPr lang="en-US" sz="1800" dirty="0">
                <a:latin typeface="+mn-lt"/>
                <a:cs typeface="+mn-cs"/>
              </a:rPr>
              <a:t>CIPC information is also combined with various other sources by other private and government organizations</a:t>
            </a:r>
          </a:p>
          <a:p>
            <a:pPr lvl="1" indent="-228600" defTabSz="914400">
              <a:lnSpc>
                <a:spcPct val="90000"/>
              </a:lnSpc>
              <a:buFont typeface="Arial" panose="020B0604020202020204" pitchFamily="34" charset="0"/>
              <a:buChar char="•"/>
            </a:pPr>
            <a:r>
              <a:rPr lang="en-US" sz="1800" dirty="0">
                <a:latin typeface="+mn-lt"/>
                <a:cs typeface="+mn-cs"/>
              </a:rPr>
              <a:t>E.g. </a:t>
            </a:r>
          </a:p>
          <a:p>
            <a:pPr lvl="2" indent="-228600" defTabSz="914400">
              <a:lnSpc>
                <a:spcPct val="90000"/>
              </a:lnSpc>
              <a:buFont typeface="Arial" panose="020B0604020202020204" pitchFamily="34" charset="0"/>
              <a:buChar char="•"/>
            </a:pPr>
            <a:r>
              <a:rPr lang="en-US" sz="1800" dirty="0">
                <a:latin typeface="+mn-lt"/>
                <a:cs typeface="+mn-cs"/>
              </a:rPr>
              <a:t>Windeed – combines CIPC corporate and director information with immovable property</a:t>
            </a:r>
          </a:p>
          <a:p>
            <a:pPr lvl="2" indent="-228600" defTabSz="914400">
              <a:lnSpc>
                <a:spcPct val="90000"/>
              </a:lnSpc>
              <a:buFont typeface="Arial" panose="020B0604020202020204" pitchFamily="34" charset="0"/>
              <a:buChar char="•"/>
            </a:pPr>
            <a:r>
              <a:rPr lang="en-US" sz="1800" dirty="0">
                <a:latin typeface="+mn-lt"/>
                <a:cs typeface="+mn-cs"/>
              </a:rPr>
              <a:t>Banks – to determine the risk profile of companies and close corporations and to make sure they know with whom they are doing business</a:t>
            </a:r>
          </a:p>
          <a:p>
            <a:pPr lvl="2" indent="-228600" defTabSz="914400">
              <a:lnSpc>
                <a:spcPct val="90000"/>
              </a:lnSpc>
              <a:buFont typeface="Arial" panose="020B0604020202020204" pitchFamily="34" charset="0"/>
              <a:buChar char="•"/>
            </a:pPr>
            <a:r>
              <a:rPr lang="en-US" sz="1800" dirty="0">
                <a:latin typeface="+mn-lt"/>
                <a:cs typeface="+mn-cs"/>
              </a:rPr>
              <a:t>SARS – to know how many prospective corporate taxpayers there are</a:t>
            </a:r>
          </a:p>
          <a:p>
            <a:pPr indent="-228600" defTabSz="914400">
              <a:lnSpc>
                <a:spcPct val="90000"/>
              </a:lnSpc>
              <a:buFont typeface="Arial" panose="020B0604020202020204" pitchFamily="34" charset="0"/>
              <a:buChar char="•"/>
            </a:pPr>
            <a:r>
              <a:rPr lang="en-US" sz="1800" dirty="0">
                <a:latin typeface="+mn-lt"/>
                <a:cs typeface="+mn-cs"/>
              </a:rPr>
              <a:t>CIPC information is used during civil and criminal investigations</a:t>
            </a:r>
          </a:p>
          <a:p>
            <a:pPr indent="-228600" defTabSz="914400">
              <a:lnSpc>
                <a:spcPct val="90000"/>
              </a:lnSpc>
              <a:buFont typeface="Arial" panose="020B0604020202020204" pitchFamily="34" charset="0"/>
              <a:buChar char="•"/>
            </a:pPr>
            <a:r>
              <a:rPr lang="en-US" sz="1800" dirty="0">
                <a:latin typeface="+mn-lt"/>
                <a:cs typeface="+mn-cs"/>
              </a:rPr>
              <a:t>CIPC even uses its own data to take companies to court for noncompliance with the Act, director misconduct</a:t>
            </a:r>
          </a:p>
          <a:p>
            <a:pPr lvl="1" indent="-228600" defTabSz="914400">
              <a:lnSpc>
                <a:spcPct val="90000"/>
              </a:lnSpc>
              <a:buFont typeface="Arial" panose="020B0604020202020204" pitchFamily="34" charset="0"/>
              <a:buChar char="•"/>
            </a:pPr>
            <a:endParaRPr lang="en-US" sz="1300" dirty="0">
              <a:latin typeface="+mn-lt"/>
              <a:cs typeface="+mn-cs"/>
            </a:endParaRPr>
          </a:p>
        </p:txBody>
      </p:sp>
    </p:spTree>
    <p:extLst>
      <p:ext uri="{BB962C8B-B14F-4D97-AF65-F5344CB8AC3E}">
        <p14:creationId xmlns:p14="http://schemas.microsoft.com/office/powerpoint/2010/main" val="13974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061EF21-16E9-45F9-8933-349C8EAEEDB9}"/>
              </a:ext>
            </a:extLst>
          </p:cNvPr>
          <p:cNvPicPr>
            <a:picLocks noChangeAspect="1"/>
          </p:cNvPicPr>
          <p:nvPr/>
        </p:nvPicPr>
        <p:blipFill rotWithShape="1">
          <a:blip r:embed="rId2"/>
          <a:srcRect l="16330" r="1585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3" name="Content Placeholder 2">
            <a:extLst>
              <a:ext uri="{FF2B5EF4-FFF2-40B4-BE49-F238E27FC236}">
                <a16:creationId xmlns:a16="http://schemas.microsoft.com/office/drawing/2014/main" id="{9AD55200-727A-439E-93DB-0EED339DCFD3}"/>
              </a:ext>
            </a:extLst>
          </p:cNvPr>
          <p:cNvSpPr>
            <a:spLocks noGrp="1"/>
          </p:cNvSpPr>
          <p:nvPr>
            <p:ph sz="half" idx="1"/>
          </p:nvPr>
        </p:nvSpPr>
        <p:spPr>
          <a:xfrm>
            <a:off x="838200" y="2333297"/>
            <a:ext cx="5124586" cy="3843666"/>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1800" dirty="0">
                <a:latin typeface="+mn-lt"/>
                <a:cs typeface="+mn-cs"/>
              </a:rPr>
              <a:t>2 + successive Annual Returns outstanding – systematically placed in deregistration</a:t>
            </a:r>
          </a:p>
          <a:p>
            <a:pPr lvl="1" indent="-228600" defTabSz="914400">
              <a:lnSpc>
                <a:spcPct val="90000"/>
              </a:lnSpc>
              <a:buFont typeface="Arial" panose="020B0604020202020204" pitchFamily="34" charset="0"/>
              <a:buChar char="•"/>
            </a:pPr>
            <a:r>
              <a:rPr lang="en-US" sz="1800" dirty="0">
                <a:latin typeface="+mn-lt"/>
                <a:cs typeface="+mn-cs"/>
              </a:rPr>
              <a:t>Can still file</a:t>
            </a:r>
          </a:p>
          <a:p>
            <a:pPr lvl="1" indent="-228600" defTabSz="914400">
              <a:lnSpc>
                <a:spcPct val="90000"/>
              </a:lnSpc>
              <a:buFont typeface="Arial" panose="020B0604020202020204" pitchFamily="34" charset="0"/>
              <a:buChar char="•"/>
            </a:pPr>
            <a:r>
              <a:rPr lang="en-US" sz="1800" dirty="0">
                <a:latin typeface="+mn-lt"/>
                <a:cs typeface="+mn-cs"/>
              </a:rPr>
              <a:t>Deregistration status is a risk indicator that company, or close corporation may be coming to an end soon</a:t>
            </a:r>
          </a:p>
          <a:p>
            <a:pPr lvl="2" indent="-228600" defTabSz="914400">
              <a:lnSpc>
                <a:spcPct val="90000"/>
              </a:lnSpc>
              <a:buFont typeface="Arial" panose="020B0604020202020204" pitchFamily="34" charset="0"/>
              <a:buChar char="•"/>
            </a:pPr>
            <a:r>
              <a:rPr lang="en-US" sz="1800" dirty="0">
                <a:latin typeface="+mn-lt"/>
                <a:cs typeface="+mn-cs"/>
              </a:rPr>
              <a:t>Banks, service providers or customers may require the company, or close corporation to file Annual Returns for them to do business</a:t>
            </a:r>
          </a:p>
          <a:p>
            <a:pPr indent="-228600" defTabSz="914400">
              <a:lnSpc>
                <a:spcPct val="90000"/>
              </a:lnSpc>
              <a:buFont typeface="Arial" panose="020B0604020202020204" pitchFamily="34" charset="0"/>
              <a:buChar char="•"/>
            </a:pPr>
            <a:r>
              <a:rPr lang="en-US" sz="1800" dirty="0">
                <a:latin typeface="+mn-lt"/>
                <a:cs typeface="+mn-cs"/>
              </a:rPr>
              <a:t>Continued noncompliance = final deregistration</a:t>
            </a:r>
          </a:p>
          <a:p>
            <a:pPr marL="504865" lvl="1" indent="-228600" defTabSz="914400">
              <a:lnSpc>
                <a:spcPct val="90000"/>
              </a:lnSpc>
              <a:buFont typeface="Arial" panose="020B0604020202020204" pitchFamily="34" charset="0"/>
              <a:buChar char="•"/>
            </a:pPr>
            <a:endParaRPr lang="en-US" sz="1700" dirty="0">
              <a:latin typeface="+mn-lt"/>
              <a:cs typeface="+mn-cs"/>
            </a:endParaRPr>
          </a:p>
          <a:p>
            <a:pPr lvl="2" indent="-228600" defTabSz="914400">
              <a:lnSpc>
                <a:spcPct val="90000"/>
              </a:lnSpc>
              <a:buFont typeface="Arial" panose="020B0604020202020204" pitchFamily="34" charset="0"/>
              <a:buChar char="•"/>
            </a:pPr>
            <a:endParaRPr lang="en-US" sz="1700" dirty="0">
              <a:latin typeface="+mn-lt"/>
              <a:cs typeface="+mn-cs"/>
            </a:endParaRPr>
          </a:p>
          <a:p>
            <a:pPr lvl="2" indent="-228600" defTabSz="914400">
              <a:lnSpc>
                <a:spcPct val="90000"/>
              </a:lnSpc>
              <a:buFont typeface="Arial" panose="020B0604020202020204" pitchFamily="34" charset="0"/>
              <a:buChar char="•"/>
            </a:pPr>
            <a:endParaRPr lang="en-US" sz="1700" dirty="0">
              <a:latin typeface="+mn-lt"/>
              <a:cs typeface="+mn-cs"/>
            </a:endParaRPr>
          </a:p>
        </p:txBody>
      </p:sp>
      <p:sp>
        <p:nvSpPr>
          <p:cNvPr id="2" name="Title 1">
            <a:extLst>
              <a:ext uri="{FF2B5EF4-FFF2-40B4-BE49-F238E27FC236}">
                <a16:creationId xmlns:a16="http://schemas.microsoft.com/office/drawing/2014/main" id="{336FE124-3988-4D75-927A-DACCB946BE2E}"/>
              </a:ext>
            </a:extLst>
          </p:cNvPr>
          <p:cNvSpPr>
            <a:spLocks noGrp="1"/>
          </p:cNvSpPr>
          <p:nvPr>
            <p:ph type="title"/>
          </p:nvPr>
        </p:nvSpPr>
        <p:spPr>
          <a:xfrm>
            <a:off x="838201" y="365125"/>
            <a:ext cx="7795660" cy="1807305"/>
          </a:xfrm>
        </p:spPr>
        <p:txBody>
          <a:bodyPr vert="horz" lIns="91440" tIns="45720" rIns="91440" bIns="45720" rtlCol="0" anchor="ctr">
            <a:normAutofit/>
          </a:bodyPr>
          <a:lstStyle/>
          <a:p>
            <a:pPr defTabSz="914400">
              <a:lnSpc>
                <a:spcPct val="90000"/>
              </a:lnSpc>
            </a:pPr>
            <a:r>
              <a:rPr lang="en-US" sz="3700" dirty="0"/>
              <a:t>Consequences of non-compliance with Annual Returns</a:t>
            </a:r>
          </a:p>
        </p:txBody>
      </p:sp>
    </p:spTree>
    <p:extLst>
      <p:ext uri="{BB962C8B-B14F-4D97-AF65-F5344CB8AC3E}">
        <p14:creationId xmlns:p14="http://schemas.microsoft.com/office/powerpoint/2010/main" val="2862225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96FFC4-36C2-4FFA-A771-3C084AC6CD07}"/>
              </a:ext>
            </a:extLst>
          </p:cNvPr>
          <p:cNvSpPr>
            <a:spLocks noGrp="1"/>
          </p:cNvSpPr>
          <p:nvPr>
            <p:ph type="title"/>
          </p:nvPr>
        </p:nvSpPr>
        <p:spPr/>
        <p:txBody>
          <a:bodyPr/>
          <a:lstStyle/>
          <a:p>
            <a:r>
              <a:rPr lang="en-US" dirty="0"/>
              <a:t>Consequences of Deregistration</a:t>
            </a:r>
          </a:p>
        </p:txBody>
      </p:sp>
      <p:sp>
        <p:nvSpPr>
          <p:cNvPr id="12" name="Content Placeholder 11">
            <a:extLst>
              <a:ext uri="{FF2B5EF4-FFF2-40B4-BE49-F238E27FC236}">
                <a16:creationId xmlns:a16="http://schemas.microsoft.com/office/drawing/2014/main" id="{171D7E0C-2968-4EF2-91B9-C33A0368DC93}"/>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13" name="Content Placeholder 2">
            <a:extLst>
              <a:ext uri="{FF2B5EF4-FFF2-40B4-BE49-F238E27FC236}">
                <a16:creationId xmlns:a16="http://schemas.microsoft.com/office/drawing/2014/main" id="{6955A97F-1795-41D2-9A5F-D511D9B2B181}"/>
              </a:ext>
            </a:extLst>
          </p:cNvPr>
          <p:cNvGraphicFramePr>
            <a:graphicFrameLocks/>
          </p:cNvGraphicFramePr>
          <p:nvPr>
            <p:extLst>
              <p:ext uri="{D42A27DB-BD31-4B8C-83A1-F6EECF244321}">
                <p14:modId xmlns:p14="http://schemas.microsoft.com/office/powerpoint/2010/main" val="4169623678"/>
              </p:ext>
            </p:extLst>
          </p:nvPr>
        </p:nvGraphicFramePr>
        <p:xfrm>
          <a:off x="609600" y="1933360"/>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Left Brace 13">
            <a:extLst>
              <a:ext uri="{FF2B5EF4-FFF2-40B4-BE49-F238E27FC236}">
                <a16:creationId xmlns:a16="http://schemas.microsoft.com/office/drawing/2014/main" id="{6FF6FA14-530E-433C-A128-13FBC1D1FCD8}"/>
              </a:ext>
            </a:extLst>
          </p:cNvPr>
          <p:cNvSpPr/>
          <p:nvPr/>
        </p:nvSpPr>
        <p:spPr>
          <a:xfrm rot="16200000">
            <a:off x="5479957" y="-118685"/>
            <a:ext cx="1020278" cy="11094666"/>
          </a:xfrm>
          <a:prstGeom prst="leftBrace">
            <a:avLst>
              <a:gd name="adj1" fmla="val 8333"/>
              <a:gd name="adj2" fmla="val 4965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TextBox 14">
            <a:extLst>
              <a:ext uri="{FF2B5EF4-FFF2-40B4-BE49-F238E27FC236}">
                <a16:creationId xmlns:a16="http://schemas.microsoft.com/office/drawing/2014/main" id="{DC3B4237-9FD4-47C8-9F8D-692B67C506B0}"/>
              </a:ext>
            </a:extLst>
          </p:cNvPr>
          <p:cNvSpPr txBox="1"/>
          <p:nvPr/>
        </p:nvSpPr>
        <p:spPr>
          <a:xfrm>
            <a:off x="4543124" y="5775158"/>
            <a:ext cx="2762451" cy="369332"/>
          </a:xfrm>
          <a:prstGeom prst="rect">
            <a:avLst/>
          </a:prstGeom>
          <a:noFill/>
        </p:spPr>
        <p:txBody>
          <a:bodyPr wrap="square" rtlCol="0">
            <a:spAutoFit/>
          </a:bodyPr>
          <a:lstStyle/>
          <a:p>
            <a:pPr algn="ctr"/>
            <a:r>
              <a:rPr lang="en-US" b="1" dirty="0">
                <a:solidFill>
                  <a:schemeClr val="accent3">
                    <a:lumMod val="75000"/>
                  </a:schemeClr>
                </a:solidFill>
              </a:rPr>
              <a:t>Until Re-instatement</a:t>
            </a:r>
          </a:p>
        </p:txBody>
      </p:sp>
    </p:spTree>
    <p:extLst>
      <p:ext uri="{BB962C8B-B14F-4D97-AF65-F5344CB8AC3E}">
        <p14:creationId xmlns:p14="http://schemas.microsoft.com/office/powerpoint/2010/main" val="4096400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1D28A-6B14-4D36-8779-16322830629B}"/>
              </a:ext>
            </a:extLst>
          </p:cNvPr>
          <p:cNvSpPr>
            <a:spLocks noGrp="1"/>
          </p:cNvSpPr>
          <p:nvPr>
            <p:ph type="title"/>
          </p:nvPr>
        </p:nvSpPr>
        <p:spPr/>
        <p:txBody>
          <a:bodyPr/>
          <a:lstStyle/>
          <a:p>
            <a:r>
              <a:rPr lang="en-US" dirty="0"/>
              <a:t>How to file annual returns</a:t>
            </a:r>
          </a:p>
        </p:txBody>
      </p:sp>
    </p:spTree>
    <p:extLst>
      <p:ext uri="{BB962C8B-B14F-4D97-AF65-F5344CB8AC3E}">
        <p14:creationId xmlns:p14="http://schemas.microsoft.com/office/powerpoint/2010/main" val="3048154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D0FAA-74BE-4941-9D5B-DE0B4225DC89}"/>
              </a:ext>
            </a:extLst>
          </p:cNvPr>
          <p:cNvSpPr>
            <a:spLocks noGrp="1"/>
          </p:cNvSpPr>
          <p:nvPr>
            <p:ph type="title"/>
          </p:nvPr>
        </p:nvSpPr>
        <p:spPr>
          <a:xfrm>
            <a:off x="609600" y="274639"/>
            <a:ext cx="10972800" cy="1143000"/>
          </a:xfrm>
        </p:spPr>
        <p:txBody>
          <a:bodyPr anchor="ctr">
            <a:normAutofit/>
          </a:bodyPr>
          <a:lstStyle/>
          <a:p>
            <a:r>
              <a:rPr lang="en-US" dirty="0"/>
              <a:t>Video</a:t>
            </a:r>
          </a:p>
        </p:txBody>
      </p:sp>
      <p:sp>
        <p:nvSpPr>
          <p:cNvPr id="5" name="Content Placeholder 4">
            <a:extLst>
              <a:ext uri="{FF2B5EF4-FFF2-40B4-BE49-F238E27FC236}">
                <a16:creationId xmlns:a16="http://schemas.microsoft.com/office/drawing/2014/main" id="{3F2E0ADE-9099-FC2A-A385-D26F8883DF4D}"/>
              </a:ext>
            </a:extLst>
          </p:cNvPr>
          <p:cNvSpPr>
            <a:spLocks noGrp="1"/>
          </p:cNvSpPr>
          <p:nvPr>
            <p:ph idx="1"/>
          </p:nvPr>
        </p:nvSpPr>
        <p:spPr/>
        <p:txBody>
          <a:bodyPr/>
          <a:lstStyle/>
          <a:p>
            <a:pPr marL="0" indent="0">
              <a:buNone/>
            </a:pPr>
            <a:endParaRPr lang="en-ZA" dirty="0"/>
          </a:p>
          <a:p>
            <a:pPr marL="0" indent="0">
              <a:buNone/>
            </a:pPr>
            <a:r>
              <a:rPr lang="en-ZA" dirty="0"/>
              <a:t>https://www.cipc.co.za/wp-content/uploads/2023/07/CIPC-AR-Filing-drive_Mobile-480P.mp4</a:t>
            </a:r>
          </a:p>
        </p:txBody>
      </p:sp>
    </p:spTree>
    <p:extLst>
      <p:ext uri="{BB962C8B-B14F-4D97-AF65-F5344CB8AC3E}">
        <p14:creationId xmlns:p14="http://schemas.microsoft.com/office/powerpoint/2010/main" val="1340426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Content Placeholder 9" descr="A computer with a screen showing a form&#10;&#10;Description automatically generated">
            <a:extLst>
              <a:ext uri="{FF2B5EF4-FFF2-40B4-BE49-F238E27FC236}">
                <a16:creationId xmlns:a16="http://schemas.microsoft.com/office/drawing/2014/main" id="{8DE67746-741F-4C24-9EE0-7BD9CD83A8E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322" r="14195" b="1"/>
          <a:stretch/>
        </p:blipFill>
        <p:spPr>
          <a:xfrm>
            <a:off x="2506233"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D2132C-ADF5-4C33-B3DE-D6577797BFE2}"/>
              </a:ext>
            </a:extLst>
          </p:cNvPr>
          <p:cNvSpPr>
            <a:spLocks noGrp="1"/>
          </p:cNvSpPr>
          <p:nvPr>
            <p:ph type="title"/>
          </p:nvPr>
        </p:nvSpPr>
        <p:spPr>
          <a:xfrm>
            <a:off x="838200" y="365125"/>
            <a:ext cx="3822189" cy="1899912"/>
          </a:xfrm>
        </p:spPr>
        <p:txBody>
          <a:bodyPr vert="horz" lIns="91440" tIns="45720" rIns="91440" bIns="45720" rtlCol="0" anchor="ctr">
            <a:normAutofit/>
          </a:bodyPr>
          <a:lstStyle/>
          <a:p>
            <a:pPr algn="l" defTabSz="914400">
              <a:lnSpc>
                <a:spcPct val="90000"/>
              </a:lnSpc>
            </a:pPr>
            <a:r>
              <a:rPr lang="en-US" sz="3700" dirty="0"/>
              <a:t>Filing Options</a:t>
            </a:r>
          </a:p>
        </p:txBody>
      </p:sp>
      <p:sp>
        <p:nvSpPr>
          <p:cNvPr id="3" name="Content Placeholder 2">
            <a:extLst>
              <a:ext uri="{FF2B5EF4-FFF2-40B4-BE49-F238E27FC236}">
                <a16:creationId xmlns:a16="http://schemas.microsoft.com/office/drawing/2014/main" id="{637B3E2E-FEE9-4647-AF60-3BCBFF633C77}"/>
              </a:ext>
            </a:extLst>
          </p:cNvPr>
          <p:cNvSpPr>
            <a:spLocks noGrp="1"/>
          </p:cNvSpPr>
          <p:nvPr>
            <p:ph sz="half" idx="1"/>
          </p:nvPr>
        </p:nvSpPr>
        <p:spPr>
          <a:xfrm>
            <a:off x="722697" y="2174319"/>
            <a:ext cx="6159366" cy="3742762"/>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sz="1800" dirty="0">
                <a:latin typeface="+mn-lt"/>
                <a:cs typeface="+mn-cs"/>
              </a:rPr>
              <a:t>Only electronic filing options available</a:t>
            </a:r>
          </a:p>
          <a:p>
            <a:pPr lvl="1" indent="-228600" defTabSz="914400">
              <a:lnSpc>
                <a:spcPct val="90000"/>
              </a:lnSpc>
              <a:buFont typeface="Arial" panose="020B0604020202020204" pitchFamily="34" charset="0"/>
              <a:buChar char="•"/>
            </a:pPr>
            <a:r>
              <a:rPr lang="en-US" sz="1800" dirty="0">
                <a:latin typeface="+mn-lt"/>
                <a:cs typeface="+mn-cs"/>
              </a:rPr>
              <a:t>BizPortal – quickest</a:t>
            </a:r>
          </a:p>
          <a:p>
            <a:pPr lvl="1" indent="-228600" defTabSz="914400">
              <a:lnSpc>
                <a:spcPct val="90000"/>
              </a:lnSpc>
              <a:buFont typeface="Arial" panose="020B0604020202020204" pitchFamily="34" charset="0"/>
              <a:buChar char="•"/>
            </a:pPr>
            <a:r>
              <a:rPr lang="en-US" sz="1800" dirty="0">
                <a:latin typeface="+mn-lt"/>
                <a:cs typeface="+mn-cs"/>
              </a:rPr>
              <a:t>eServices – intermediaries</a:t>
            </a:r>
          </a:p>
          <a:p>
            <a:pPr lvl="1" indent="-228600" defTabSz="914400">
              <a:lnSpc>
                <a:spcPct val="90000"/>
              </a:lnSpc>
              <a:buFont typeface="Arial" panose="020B0604020202020204" pitchFamily="34" charset="0"/>
              <a:buChar char="•"/>
            </a:pPr>
            <a:r>
              <a:rPr lang="en-US" sz="1800" dirty="0">
                <a:latin typeface="+mn-lt"/>
                <a:cs typeface="+mn-cs"/>
              </a:rPr>
              <a:t>Self Service Centre</a:t>
            </a:r>
          </a:p>
          <a:p>
            <a:pPr marL="451363" lvl="1" indent="-228600" algn="ctr" defTabSz="914400">
              <a:lnSpc>
                <a:spcPct val="90000"/>
              </a:lnSpc>
              <a:buFont typeface="Arial" panose="020B0604020202020204" pitchFamily="34" charset="0"/>
              <a:buChar char="•"/>
            </a:pPr>
            <a:r>
              <a:rPr lang="en-US" sz="1800" dirty="0">
                <a:latin typeface="+mn-lt"/>
                <a:cs typeface="+mn-cs"/>
              </a:rPr>
              <a:t>No Manual Filing</a:t>
            </a:r>
          </a:p>
        </p:txBody>
      </p:sp>
    </p:spTree>
    <p:extLst>
      <p:ext uri="{BB962C8B-B14F-4D97-AF65-F5344CB8AC3E}">
        <p14:creationId xmlns:p14="http://schemas.microsoft.com/office/powerpoint/2010/main" val="1413123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4584C-AFB1-41B5-BA3E-3711E9CE779D}"/>
              </a:ext>
            </a:extLst>
          </p:cNvPr>
          <p:cNvSpPr>
            <a:spLocks noGrp="1"/>
          </p:cNvSpPr>
          <p:nvPr>
            <p:ph type="title"/>
          </p:nvPr>
        </p:nvSpPr>
        <p:spPr>
          <a:xfrm>
            <a:off x="609600" y="274639"/>
            <a:ext cx="10972800" cy="1143000"/>
          </a:xfrm>
        </p:spPr>
        <p:txBody>
          <a:bodyPr anchor="ctr">
            <a:normAutofit/>
          </a:bodyPr>
          <a:lstStyle/>
          <a:p>
            <a:r>
              <a:rPr lang="en-US" dirty="0"/>
              <a:t>Incidental Matters on BizPortal</a:t>
            </a:r>
          </a:p>
        </p:txBody>
      </p:sp>
      <p:graphicFrame>
        <p:nvGraphicFramePr>
          <p:cNvPr id="5" name="Content Placeholder 2">
            <a:extLst>
              <a:ext uri="{FF2B5EF4-FFF2-40B4-BE49-F238E27FC236}">
                <a16:creationId xmlns:a16="http://schemas.microsoft.com/office/drawing/2014/main" id="{65075672-DABA-A7E1-7330-0AA1B2F958B5}"/>
              </a:ext>
            </a:extLst>
          </p:cNvPr>
          <p:cNvGraphicFramePr>
            <a:graphicFrameLocks noGrp="1"/>
          </p:cNvGraphicFramePr>
          <p:nvPr>
            <p:ph idx="1"/>
            <p:extLst>
              <p:ext uri="{D42A27DB-BD31-4B8C-83A1-F6EECF244321}">
                <p14:modId xmlns:p14="http://schemas.microsoft.com/office/powerpoint/2010/main" val="857774203"/>
              </p:ext>
            </p:extLst>
          </p:nvPr>
        </p:nvGraphicFramePr>
        <p:xfrm>
          <a:off x="609600" y="1600202"/>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0980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58B5-0E61-40A0-A5ED-89C6CAE1E03F}"/>
              </a:ext>
            </a:extLst>
          </p:cNvPr>
          <p:cNvSpPr>
            <a:spLocks noGrp="1"/>
          </p:cNvSpPr>
          <p:nvPr>
            <p:ph type="title"/>
          </p:nvPr>
        </p:nvSpPr>
        <p:spPr/>
        <p:txBody>
          <a:bodyPr/>
          <a:lstStyle/>
          <a:p>
            <a:r>
              <a:rPr lang="en-US" dirty="0"/>
              <a:t>Incidental Matters on BizPortal</a:t>
            </a:r>
          </a:p>
        </p:txBody>
      </p:sp>
      <p:sp>
        <p:nvSpPr>
          <p:cNvPr id="3" name="Content Placeholder 2">
            <a:extLst>
              <a:ext uri="{FF2B5EF4-FFF2-40B4-BE49-F238E27FC236}">
                <a16:creationId xmlns:a16="http://schemas.microsoft.com/office/drawing/2014/main" id="{17CE4E49-153F-4E4C-B65E-C6DD5F80E477}"/>
              </a:ext>
            </a:extLst>
          </p:cNvPr>
          <p:cNvSpPr>
            <a:spLocks noGrp="1"/>
          </p:cNvSpPr>
          <p:nvPr>
            <p:ph idx="1"/>
          </p:nvPr>
        </p:nvSpPr>
        <p:spPr/>
        <p:txBody>
          <a:bodyPr anchor="ctr"/>
          <a:lstStyle/>
          <a:p>
            <a:r>
              <a:rPr lang="en-US" sz="1800" dirty="0">
                <a:latin typeface="+mn-lt"/>
              </a:rPr>
              <a:t>Filing Confirmation</a:t>
            </a:r>
          </a:p>
          <a:p>
            <a:pPr lvl="1"/>
            <a:r>
              <a:rPr lang="en-US" sz="1800" dirty="0">
                <a:latin typeface="+mn-lt"/>
              </a:rPr>
              <a:t>Check spam / junk filters</a:t>
            </a:r>
          </a:p>
          <a:p>
            <a:pPr lvl="1"/>
            <a:r>
              <a:rPr lang="en-US" sz="1800" dirty="0">
                <a:latin typeface="+mn-lt"/>
              </a:rPr>
              <a:t>Check with your Internet Service provider that CIPC e-mails is not blocked</a:t>
            </a:r>
          </a:p>
          <a:p>
            <a:pPr lvl="1"/>
            <a:r>
              <a:rPr lang="en-US" sz="1800" dirty="0">
                <a:latin typeface="+mn-lt"/>
              </a:rPr>
              <a:t>Check that your e-mail address on customer profile is correct</a:t>
            </a:r>
          </a:p>
          <a:p>
            <a:pPr marL="451363" lvl="1" indent="0">
              <a:buNone/>
            </a:pPr>
            <a:r>
              <a:rPr lang="en-US" sz="1800" dirty="0">
                <a:latin typeface="+mn-lt"/>
              </a:rPr>
              <a:t>Correct and reprint certificate</a:t>
            </a:r>
          </a:p>
          <a:p>
            <a:pPr lvl="1"/>
            <a:r>
              <a:rPr lang="en-US" sz="1800" dirty="0">
                <a:latin typeface="+mn-lt"/>
              </a:rPr>
              <a:t>If all the above, and still do not receive confirmation – Log a ticket via CIPC enquiries</a:t>
            </a:r>
          </a:p>
          <a:p>
            <a:endParaRPr lang="en-US" dirty="0"/>
          </a:p>
        </p:txBody>
      </p:sp>
    </p:spTree>
    <p:extLst>
      <p:ext uri="{BB962C8B-B14F-4D97-AF65-F5344CB8AC3E}">
        <p14:creationId xmlns:p14="http://schemas.microsoft.com/office/powerpoint/2010/main" val="2814891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71EB-D86B-4196-BA1A-17D872E37578}"/>
              </a:ext>
            </a:extLst>
          </p:cNvPr>
          <p:cNvSpPr>
            <a:spLocks noGrp="1"/>
          </p:cNvSpPr>
          <p:nvPr>
            <p:ph type="title"/>
          </p:nvPr>
        </p:nvSpPr>
        <p:spPr/>
        <p:txBody>
          <a:bodyPr/>
          <a:lstStyle/>
          <a:p>
            <a:r>
              <a:rPr lang="en-US" dirty="0"/>
              <a:t>Incidental Matters to BizPortal</a:t>
            </a:r>
          </a:p>
        </p:txBody>
      </p:sp>
      <p:sp>
        <p:nvSpPr>
          <p:cNvPr id="3" name="Content Placeholder 2">
            <a:extLst>
              <a:ext uri="{FF2B5EF4-FFF2-40B4-BE49-F238E27FC236}">
                <a16:creationId xmlns:a16="http://schemas.microsoft.com/office/drawing/2014/main" id="{2FDF2C53-E073-4F41-88E8-862F07B61737}"/>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graphicFrame>
        <p:nvGraphicFramePr>
          <p:cNvPr id="4" name="Content Placeholder 2">
            <a:extLst>
              <a:ext uri="{FF2B5EF4-FFF2-40B4-BE49-F238E27FC236}">
                <a16:creationId xmlns:a16="http://schemas.microsoft.com/office/drawing/2014/main" id="{9FC37ABA-B717-4249-A6C2-B557B7211AC8}"/>
              </a:ext>
            </a:extLst>
          </p:cNvPr>
          <p:cNvGraphicFramePr>
            <a:graphicFrameLocks/>
          </p:cNvGraphicFramePr>
          <p:nvPr>
            <p:extLst>
              <p:ext uri="{D42A27DB-BD31-4B8C-83A1-F6EECF244321}">
                <p14:modId xmlns:p14="http://schemas.microsoft.com/office/powerpoint/2010/main" val="893422836"/>
              </p:ext>
            </p:extLst>
          </p:nvPr>
        </p:nvGraphicFramePr>
        <p:xfrm>
          <a:off x="609600" y="1878726"/>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1526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399D-DF6B-4C1B-8E98-BF407F23CD72}"/>
              </a:ext>
            </a:extLst>
          </p:cNvPr>
          <p:cNvSpPr>
            <a:spLocks noGrp="1"/>
          </p:cNvSpPr>
          <p:nvPr>
            <p:ph type="title"/>
          </p:nvPr>
        </p:nvSpPr>
        <p:spPr/>
        <p:txBody>
          <a:bodyPr/>
          <a:lstStyle/>
          <a:p>
            <a:r>
              <a:rPr lang="en-US" dirty="0"/>
              <a:t>What is annual returns?</a:t>
            </a:r>
          </a:p>
        </p:txBody>
      </p:sp>
    </p:spTree>
    <p:extLst>
      <p:ext uri="{BB962C8B-B14F-4D97-AF65-F5344CB8AC3E}">
        <p14:creationId xmlns:p14="http://schemas.microsoft.com/office/powerpoint/2010/main" val="1929378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B4C1A-4BB7-9148-B956-AEB669F9D98E}"/>
              </a:ext>
            </a:extLst>
          </p:cNvPr>
          <p:cNvSpPr>
            <a:spLocks noGrp="1"/>
          </p:cNvSpPr>
          <p:nvPr>
            <p:ph type="title"/>
          </p:nvPr>
        </p:nvSpPr>
        <p:spPr/>
        <p:txBody>
          <a:bodyPr/>
          <a:lstStyle/>
          <a:p>
            <a:r>
              <a:rPr lang="en-US" dirty="0"/>
              <a:t>Beneficial ownership</a:t>
            </a:r>
            <a:endParaRPr lang="en-ZA" dirty="0"/>
          </a:p>
        </p:txBody>
      </p:sp>
    </p:spTree>
    <p:extLst>
      <p:ext uri="{BB962C8B-B14F-4D97-AF65-F5344CB8AC3E}">
        <p14:creationId xmlns:p14="http://schemas.microsoft.com/office/powerpoint/2010/main" val="1397567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991" y="179358"/>
            <a:ext cx="8918534" cy="698542"/>
          </a:xfrm>
        </p:spPr>
        <p:txBody>
          <a:bodyPr>
            <a:normAutofit fontScale="90000"/>
          </a:bodyPr>
          <a:lstStyle/>
          <a:p>
            <a:r>
              <a:rPr lang="en-US" dirty="0"/>
              <a:t>CIPC report in addressing the inefficiencies (Cont…)</a:t>
            </a:r>
            <a:endParaRPr lang="en-ZA" dirty="0"/>
          </a:p>
        </p:txBody>
      </p:sp>
      <p:sp>
        <p:nvSpPr>
          <p:cNvPr id="3" name="Content Placeholder 2"/>
          <p:cNvSpPr>
            <a:spLocks noGrp="1"/>
          </p:cNvSpPr>
          <p:nvPr>
            <p:ph idx="1"/>
          </p:nvPr>
        </p:nvSpPr>
        <p:spPr>
          <a:xfrm>
            <a:off x="1249766" y="1079861"/>
            <a:ext cx="9692468" cy="5495720"/>
          </a:xfrm>
        </p:spPr>
        <p:txBody>
          <a:bodyPr>
            <a:normAutofit lnSpcReduction="10000"/>
          </a:bodyPr>
          <a:lstStyle/>
          <a:p>
            <a:pPr marL="0" indent="0" algn="just">
              <a:buNone/>
            </a:pPr>
            <a:r>
              <a:rPr lang="en-US" sz="2539" b="1" dirty="0"/>
              <a:t>Recommendation 4 Actions (data sharing)</a:t>
            </a:r>
          </a:p>
          <a:p>
            <a:pPr algn="just"/>
            <a:r>
              <a:rPr lang="en-ZA" sz="2539" dirty="0"/>
              <a:t>CIPC has MoU’s with most law enforcement agencies for direct access to the CIPC database to aid in the investigation processes and as part of the annual report we report on such statistics of usage.</a:t>
            </a:r>
          </a:p>
          <a:p>
            <a:pPr marL="0" indent="0" algn="just">
              <a:buNone/>
            </a:pPr>
            <a:endParaRPr lang="en-ZA" sz="2539" dirty="0"/>
          </a:p>
          <a:p>
            <a:pPr algn="just"/>
            <a:r>
              <a:rPr lang="en-ZA" sz="2539" dirty="0"/>
              <a:t>There are officers within CIPC (disclosure division) dedicated to assisting law enforcement with affidavits and provision of corporate information/ certified copies/ originals for court purposes and  / or appearing as experts for matters being prosecuted in court. </a:t>
            </a:r>
          </a:p>
          <a:p>
            <a:pPr marL="0" indent="0" algn="just">
              <a:buNone/>
            </a:pPr>
            <a:endParaRPr lang="en-ZA" sz="2539" dirty="0"/>
          </a:p>
          <a:p>
            <a:pPr algn="just"/>
            <a:r>
              <a:rPr lang="en-ZA" sz="2539" dirty="0"/>
              <a:t>With the establishment of the BO register, access will continue to be timely, virtual and direct for LEAs.</a:t>
            </a:r>
          </a:p>
          <a:p>
            <a:pPr algn="just"/>
            <a:endParaRPr lang="en-ZA" sz="2539" dirty="0"/>
          </a:p>
        </p:txBody>
      </p:sp>
      <p:pic>
        <p:nvPicPr>
          <p:cNvPr id="4" name="Picture 3"/>
          <p:cNvPicPr>
            <a:picLocks noChangeAspect="1"/>
          </p:cNvPicPr>
          <p:nvPr/>
        </p:nvPicPr>
        <p:blipFill>
          <a:blip r:embed="rId2"/>
          <a:stretch>
            <a:fillRect/>
          </a:stretch>
        </p:blipFill>
        <p:spPr>
          <a:xfrm>
            <a:off x="0" y="0"/>
            <a:ext cx="12192000" cy="6959600"/>
          </a:xfrm>
          <a:prstGeom prst="rect">
            <a:avLst/>
          </a:prstGeom>
        </p:spPr>
      </p:pic>
    </p:spTree>
    <p:extLst>
      <p:ext uri="{BB962C8B-B14F-4D97-AF65-F5344CB8AC3E}">
        <p14:creationId xmlns:p14="http://schemas.microsoft.com/office/powerpoint/2010/main" val="3416291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nchor="ctr">
            <a:normAutofit/>
          </a:bodyPr>
          <a:lstStyle/>
          <a:p>
            <a:r>
              <a:rPr lang="en-US" dirty="0"/>
              <a:t>What is beneficial ownership?</a:t>
            </a:r>
            <a:endParaRPr lang="en-ZA" dirty="0"/>
          </a:p>
        </p:txBody>
      </p:sp>
      <p:sp>
        <p:nvSpPr>
          <p:cNvPr id="6" name="Content Placeholder 5">
            <a:extLst>
              <a:ext uri="{FF2B5EF4-FFF2-40B4-BE49-F238E27FC236}">
                <a16:creationId xmlns:a16="http://schemas.microsoft.com/office/drawing/2014/main" id="{825E0FF6-7A1A-ED12-28E1-D630C5290836}"/>
              </a:ext>
            </a:extLst>
          </p:cNvPr>
          <p:cNvSpPr>
            <a:spLocks noGrp="1"/>
          </p:cNvSpPr>
          <p:nvPr>
            <p:ph idx="1"/>
          </p:nvPr>
        </p:nvSpPr>
        <p:spPr/>
        <p:txBody>
          <a:bodyPr anchor="ctr"/>
          <a:lstStyle/>
          <a:p>
            <a:pPr marL="514350" indent="-514350" algn="just">
              <a:spcBef>
                <a:spcPts val="0"/>
              </a:spcBef>
              <a:buAutoNum type="alphaLcParenBoth"/>
            </a:pPr>
            <a:r>
              <a:rPr lang="en-ZA" sz="1800" dirty="0">
                <a:solidFill>
                  <a:schemeClr val="tx1">
                    <a:lumMod val="75000"/>
                    <a:lumOff val="25000"/>
                  </a:schemeClr>
                </a:solidFill>
                <a:latin typeface="+mn-lt"/>
              </a:rPr>
              <a:t>the ability to otherwise</a:t>
            </a:r>
            <a:r>
              <a:rPr lang="en-ZA" sz="1800" dirty="0">
                <a:latin typeface="+mn-lt"/>
              </a:rPr>
              <a:t> </a:t>
            </a:r>
            <a:r>
              <a:rPr lang="en-ZA" sz="1800" u="sng" dirty="0">
                <a:solidFill>
                  <a:srgbClr val="00B050"/>
                </a:solidFill>
                <a:latin typeface="+mn-lt"/>
              </a:rPr>
              <a:t>materially influence the management </a:t>
            </a:r>
            <a:r>
              <a:rPr lang="en-ZA" sz="1800" dirty="0">
                <a:solidFill>
                  <a:schemeClr val="tx1">
                    <a:lumMod val="75000"/>
                    <a:lumOff val="25000"/>
                  </a:schemeClr>
                </a:solidFill>
                <a:latin typeface="+mn-lt"/>
              </a:rPr>
              <a:t>of the company. </a:t>
            </a:r>
          </a:p>
          <a:p>
            <a:pPr marL="0" indent="0" algn="just">
              <a:spcBef>
                <a:spcPts val="0"/>
              </a:spcBef>
              <a:buNone/>
            </a:pPr>
            <a:endParaRPr lang="en-ZA" sz="1800" dirty="0">
              <a:latin typeface="+mn-lt"/>
            </a:endParaRPr>
          </a:p>
          <a:p>
            <a:pPr marL="0" indent="0" algn="just">
              <a:spcBef>
                <a:spcPts val="0"/>
              </a:spcBef>
              <a:buNone/>
            </a:pPr>
            <a:endParaRPr lang="en-ZA" sz="1800" dirty="0">
              <a:solidFill>
                <a:schemeClr val="tx1">
                  <a:lumMod val="75000"/>
                  <a:lumOff val="25000"/>
                </a:schemeClr>
              </a:solidFill>
              <a:latin typeface="+mn-lt"/>
            </a:endParaRPr>
          </a:p>
          <a:p>
            <a:endParaRPr lang="en-ZA" dirty="0"/>
          </a:p>
        </p:txBody>
      </p:sp>
    </p:spTree>
    <p:extLst>
      <p:ext uri="{BB962C8B-B14F-4D97-AF65-F5344CB8AC3E}">
        <p14:creationId xmlns:p14="http://schemas.microsoft.com/office/powerpoint/2010/main" val="2134056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nchor="ctr">
            <a:normAutofit/>
          </a:bodyPr>
          <a:lstStyle/>
          <a:p>
            <a:r>
              <a:rPr lang="en-US" dirty="0"/>
              <a:t>What is beneficial ownership?</a:t>
            </a:r>
            <a:endParaRPr lang="en-ZA" dirty="0"/>
          </a:p>
        </p:txBody>
      </p:sp>
      <p:sp>
        <p:nvSpPr>
          <p:cNvPr id="6" name="Content Placeholder 5">
            <a:extLst>
              <a:ext uri="{FF2B5EF4-FFF2-40B4-BE49-F238E27FC236}">
                <a16:creationId xmlns:a16="http://schemas.microsoft.com/office/drawing/2014/main" id="{47F41D5F-81D5-B816-A2F3-54921C5F512F}"/>
              </a:ext>
            </a:extLst>
          </p:cNvPr>
          <p:cNvSpPr>
            <a:spLocks noGrp="1"/>
          </p:cNvSpPr>
          <p:nvPr>
            <p:ph idx="1"/>
          </p:nvPr>
        </p:nvSpPr>
        <p:spPr/>
        <p:txBody>
          <a:bodyPr anchor="ctr">
            <a:normAutofit lnSpcReduction="10000"/>
          </a:bodyPr>
          <a:lstStyle/>
          <a:p>
            <a:pPr marL="0" indent="0" algn="just">
              <a:spcBef>
                <a:spcPts val="0"/>
              </a:spcBef>
              <a:buNone/>
            </a:pPr>
            <a:r>
              <a:rPr lang="en-ZA" sz="2300" dirty="0">
                <a:solidFill>
                  <a:schemeClr val="tx1">
                    <a:lumMod val="75000"/>
                    <a:lumOff val="25000"/>
                  </a:schemeClr>
                </a:solidFill>
                <a:latin typeface="+mn-lt"/>
              </a:rPr>
              <a:t>“beneficial owner” in respect of a company, means an individual who, directly or indirectly, ultimately owns that company or exercises effective control of that company, including through-</a:t>
            </a:r>
          </a:p>
          <a:p>
            <a:pPr marL="514350" indent="-514350" algn="just">
              <a:spcBef>
                <a:spcPts val="0"/>
              </a:spcBef>
              <a:buAutoNum type="alphaLcParenBoth"/>
            </a:pPr>
            <a:r>
              <a:rPr lang="en-ZA" sz="2300" dirty="0">
                <a:solidFill>
                  <a:schemeClr val="tx1">
                    <a:lumMod val="75000"/>
                    <a:lumOff val="25000"/>
                  </a:schemeClr>
                </a:solidFill>
                <a:latin typeface="+mn-lt"/>
              </a:rPr>
              <a:t>the holding of </a:t>
            </a:r>
            <a:r>
              <a:rPr lang="en-ZA" sz="2300" u="sng" dirty="0">
                <a:solidFill>
                  <a:srgbClr val="00B050"/>
                </a:solidFill>
                <a:latin typeface="+mn-lt"/>
              </a:rPr>
              <a:t>beneficial interests </a:t>
            </a:r>
            <a:r>
              <a:rPr lang="en-ZA" sz="2300" dirty="0">
                <a:solidFill>
                  <a:schemeClr val="tx1">
                    <a:lumMod val="75000"/>
                    <a:lumOff val="25000"/>
                  </a:schemeClr>
                </a:solidFill>
                <a:latin typeface="+mn-lt"/>
              </a:rPr>
              <a:t>in the securities;</a:t>
            </a:r>
          </a:p>
          <a:p>
            <a:pPr marL="514350" indent="-514350" algn="just">
              <a:spcBef>
                <a:spcPts val="0"/>
              </a:spcBef>
              <a:buAutoNum type="alphaLcParenBoth"/>
            </a:pPr>
            <a:r>
              <a:rPr lang="en-ZA" sz="2300" dirty="0">
                <a:solidFill>
                  <a:schemeClr val="tx1">
                    <a:lumMod val="75000"/>
                    <a:lumOff val="25000"/>
                  </a:schemeClr>
                </a:solidFill>
                <a:latin typeface="+mn-lt"/>
              </a:rPr>
              <a:t>the exercise of, or control of the exercise of</a:t>
            </a:r>
            <a:r>
              <a:rPr lang="en-ZA" sz="2300" dirty="0">
                <a:latin typeface="+mn-lt"/>
              </a:rPr>
              <a:t> </a:t>
            </a:r>
            <a:r>
              <a:rPr lang="en-ZA" sz="2300" u="sng" dirty="0">
                <a:solidFill>
                  <a:srgbClr val="00B050"/>
                </a:solidFill>
                <a:latin typeface="+mn-lt"/>
              </a:rPr>
              <a:t>voting rights</a:t>
            </a:r>
            <a:r>
              <a:rPr lang="en-ZA" sz="2300" dirty="0">
                <a:latin typeface="+mn-lt"/>
              </a:rPr>
              <a:t>;</a:t>
            </a:r>
          </a:p>
          <a:p>
            <a:pPr marL="514350" indent="-514350" algn="just">
              <a:spcBef>
                <a:spcPts val="0"/>
              </a:spcBef>
              <a:buAutoNum type="alphaLcParenBoth"/>
            </a:pPr>
            <a:r>
              <a:rPr lang="en-ZA" sz="2300" dirty="0">
                <a:solidFill>
                  <a:schemeClr val="tx1">
                    <a:lumMod val="75000"/>
                    <a:lumOff val="25000"/>
                  </a:schemeClr>
                </a:solidFill>
                <a:latin typeface="+mn-lt"/>
              </a:rPr>
              <a:t>the right, or control of th</a:t>
            </a:r>
            <a:r>
              <a:rPr lang="en-ZA" sz="2300" dirty="0">
                <a:latin typeface="+mn-lt"/>
              </a:rPr>
              <a:t>e </a:t>
            </a:r>
            <a:r>
              <a:rPr lang="en-ZA" sz="2300" u="sng" dirty="0">
                <a:solidFill>
                  <a:srgbClr val="00B050"/>
                </a:solidFill>
                <a:latin typeface="+mn-lt"/>
              </a:rPr>
              <a:t>right to appoint and remove directors;</a:t>
            </a:r>
          </a:p>
          <a:p>
            <a:pPr marL="0" indent="0" algn="just">
              <a:spcBef>
                <a:spcPts val="0"/>
              </a:spcBef>
              <a:buNone/>
            </a:pPr>
            <a:endParaRPr lang="en-ZA" sz="2300" u="sng" dirty="0">
              <a:solidFill>
                <a:srgbClr val="00B050"/>
              </a:solidFill>
              <a:latin typeface="+mn-lt"/>
            </a:endParaRPr>
          </a:p>
          <a:p>
            <a:pPr marL="0" lvl="0" indent="0">
              <a:spcBef>
                <a:spcPts val="0"/>
              </a:spcBef>
              <a:buNone/>
            </a:pPr>
            <a:r>
              <a:rPr lang="en-US" sz="2300" dirty="0">
                <a:solidFill>
                  <a:schemeClr val="tx1">
                    <a:lumMod val="75000"/>
                    <a:lumOff val="25000"/>
                  </a:schemeClr>
                </a:solidFill>
                <a:latin typeface="+mn-lt"/>
              </a:rPr>
              <a:t>The ability to</a:t>
            </a:r>
            <a:r>
              <a:rPr lang="en-US" sz="2300" dirty="0">
                <a:latin typeface="+mn-lt"/>
              </a:rPr>
              <a:t> </a:t>
            </a:r>
            <a:r>
              <a:rPr lang="en-US" sz="2300" u="sng" dirty="0">
                <a:solidFill>
                  <a:srgbClr val="00B050"/>
                </a:solidFill>
                <a:latin typeface="+mn-lt"/>
              </a:rPr>
              <a:t>exercise control</a:t>
            </a:r>
            <a:r>
              <a:rPr lang="en-US" sz="2300" dirty="0">
                <a:solidFill>
                  <a:schemeClr val="tx1">
                    <a:lumMod val="75000"/>
                    <a:lumOff val="25000"/>
                  </a:schemeClr>
                </a:solidFill>
                <a:latin typeface="+mn-lt"/>
              </a:rPr>
              <a:t>, through a chain of ownership, of-</a:t>
            </a:r>
          </a:p>
          <a:p>
            <a:pPr lvl="0">
              <a:spcBef>
                <a:spcPts val="0"/>
              </a:spcBef>
            </a:pPr>
            <a:r>
              <a:rPr lang="en-US" sz="2300" u="sng" dirty="0">
                <a:solidFill>
                  <a:schemeClr val="tx1">
                    <a:lumMod val="75000"/>
                    <a:lumOff val="25000"/>
                  </a:schemeClr>
                </a:solidFill>
                <a:latin typeface="+mn-lt"/>
              </a:rPr>
              <a:t>A juristic person</a:t>
            </a:r>
            <a:r>
              <a:rPr lang="en-US" sz="2300" dirty="0">
                <a:solidFill>
                  <a:schemeClr val="tx1">
                    <a:lumMod val="75000"/>
                    <a:lumOff val="25000"/>
                  </a:schemeClr>
                </a:solidFill>
                <a:latin typeface="+mn-lt"/>
              </a:rPr>
              <a:t> other than a holding company of that company;</a:t>
            </a:r>
          </a:p>
          <a:p>
            <a:pPr lvl="0">
              <a:spcBef>
                <a:spcPts val="0"/>
              </a:spcBef>
            </a:pPr>
            <a:r>
              <a:rPr lang="en-US" sz="2300" dirty="0">
                <a:solidFill>
                  <a:schemeClr val="tx1">
                    <a:lumMod val="75000"/>
                    <a:lumOff val="25000"/>
                  </a:schemeClr>
                </a:solidFill>
                <a:latin typeface="+mn-lt"/>
              </a:rPr>
              <a:t>A </a:t>
            </a:r>
            <a:r>
              <a:rPr lang="en-US" sz="2300" u="sng" dirty="0">
                <a:solidFill>
                  <a:schemeClr val="tx1">
                    <a:lumMod val="75000"/>
                    <a:lumOff val="25000"/>
                  </a:schemeClr>
                </a:solidFill>
                <a:latin typeface="+mn-lt"/>
              </a:rPr>
              <a:t>body of persons</a:t>
            </a:r>
            <a:r>
              <a:rPr lang="en-US" sz="2300" dirty="0">
                <a:solidFill>
                  <a:schemeClr val="tx1">
                    <a:lumMod val="75000"/>
                    <a:lumOff val="25000"/>
                  </a:schemeClr>
                </a:solidFill>
                <a:latin typeface="+mn-lt"/>
              </a:rPr>
              <a:t> corporate or unincorporate (i.e. body corporate of an estate – NPC);</a:t>
            </a:r>
          </a:p>
          <a:p>
            <a:pPr lvl="0">
              <a:spcBef>
                <a:spcPts val="0"/>
              </a:spcBef>
            </a:pPr>
            <a:r>
              <a:rPr lang="en-US" sz="2300" dirty="0">
                <a:solidFill>
                  <a:schemeClr val="tx1">
                    <a:lumMod val="75000"/>
                    <a:lumOff val="25000"/>
                  </a:schemeClr>
                </a:solidFill>
                <a:latin typeface="+mn-lt"/>
              </a:rPr>
              <a:t>A </a:t>
            </a:r>
            <a:r>
              <a:rPr lang="en-US" sz="2300" u="sng" dirty="0">
                <a:solidFill>
                  <a:schemeClr val="tx1">
                    <a:lumMod val="75000"/>
                    <a:lumOff val="25000"/>
                  </a:schemeClr>
                </a:solidFill>
                <a:latin typeface="+mn-lt"/>
              </a:rPr>
              <a:t>person</a:t>
            </a:r>
            <a:r>
              <a:rPr lang="en-US" sz="2300" dirty="0">
                <a:solidFill>
                  <a:schemeClr val="tx1">
                    <a:lumMod val="75000"/>
                    <a:lumOff val="25000"/>
                  </a:schemeClr>
                </a:solidFill>
                <a:latin typeface="+mn-lt"/>
              </a:rPr>
              <a:t> acting on behalf of a </a:t>
            </a:r>
            <a:r>
              <a:rPr lang="en-US" sz="2300" u="sng" dirty="0">
                <a:solidFill>
                  <a:schemeClr val="tx1">
                    <a:lumMod val="75000"/>
                    <a:lumOff val="25000"/>
                  </a:schemeClr>
                </a:solidFill>
                <a:latin typeface="+mn-lt"/>
              </a:rPr>
              <a:t>partnership;</a:t>
            </a:r>
            <a:endParaRPr lang="en-US" sz="2300" dirty="0">
              <a:solidFill>
                <a:schemeClr val="tx1">
                  <a:lumMod val="75000"/>
                  <a:lumOff val="25000"/>
                </a:schemeClr>
              </a:solidFill>
              <a:latin typeface="+mn-lt"/>
            </a:endParaRPr>
          </a:p>
          <a:p>
            <a:pPr lvl="0">
              <a:spcBef>
                <a:spcPts val="0"/>
              </a:spcBef>
            </a:pPr>
            <a:r>
              <a:rPr lang="en-US" sz="2300" dirty="0">
                <a:solidFill>
                  <a:schemeClr val="tx1">
                    <a:lumMod val="75000"/>
                    <a:lumOff val="25000"/>
                  </a:schemeClr>
                </a:solidFill>
                <a:latin typeface="+mn-lt"/>
              </a:rPr>
              <a:t>A </a:t>
            </a:r>
            <a:r>
              <a:rPr lang="en-US" sz="2300" u="sng" dirty="0">
                <a:solidFill>
                  <a:schemeClr val="tx1">
                    <a:lumMod val="75000"/>
                    <a:lumOff val="25000"/>
                  </a:schemeClr>
                </a:solidFill>
                <a:latin typeface="+mn-lt"/>
              </a:rPr>
              <a:t>person</a:t>
            </a:r>
            <a:r>
              <a:rPr lang="en-US" sz="2300" dirty="0">
                <a:solidFill>
                  <a:schemeClr val="tx1">
                    <a:lumMod val="75000"/>
                    <a:lumOff val="25000"/>
                  </a:schemeClr>
                </a:solidFill>
                <a:latin typeface="+mn-lt"/>
              </a:rPr>
              <a:t> acting in pursuance of a </a:t>
            </a:r>
            <a:r>
              <a:rPr lang="en-US" sz="2300" u="sng" dirty="0">
                <a:solidFill>
                  <a:schemeClr val="tx1">
                    <a:lumMod val="75000"/>
                    <a:lumOff val="25000"/>
                  </a:schemeClr>
                </a:solidFill>
                <a:latin typeface="+mn-lt"/>
              </a:rPr>
              <a:t>trust or agreement</a:t>
            </a:r>
            <a:r>
              <a:rPr lang="en-US" sz="2300" dirty="0">
                <a:solidFill>
                  <a:schemeClr val="tx1">
                    <a:lumMod val="75000"/>
                    <a:lumOff val="25000"/>
                  </a:schemeClr>
                </a:solidFill>
                <a:latin typeface="+mn-lt"/>
              </a:rPr>
              <a:t> (i.e. trustees, beneficiaries of trusts, beneficiaries of an agreement);</a:t>
            </a:r>
          </a:p>
          <a:p>
            <a:pPr marL="0" indent="0">
              <a:buNone/>
            </a:pPr>
            <a:endParaRPr lang="en-ZA" dirty="0"/>
          </a:p>
        </p:txBody>
      </p:sp>
    </p:spTree>
    <p:extLst>
      <p:ext uri="{BB962C8B-B14F-4D97-AF65-F5344CB8AC3E}">
        <p14:creationId xmlns:p14="http://schemas.microsoft.com/office/powerpoint/2010/main" val="2389648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DDDD-C216-9D30-57E8-898EF8A2A6C7}"/>
              </a:ext>
            </a:extLst>
          </p:cNvPr>
          <p:cNvSpPr>
            <a:spLocks noGrp="1"/>
          </p:cNvSpPr>
          <p:nvPr>
            <p:ph type="title"/>
          </p:nvPr>
        </p:nvSpPr>
        <p:spPr/>
        <p:txBody>
          <a:bodyPr>
            <a:normAutofit fontScale="90000"/>
          </a:bodyPr>
          <a:lstStyle/>
          <a:p>
            <a:r>
              <a:rPr lang="en-US" dirty="0"/>
              <a:t>How to file Beneficial Ownership – E-services</a:t>
            </a:r>
            <a:endParaRPr lang="en-ZA" dirty="0"/>
          </a:p>
        </p:txBody>
      </p:sp>
      <p:pic>
        <p:nvPicPr>
          <p:cNvPr id="4" name="Picture 4">
            <a:extLst>
              <a:ext uri="{FF2B5EF4-FFF2-40B4-BE49-F238E27FC236}">
                <a16:creationId xmlns:a16="http://schemas.microsoft.com/office/drawing/2014/main" id="{B1006BCA-01CF-10B0-18FE-B8CFBDB949FB}"/>
              </a:ext>
            </a:extLst>
          </p:cNvPr>
          <p:cNvPicPr>
            <a:picLocks noGrp="1" noChangeAspect="1"/>
          </p:cNvPicPr>
          <p:nvPr>
            <p:ph idx="1"/>
          </p:nvPr>
        </p:nvPicPr>
        <p:blipFill>
          <a:blip r:embed="rId2"/>
          <a:srcRect l="29826" t="13425" r="16348" b="15591"/>
          <a:stretch>
            <a:fillRect/>
          </a:stretch>
        </p:blipFill>
        <p:spPr>
          <a:xfrm>
            <a:off x="3037490" y="1417639"/>
            <a:ext cx="6708717" cy="5098731"/>
          </a:xfrm>
          <a:prstGeom prst="rect">
            <a:avLst/>
          </a:prstGeom>
        </p:spPr>
      </p:pic>
      <p:sp>
        <p:nvSpPr>
          <p:cNvPr id="5" name="Oval 4">
            <a:extLst>
              <a:ext uri="{FF2B5EF4-FFF2-40B4-BE49-F238E27FC236}">
                <a16:creationId xmlns:a16="http://schemas.microsoft.com/office/drawing/2014/main" id="{63E7390B-A35B-8251-35A8-CF60BCD9D46A}"/>
              </a:ext>
            </a:extLst>
          </p:cNvPr>
          <p:cNvSpPr/>
          <p:nvPr/>
        </p:nvSpPr>
        <p:spPr>
          <a:xfrm>
            <a:off x="3731172" y="5402317"/>
            <a:ext cx="1860331" cy="1143000"/>
          </a:xfrm>
          <a:prstGeom prst="ellipse">
            <a:avLst/>
          </a:prstGeom>
          <a:noFill/>
          <a:ln w="57150">
            <a:solidFill>
              <a:srgbClr val="3BA39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63376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AA2D0-180B-43E0-8396-0312F9800AC7}"/>
              </a:ext>
            </a:extLst>
          </p:cNvPr>
          <p:cNvSpPr>
            <a:spLocks noGrp="1"/>
          </p:cNvSpPr>
          <p:nvPr>
            <p:ph type="title"/>
          </p:nvPr>
        </p:nvSpPr>
        <p:spPr/>
        <p:txBody>
          <a:bodyPr/>
          <a:lstStyle/>
          <a:p>
            <a:r>
              <a:rPr lang="en-US" dirty="0"/>
              <a:t>General information to remember</a:t>
            </a:r>
          </a:p>
        </p:txBody>
      </p:sp>
    </p:spTree>
    <p:extLst>
      <p:ext uri="{BB962C8B-B14F-4D97-AF65-F5344CB8AC3E}">
        <p14:creationId xmlns:p14="http://schemas.microsoft.com/office/powerpoint/2010/main" val="2292763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een and black envelope&#10;&#10;Description automatically generated">
            <a:extLst>
              <a:ext uri="{FF2B5EF4-FFF2-40B4-BE49-F238E27FC236}">
                <a16:creationId xmlns:a16="http://schemas.microsoft.com/office/drawing/2014/main" id="{34A0C0CE-BD60-4DE7-813C-CD3678F89FD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4699" r="4710" b="1"/>
          <a:stretch/>
        </p:blipFill>
        <p:spPr>
          <a:xfrm>
            <a:off x="2522356" y="10"/>
            <a:ext cx="9669642" cy="6857990"/>
          </a:xfrm>
          <a:prstGeom prst="rect">
            <a:avLst/>
          </a:prstGeom>
          <a:noFill/>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AD3B80-CB08-4DFF-A262-EB2E69257354}"/>
              </a:ext>
            </a:extLst>
          </p:cNvPr>
          <p:cNvSpPr>
            <a:spLocks noGrp="1"/>
          </p:cNvSpPr>
          <p:nvPr>
            <p:ph type="title"/>
          </p:nvPr>
        </p:nvSpPr>
        <p:spPr>
          <a:xfrm>
            <a:off x="838200" y="365125"/>
            <a:ext cx="5989320" cy="1899912"/>
          </a:xfrm>
        </p:spPr>
        <p:txBody>
          <a:bodyPr vert="horz" lIns="91440" tIns="45720" rIns="91440" bIns="45720" rtlCol="0" anchor="ctr">
            <a:normAutofit/>
          </a:bodyPr>
          <a:lstStyle/>
          <a:p>
            <a:pPr algn="l" defTabSz="914400">
              <a:lnSpc>
                <a:spcPct val="90000"/>
              </a:lnSpc>
            </a:pPr>
            <a:r>
              <a:rPr lang="en-US" dirty="0"/>
              <a:t>Correct Contact Details</a:t>
            </a:r>
          </a:p>
        </p:txBody>
      </p:sp>
      <p:sp>
        <p:nvSpPr>
          <p:cNvPr id="3" name="Content Placeholder 2">
            <a:extLst>
              <a:ext uri="{FF2B5EF4-FFF2-40B4-BE49-F238E27FC236}">
                <a16:creationId xmlns:a16="http://schemas.microsoft.com/office/drawing/2014/main" id="{B5D433A1-16E2-4447-AF40-B01D78E0EBEE}"/>
              </a:ext>
            </a:extLst>
          </p:cNvPr>
          <p:cNvSpPr>
            <a:spLocks noGrp="1"/>
          </p:cNvSpPr>
          <p:nvPr>
            <p:ph sz="half" idx="2"/>
          </p:nvPr>
        </p:nvSpPr>
        <p:spPr>
          <a:xfrm>
            <a:off x="838197" y="2265037"/>
            <a:ext cx="5989320" cy="3742762"/>
          </a:xfrm>
        </p:spPr>
        <p:txBody>
          <a:bodyPr vert="horz" lIns="91440" tIns="45720" rIns="91440" bIns="45720" rtlCol="0">
            <a:noAutofit/>
          </a:bodyPr>
          <a:lstStyle/>
          <a:p>
            <a:pPr indent="-228600" defTabSz="914400">
              <a:lnSpc>
                <a:spcPct val="90000"/>
              </a:lnSpc>
              <a:buFont typeface="Arial" panose="020B0604020202020204" pitchFamily="34" charset="0"/>
              <a:buChar char="•"/>
            </a:pPr>
            <a:r>
              <a:rPr lang="en-US" sz="1800" dirty="0">
                <a:latin typeface="+mn-lt"/>
                <a:cs typeface="+mn-cs"/>
              </a:rPr>
              <a:t>CIPC can only contact companies, close corporations, directors and members IF CIPC has the correct contact details</a:t>
            </a:r>
          </a:p>
          <a:p>
            <a:pPr lvl="1" indent="-228600" defTabSz="914400">
              <a:lnSpc>
                <a:spcPct val="90000"/>
              </a:lnSpc>
              <a:buFont typeface="Arial" panose="020B0604020202020204" pitchFamily="34" charset="0"/>
              <a:buChar char="•"/>
            </a:pPr>
            <a:r>
              <a:rPr lang="en-US" sz="1800" dirty="0">
                <a:latin typeface="+mn-lt"/>
                <a:cs typeface="+mn-cs"/>
              </a:rPr>
              <a:t>Check your latest information submitted to CIPC (your records) to confirm that CIPC has the right information</a:t>
            </a:r>
          </a:p>
          <a:p>
            <a:pPr lvl="2" indent="-228600" defTabSz="914400">
              <a:lnSpc>
                <a:spcPct val="90000"/>
              </a:lnSpc>
              <a:buFont typeface="Arial" panose="020B0604020202020204" pitchFamily="34" charset="0"/>
              <a:buChar char="•"/>
            </a:pPr>
            <a:r>
              <a:rPr lang="en-US" sz="1800" dirty="0">
                <a:latin typeface="+mn-lt"/>
                <a:cs typeface="+mn-cs"/>
              </a:rPr>
              <a:t>Contact details are regarded as personal information, and not displayed on electronic or paper disclosures</a:t>
            </a:r>
          </a:p>
          <a:p>
            <a:pPr lvl="2" indent="-228600" defTabSz="914400">
              <a:lnSpc>
                <a:spcPct val="90000"/>
              </a:lnSpc>
              <a:buFont typeface="Arial" panose="020B0604020202020204" pitchFamily="34" charset="0"/>
              <a:buChar char="•"/>
            </a:pPr>
            <a:r>
              <a:rPr lang="en-US" sz="1800" dirty="0">
                <a:latin typeface="+mn-lt"/>
                <a:cs typeface="+mn-cs"/>
              </a:rPr>
              <a:t>Only selected CIPC staff has access to it</a:t>
            </a:r>
          </a:p>
          <a:p>
            <a:pPr lvl="1" indent="-228600" defTabSz="914400">
              <a:lnSpc>
                <a:spcPct val="90000"/>
              </a:lnSpc>
              <a:buFont typeface="Arial" panose="020B0604020202020204" pitchFamily="34" charset="0"/>
              <a:buChar char="•"/>
            </a:pPr>
            <a:r>
              <a:rPr lang="en-US" sz="1800" dirty="0">
                <a:latin typeface="+mn-lt"/>
                <a:cs typeface="+mn-cs"/>
              </a:rPr>
              <a:t>If you do not get AR reminders it means that your contact detail is incorrect or unavailable or that of your service provider</a:t>
            </a:r>
          </a:p>
          <a:p>
            <a:pPr lvl="1" indent="-228600" defTabSz="914400">
              <a:lnSpc>
                <a:spcPct val="90000"/>
              </a:lnSpc>
              <a:buFont typeface="Arial" panose="020B0604020202020204" pitchFamily="34" charset="0"/>
              <a:buChar char="•"/>
            </a:pPr>
            <a:r>
              <a:rPr lang="en-US" sz="1800" dirty="0">
                <a:latin typeface="+mn-lt"/>
                <a:cs typeface="+mn-cs"/>
              </a:rPr>
              <a:t>CIPC is phasing out manual posting</a:t>
            </a:r>
          </a:p>
        </p:txBody>
      </p:sp>
    </p:spTree>
    <p:extLst>
      <p:ext uri="{BB962C8B-B14F-4D97-AF65-F5344CB8AC3E}">
        <p14:creationId xmlns:p14="http://schemas.microsoft.com/office/powerpoint/2010/main" val="1300482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C0E7-456B-4AA5-B746-7327CED1E7D6}"/>
              </a:ext>
            </a:extLst>
          </p:cNvPr>
          <p:cNvSpPr>
            <a:spLocks noGrp="1"/>
          </p:cNvSpPr>
          <p:nvPr>
            <p:ph type="title"/>
          </p:nvPr>
        </p:nvSpPr>
        <p:spPr>
          <a:xfrm>
            <a:off x="609600" y="274639"/>
            <a:ext cx="10972800" cy="1143000"/>
          </a:xfrm>
        </p:spPr>
        <p:txBody>
          <a:bodyPr/>
          <a:lstStyle/>
          <a:p>
            <a:r>
              <a:rPr lang="en-US" dirty="0"/>
              <a:t>How to stay in the Know</a:t>
            </a:r>
          </a:p>
        </p:txBody>
      </p:sp>
      <p:sp>
        <p:nvSpPr>
          <p:cNvPr id="3" name="Content Placeholder 2">
            <a:extLst>
              <a:ext uri="{FF2B5EF4-FFF2-40B4-BE49-F238E27FC236}">
                <a16:creationId xmlns:a16="http://schemas.microsoft.com/office/drawing/2014/main" id="{52A2AD50-6669-4B39-95FB-341779C9ECB7}"/>
              </a:ext>
            </a:extLst>
          </p:cNvPr>
          <p:cNvSpPr>
            <a:spLocks noGrp="1"/>
          </p:cNvSpPr>
          <p:nvPr>
            <p:ph idx="1"/>
          </p:nvPr>
        </p:nvSpPr>
        <p:spPr>
          <a:xfrm>
            <a:off x="609600" y="1600202"/>
            <a:ext cx="10972800" cy="4525963"/>
          </a:xfrm>
        </p:spPr>
        <p:txBody>
          <a:bodyPr anchor="ctr">
            <a:normAutofit fontScale="92500" lnSpcReduction="20000"/>
          </a:bodyPr>
          <a:lstStyle/>
          <a:p>
            <a:r>
              <a:rPr lang="en-US" sz="2300" dirty="0">
                <a:latin typeface="+mn-lt"/>
              </a:rPr>
              <a:t>Follow CIPC only any of its social media platforms</a:t>
            </a:r>
          </a:p>
          <a:p>
            <a:r>
              <a:rPr lang="en-US" sz="2300" dirty="0">
                <a:latin typeface="+mn-lt"/>
              </a:rPr>
              <a:t>Refer to the CIPC website regularly </a:t>
            </a:r>
            <a:r>
              <a:rPr lang="en-US" sz="2300" dirty="0">
                <a:latin typeface="+mn-lt"/>
                <a:hlinkClick r:id="rId2"/>
              </a:rPr>
              <a:t>www.cipc.co.za</a:t>
            </a:r>
            <a:endParaRPr lang="en-US" sz="2300" dirty="0">
              <a:latin typeface="+mn-lt"/>
            </a:endParaRPr>
          </a:p>
          <a:p>
            <a:r>
              <a:rPr lang="en-US" sz="2300" dirty="0">
                <a:latin typeface="+mn-lt"/>
              </a:rPr>
              <a:t>Check your company, or close corporation status regularly</a:t>
            </a:r>
          </a:p>
          <a:p>
            <a:pPr lvl="1"/>
            <a:r>
              <a:rPr lang="en-US" sz="2300" dirty="0">
                <a:latin typeface="+mn-lt"/>
                <a:hlinkClick r:id="rId3"/>
              </a:rPr>
              <a:t>www.bizportal.gov.za</a:t>
            </a:r>
            <a:r>
              <a:rPr lang="en-US" sz="2300" dirty="0">
                <a:latin typeface="+mn-lt"/>
              </a:rPr>
              <a:t> / login / View BizProfile</a:t>
            </a:r>
          </a:p>
          <a:p>
            <a:r>
              <a:rPr lang="en-US" sz="2300" dirty="0">
                <a:latin typeface="+mn-lt"/>
              </a:rPr>
              <a:t>CIPC online director training course</a:t>
            </a:r>
          </a:p>
          <a:p>
            <a:pPr lvl="1"/>
            <a:r>
              <a:rPr lang="en-US" sz="2300" u="sng" dirty="0">
                <a:solidFill>
                  <a:schemeClr val="accent3">
                    <a:lumMod val="50000"/>
                  </a:schemeClr>
                </a:solidFill>
                <a:latin typeface="+mn-lt"/>
              </a:rPr>
              <a:t>https://www.cipc.co.za/?page_id=10431</a:t>
            </a:r>
          </a:p>
          <a:p>
            <a:r>
              <a:rPr lang="en-US" sz="2300" dirty="0">
                <a:latin typeface="+mn-lt"/>
              </a:rPr>
              <a:t>Keep your company, or close corporation information easily accessible – e.g.,</a:t>
            </a:r>
          </a:p>
          <a:p>
            <a:pPr lvl="1"/>
            <a:r>
              <a:rPr lang="en-US" sz="2300" dirty="0">
                <a:latin typeface="+mn-lt"/>
              </a:rPr>
              <a:t>Welcome Letter</a:t>
            </a:r>
          </a:p>
          <a:p>
            <a:pPr lvl="1"/>
            <a:r>
              <a:rPr lang="en-US" sz="2300" dirty="0">
                <a:latin typeface="+mn-lt"/>
              </a:rPr>
              <a:t>Registration Certificate</a:t>
            </a:r>
          </a:p>
          <a:p>
            <a:pPr lvl="1"/>
            <a:r>
              <a:rPr lang="en-US" sz="2300" dirty="0">
                <a:latin typeface="+mn-lt"/>
              </a:rPr>
              <a:t>All filing confirmations (and content)</a:t>
            </a:r>
          </a:p>
          <a:p>
            <a:pPr lvl="1"/>
            <a:r>
              <a:rPr lang="en-US" sz="2300" dirty="0">
                <a:latin typeface="+mn-lt"/>
              </a:rPr>
              <a:t>Financial records</a:t>
            </a:r>
          </a:p>
          <a:p>
            <a:pPr lvl="1"/>
            <a:r>
              <a:rPr lang="en-US" sz="2300" dirty="0">
                <a:latin typeface="+mn-lt"/>
              </a:rPr>
              <a:t>Minutes of meetings</a:t>
            </a:r>
          </a:p>
          <a:p>
            <a:pPr lvl="1"/>
            <a:r>
              <a:rPr lang="en-US" sz="2300" dirty="0">
                <a:latin typeface="+mn-lt"/>
              </a:rPr>
              <a:t>Share registers</a:t>
            </a:r>
            <a:endParaRPr lang="en-US" dirty="0"/>
          </a:p>
          <a:p>
            <a:pPr lvl="1"/>
            <a:endParaRPr lang="en-US" dirty="0"/>
          </a:p>
        </p:txBody>
      </p:sp>
    </p:spTree>
    <p:extLst>
      <p:ext uri="{BB962C8B-B14F-4D97-AF65-F5344CB8AC3E}">
        <p14:creationId xmlns:p14="http://schemas.microsoft.com/office/powerpoint/2010/main" val="3076291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D2E2-0F06-4BB3-9791-36A1CBCAB306}"/>
              </a:ext>
            </a:extLst>
          </p:cNvPr>
          <p:cNvSpPr>
            <a:spLocks noGrp="1"/>
          </p:cNvSpPr>
          <p:nvPr>
            <p:ph type="title"/>
          </p:nvPr>
        </p:nvSpPr>
        <p:spPr/>
        <p:txBody>
          <a:bodyPr>
            <a:normAutofit/>
          </a:bodyPr>
          <a:lstStyle/>
          <a:p>
            <a:r>
              <a:rPr lang="en-US" dirty="0"/>
              <a:t>LEARN-i-BIZ</a:t>
            </a:r>
          </a:p>
        </p:txBody>
      </p:sp>
      <p:pic>
        <p:nvPicPr>
          <p:cNvPr id="4" name="Content Placeholder 3">
            <a:extLst>
              <a:ext uri="{FF2B5EF4-FFF2-40B4-BE49-F238E27FC236}">
                <a16:creationId xmlns:a16="http://schemas.microsoft.com/office/drawing/2014/main" id="{3CE542A6-6DB7-4BBC-BDAE-4A1FA18F9AEE}"/>
              </a:ext>
            </a:extLst>
          </p:cNvPr>
          <p:cNvPicPr>
            <a:picLocks noGrp="1" noChangeAspect="1"/>
          </p:cNvPicPr>
          <p:nvPr>
            <p:ph idx="1"/>
          </p:nvPr>
        </p:nvPicPr>
        <p:blipFill>
          <a:blip r:embed="rId2"/>
          <a:stretch>
            <a:fillRect/>
          </a:stretch>
        </p:blipFill>
        <p:spPr>
          <a:xfrm>
            <a:off x="5941863" y="1790299"/>
            <a:ext cx="5000392" cy="4422953"/>
          </a:xfrm>
          <a:prstGeom prst="rect">
            <a:avLst/>
          </a:prstGeom>
        </p:spPr>
      </p:pic>
      <p:sp>
        <p:nvSpPr>
          <p:cNvPr id="6" name="TextBox 5">
            <a:extLst>
              <a:ext uri="{FF2B5EF4-FFF2-40B4-BE49-F238E27FC236}">
                <a16:creationId xmlns:a16="http://schemas.microsoft.com/office/drawing/2014/main" id="{CA15A5C9-FEDF-4EF3-8702-0D87A6273B5E}"/>
              </a:ext>
            </a:extLst>
          </p:cNvPr>
          <p:cNvSpPr txBox="1"/>
          <p:nvPr/>
        </p:nvSpPr>
        <p:spPr>
          <a:xfrm>
            <a:off x="911993" y="3059668"/>
            <a:ext cx="6097604" cy="369332"/>
          </a:xfrm>
          <a:prstGeom prst="rect">
            <a:avLst/>
          </a:prstGeom>
          <a:noFill/>
        </p:spPr>
        <p:txBody>
          <a:bodyPr wrap="square">
            <a:spAutoFit/>
          </a:bodyPr>
          <a:lstStyle/>
          <a:p>
            <a:r>
              <a:rPr lang="en-US" b="1" dirty="0">
                <a:solidFill>
                  <a:schemeClr val="accent3">
                    <a:lumMod val="75000"/>
                  </a:schemeClr>
                </a:solidFill>
              </a:rPr>
              <a:t>https://www.cipc.co.za/?page_id=10431</a:t>
            </a:r>
          </a:p>
        </p:txBody>
      </p:sp>
    </p:spTree>
    <p:extLst>
      <p:ext uri="{BB962C8B-B14F-4D97-AF65-F5344CB8AC3E}">
        <p14:creationId xmlns:p14="http://schemas.microsoft.com/office/powerpoint/2010/main" val="3262009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07E7B-8232-4135-B596-597C4364137D}"/>
              </a:ext>
            </a:extLst>
          </p:cNvPr>
          <p:cNvSpPr>
            <a:spLocks noGrp="1"/>
          </p:cNvSpPr>
          <p:nvPr>
            <p:ph type="title"/>
          </p:nvPr>
        </p:nvSpPr>
        <p:spPr>
          <a:xfrm>
            <a:off x="609600" y="274639"/>
            <a:ext cx="10972800" cy="1143000"/>
          </a:xfrm>
        </p:spPr>
        <p:txBody>
          <a:bodyPr anchor="ctr">
            <a:normAutofit/>
          </a:bodyPr>
          <a:lstStyle/>
          <a:p>
            <a:r>
              <a:rPr lang="en-US" dirty="0"/>
              <a:t>Current Drive</a:t>
            </a:r>
          </a:p>
        </p:txBody>
      </p:sp>
      <p:graphicFrame>
        <p:nvGraphicFramePr>
          <p:cNvPr id="5" name="Content Placeholder 2">
            <a:extLst>
              <a:ext uri="{FF2B5EF4-FFF2-40B4-BE49-F238E27FC236}">
                <a16:creationId xmlns:a16="http://schemas.microsoft.com/office/drawing/2014/main" id="{BCABF544-FB4D-7298-0683-4D401774DB31}"/>
              </a:ext>
            </a:extLst>
          </p:cNvPr>
          <p:cNvGraphicFramePr>
            <a:graphicFrameLocks noGrp="1"/>
          </p:cNvGraphicFramePr>
          <p:nvPr>
            <p:ph idx="1"/>
            <p:extLst>
              <p:ext uri="{D42A27DB-BD31-4B8C-83A1-F6EECF244321}">
                <p14:modId xmlns:p14="http://schemas.microsoft.com/office/powerpoint/2010/main" val="2053202243"/>
              </p:ext>
            </p:extLst>
          </p:nvPr>
        </p:nvGraphicFramePr>
        <p:xfrm>
          <a:off x="609600" y="1600202"/>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5572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CFC0C3-0B50-47D4-AC80-825B1BE94F3F}"/>
              </a:ext>
            </a:extLst>
          </p:cNvPr>
          <p:cNvSpPr>
            <a:spLocks noGrp="1"/>
          </p:cNvSpPr>
          <p:nvPr>
            <p:ph type="title"/>
          </p:nvPr>
        </p:nvSpPr>
        <p:spPr>
          <a:xfrm>
            <a:off x="635000" y="640823"/>
            <a:ext cx="3418659" cy="5583148"/>
          </a:xfrm>
        </p:spPr>
        <p:txBody>
          <a:bodyPr vert="horz" lIns="91440" tIns="45720" rIns="91440" bIns="45720" rtlCol="0" anchor="ctr">
            <a:normAutofit/>
          </a:bodyPr>
          <a:lstStyle/>
          <a:p>
            <a:pPr algn="l" defTabSz="914400">
              <a:lnSpc>
                <a:spcPct val="90000"/>
              </a:lnSpc>
            </a:pPr>
            <a:r>
              <a:rPr lang="en-US" dirty="0"/>
              <a:t>What is annual returns?</a:t>
            </a:r>
          </a:p>
        </p:txBody>
      </p:sp>
      <p:sp>
        <p:nvSpPr>
          <p:cNvPr id="2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curved road with white markings&#10;&#10;Description automatically generated">
            <a:extLst>
              <a:ext uri="{FF2B5EF4-FFF2-40B4-BE49-F238E27FC236}">
                <a16:creationId xmlns:a16="http://schemas.microsoft.com/office/drawing/2014/main" id="{205DA117-AF04-4BAE-A86F-C7FABF8F2B45}"/>
              </a:ext>
            </a:extLst>
          </p:cNvPr>
          <p:cNvPicPr>
            <a:picLocks noGrp="1" noChangeAspect="1"/>
          </p:cNvPicPr>
          <p:nvPr>
            <p:ph sz="half" idx="1"/>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344329" y="4069301"/>
            <a:ext cx="3319879" cy="2788699"/>
          </a:xfrm>
          <a:noFill/>
        </p:spPr>
      </p:pic>
      <p:pic>
        <p:nvPicPr>
          <p:cNvPr id="8" name="Content Placeholder 7" descr="On My Way Dude">
            <a:extLst>
              <a:ext uri="{FF2B5EF4-FFF2-40B4-BE49-F238E27FC236}">
                <a16:creationId xmlns:a16="http://schemas.microsoft.com/office/drawing/2014/main" id="{9E589234-4D5A-46AB-8247-BC3AF388756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243781" y="4885130"/>
            <a:ext cx="2385185" cy="2202160"/>
          </a:xfrm>
          <a:scene3d>
            <a:camera prst="orthographicFront">
              <a:rot lat="0" lon="8400000" rev="0"/>
            </a:camera>
            <a:lightRig rig="threePt" dir="t"/>
          </a:scene3d>
        </p:spPr>
      </p:pic>
      <p:pic>
        <p:nvPicPr>
          <p:cNvPr id="10" name="Picture 9" descr="A blue and white map pointer&#10;&#10;Description automatically generated">
            <a:extLst>
              <a:ext uri="{FF2B5EF4-FFF2-40B4-BE49-F238E27FC236}">
                <a16:creationId xmlns:a16="http://schemas.microsoft.com/office/drawing/2014/main" id="{94ECC227-32E2-4C4E-9EF5-8614F005605C}"/>
              </a:ext>
            </a:extLst>
          </p:cNvPr>
          <p:cNvPicPr>
            <a:picLocks noChangeAspect="1"/>
          </p:cNvPicPr>
          <p:nvPr/>
        </p:nvPicPr>
        <p:blipFill>
          <a:blip r:embed="rId5" cstate="hq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3135185" y="3765982"/>
            <a:ext cx="807108" cy="1200488"/>
          </a:xfrm>
          <a:prstGeom prst="rect">
            <a:avLst/>
          </a:prstGeom>
        </p:spPr>
      </p:pic>
      <p:sp>
        <p:nvSpPr>
          <p:cNvPr id="13" name="TextBox 12">
            <a:extLst>
              <a:ext uri="{FF2B5EF4-FFF2-40B4-BE49-F238E27FC236}">
                <a16:creationId xmlns:a16="http://schemas.microsoft.com/office/drawing/2014/main" id="{57BE3FEB-5C48-4185-8450-F6BB29754A79}"/>
              </a:ext>
            </a:extLst>
          </p:cNvPr>
          <p:cNvSpPr txBox="1"/>
          <p:nvPr/>
        </p:nvSpPr>
        <p:spPr>
          <a:xfrm>
            <a:off x="3254413" y="3862879"/>
            <a:ext cx="509415" cy="563744"/>
          </a:xfrm>
          <a:prstGeom prst="rect">
            <a:avLst/>
          </a:prstGeom>
          <a:noFill/>
        </p:spPr>
        <p:txBody>
          <a:bodyPr wrap="square" rtlCol="0">
            <a:spAutoFit/>
          </a:bodyPr>
          <a:lstStyle/>
          <a:p>
            <a:pPr algn="ctr" defTabSz="557784">
              <a:spcAft>
                <a:spcPts val="600"/>
              </a:spcAft>
            </a:pPr>
            <a:r>
              <a:rPr lang="en-US" sz="641" b="1" kern="1200" dirty="0">
                <a:solidFill>
                  <a:schemeClr val="accent2">
                    <a:lumMod val="75000"/>
                  </a:schemeClr>
                </a:solidFill>
                <a:latin typeface="+mn-lt"/>
                <a:ea typeface="+mn-ea"/>
                <a:cs typeface="+mn-cs"/>
              </a:rPr>
              <a:t>Annual Returns</a:t>
            </a:r>
          </a:p>
          <a:p>
            <a:pPr algn="ctr" defTabSz="557784">
              <a:spcAft>
                <a:spcPts val="600"/>
              </a:spcAft>
            </a:pPr>
            <a:r>
              <a:rPr lang="en-US" sz="641" b="1" kern="1200" dirty="0">
                <a:solidFill>
                  <a:schemeClr val="accent2">
                    <a:lumMod val="75000"/>
                  </a:schemeClr>
                </a:solidFill>
                <a:latin typeface="+mn-lt"/>
                <a:ea typeface="+mn-ea"/>
                <a:cs typeface="+mn-cs"/>
              </a:rPr>
              <a:t>Checkpoint</a:t>
            </a:r>
            <a:endParaRPr lang="en-US" sz="1050" b="1" dirty="0">
              <a:solidFill>
                <a:schemeClr val="accent2">
                  <a:lumMod val="75000"/>
                </a:schemeClr>
              </a:solidFill>
            </a:endParaRPr>
          </a:p>
        </p:txBody>
      </p:sp>
      <p:sp>
        <p:nvSpPr>
          <p:cNvPr id="14" name="TextBox 13">
            <a:extLst>
              <a:ext uri="{FF2B5EF4-FFF2-40B4-BE49-F238E27FC236}">
                <a16:creationId xmlns:a16="http://schemas.microsoft.com/office/drawing/2014/main" id="{892DFF44-3E8C-4344-ABCD-72437C03CFBC}"/>
              </a:ext>
            </a:extLst>
          </p:cNvPr>
          <p:cNvSpPr txBox="1"/>
          <p:nvPr/>
        </p:nvSpPr>
        <p:spPr>
          <a:xfrm>
            <a:off x="5370366" y="1103586"/>
            <a:ext cx="6178164" cy="5693866"/>
          </a:xfrm>
          <a:prstGeom prst="rect">
            <a:avLst/>
          </a:prstGeom>
          <a:noFill/>
        </p:spPr>
        <p:txBody>
          <a:bodyPr wrap="square" rtlCol="0">
            <a:spAutoFit/>
          </a:bodyPr>
          <a:lstStyle/>
          <a:p>
            <a:pPr defTabSz="557784">
              <a:spcAft>
                <a:spcPts val="600"/>
              </a:spcAft>
              <a:buClr>
                <a:schemeClr val="accent3">
                  <a:lumMod val="75000"/>
                </a:schemeClr>
              </a:buClr>
            </a:pPr>
            <a:r>
              <a:rPr lang="en-US" kern="1200" dirty="0">
                <a:solidFill>
                  <a:schemeClr val="tx1"/>
                </a:solidFill>
                <a:latin typeface="+mn-lt"/>
                <a:ea typeface="+mn-ea"/>
                <a:cs typeface="+mn-cs"/>
              </a:rPr>
              <a:t>Think of Annual Returns as an annual renewal for your business to conduct business (</a:t>
            </a:r>
            <a:r>
              <a:rPr lang="en-US" i="1" kern="1200" dirty="0">
                <a:solidFill>
                  <a:schemeClr val="tx1"/>
                </a:solidFill>
                <a:latin typeface="+mn-lt"/>
                <a:ea typeface="+mn-ea"/>
                <a:cs typeface="+mn-cs"/>
              </a:rPr>
              <a:t>not a legal description</a:t>
            </a:r>
            <a:r>
              <a:rPr lang="en-US" kern="1200" dirty="0">
                <a:solidFill>
                  <a:schemeClr val="tx1"/>
                </a:solidFill>
                <a:latin typeface="+mn-lt"/>
                <a:ea typeface="+mn-ea"/>
                <a:cs typeface="+mn-cs"/>
              </a:rPr>
              <a:t>)</a:t>
            </a:r>
          </a:p>
          <a:p>
            <a:pPr marL="174308" indent="-174308" defTabSz="557784">
              <a:spcAft>
                <a:spcPts val="600"/>
              </a:spcAft>
              <a:buClr>
                <a:schemeClr val="accent3">
                  <a:lumMod val="75000"/>
                </a:schemeClr>
              </a:buClr>
              <a:buFont typeface="Arial" panose="020B0604020202020204" pitchFamily="34" charset="0"/>
              <a:buChar char="•"/>
            </a:pPr>
            <a:r>
              <a:rPr lang="en-US" kern="1200" dirty="0">
                <a:solidFill>
                  <a:schemeClr val="tx1"/>
                </a:solidFill>
                <a:latin typeface="+mn-lt"/>
                <a:ea typeface="+mn-ea"/>
                <a:cs typeface="+mn-cs"/>
              </a:rPr>
              <a:t>Annual Returns is an </a:t>
            </a:r>
            <a:r>
              <a:rPr lang="en-US" b="1" u="sng" kern="1200" dirty="0">
                <a:solidFill>
                  <a:schemeClr val="accent2">
                    <a:lumMod val="75000"/>
                  </a:schemeClr>
                </a:solidFill>
                <a:latin typeface="+mn-lt"/>
                <a:ea typeface="+mn-ea"/>
                <a:cs typeface="+mn-cs"/>
              </a:rPr>
              <a:t>annual filing </a:t>
            </a:r>
            <a:r>
              <a:rPr lang="en-US" kern="1200" dirty="0">
                <a:solidFill>
                  <a:schemeClr val="tx1"/>
                </a:solidFill>
                <a:latin typeface="+mn-lt"/>
                <a:ea typeface="+mn-ea"/>
                <a:cs typeface="+mn-cs"/>
              </a:rPr>
              <a:t>of </a:t>
            </a:r>
            <a:r>
              <a:rPr lang="en-US" b="1" u="sng" kern="1200" dirty="0">
                <a:solidFill>
                  <a:schemeClr val="accent2">
                    <a:lumMod val="75000"/>
                  </a:schemeClr>
                </a:solidFill>
                <a:latin typeface="+mn-lt"/>
                <a:ea typeface="+mn-ea"/>
                <a:cs typeface="+mn-cs"/>
              </a:rPr>
              <a:t>information</a:t>
            </a:r>
            <a:r>
              <a:rPr lang="en-US" kern="1200" dirty="0">
                <a:solidFill>
                  <a:schemeClr val="tx1"/>
                </a:solidFill>
                <a:latin typeface="+mn-lt"/>
                <a:ea typeface="+mn-ea"/>
                <a:cs typeface="+mn-cs"/>
              </a:rPr>
              <a:t> with the CIPC to confirm the latest information of the company or close corporation (as at the date of filing)</a:t>
            </a:r>
          </a:p>
          <a:p>
            <a:pPr marL="453200" lvl="1" indent="-174308" defTabSz="557784">
              <a:spcAft>
                <a:spcPts val="600"/>
              </a:spcAft>
              <a:buClr>
                <a:schemeClr val="accent3">
                  <a:lumMod val="75000"/>
                </a:schemeClr>
              </a:buClr>
              <a:buFont typeface="Arial" panose="020B0604020202020204" pitchFamily="34" charset="0"/>
              <a:buChar char="•"/>
            </a:pPr>
            <a:r>
              <a:rPr lang="en-US" kern="1200" dirty="0">
                <a:solidFill>
                  <a:schemeClr val="tx1"/>
                </a:solidFill>
                <a:latin typeface="+mn-lt"/>
                <a:ea typeface="+mn-ea"/>
                <a:cs typeface="+mn-cs"/>
              </a:rPr>
              <a:t>Check:  Corporate information e.g., directors, auditor, address, financial year end and company name is up to date</a:t>
            </a:r>
          </a:p>
          <a:p>
            <a:pPr marL="453200" lvl="1" indent="-174308" defTabSz="557784">
              <a:spcAft>
                <a:spcPts val="600"/>
              </a:spcAft>
              <a:buClr>
                <a:schemeClr val="accent3">
                  <a:lumMod val="75000"/>
                </a:schemeClr>
              </a:buClr>
              <a:buFont typeface="Arial" panose="020B0604020202020204" pitchFamily="34" charset="0"/>
              <a:buChar char="•"/>
            </a:pPr>
            <a:r>
              <a:rPr lang="en-US" kern="1200" dirty="0">
                <a:solidFill>
                  <a:schemeClr val="tx1"/>
                </a:solidFill>
                <a:latin typeface="+mn-lt"/>
                <a:ea typeface="+mn-ea"/>
                <a:cs typeface="+mn-cs"/>
              </a:rPr>
              <a:t>Check:  Financial record keeping and financial information on companies and close corporations  (AFS or FAS)</a:t>
            </a:r>
          </a:p>
          <a:p>
            <a:pPr marL="453200" lvl="1" indent="-174308" defTabSz="557784">
              <a:spcAft>
                <a:spcPts val="600"/>
              </a:spcAft>
              <a:buClr>
                <a:schemeClr val="accent3">
                  <a:lumMod val="75000"/>
                </a:schemeClr>
              </a:buClr>
              <a:buFont typeface="Arial" panose="020B0604020202020204" pitchFamily="34" charset="0"/>
              <a:buChar char="•"/>
            </a:pPr>
            <a:r>
              <a:rPr lang="en-US" kern="1200" dirty="0">
                <a:solidFill>
                  <a:schemeClr val="tx1"/>
                </a:solidFill>
                <a:latin typeface="+mn-lt"/>
                <a:ea typeface="+mn-ea"/>
                <a:cs typeface="+mn-cs"/>
              </a:rPr>
              <a:t>Check:  Level of compliance with Companies Act</a:t>
            </a:r>
          </a:p>
          <a:p>
            <a:pPr marL="453200" lvl="1" indent="-174308" defTabSz="557784">
              <a:spcAft>
                <a:spcPts val="600"/>
              </a:spcAft>
              <a:buClr>
                <a:schemeClr val="accent3">
                  <a:lumMod val="75000"/>
                </a:schemeClr>
              </a:buClr>
              <a:buFont typeface="Arial" panose="020B0604020202020204" pitchFamily="34" charset="0"/>
              <a:buChar char="•"/>
            </a:pPr>
            <a:r>
              <a:rPr lang="en-US" dirty="0"/>
              <a:t>Check:  Who is beneficial owners</a:t>
            </a:r>
            <a:endParaRPr lang="en-US" kern="1200" dirty="0">
              <a:solidFill>
                <a:schemeClr val="tx1"/>
              </a:solidFill>
              <a:latin typeface="+mn-lt"/>
              <a:ea typeface="+mn-ea"/>
              <a:cs typeface="+mn-cs"/>
            </a:endParaRPr>
          </a:p>
          <a:p>
            <a:pPr marL="453200" lvl="1" indent="-174308" defTabSz="557784">
              <a:spcAft>
                <a:spcPts val="600"/>
              </a:spcAft>
              <a:buClr>
                <a:schemeClr val="accent3">
                  <a:lumMod val="75000"/>
                </a:schemeClr>
              </a:buClr>
              <a:buFont typeface="Arial" panose="020B0604020202020204" pitchFamily="34" charset="0"/>
              <a:buChar char="•"/>
            </a:pPr>
            <a:r>
              <a:rPr lang="en-US" kern="1200" dirty="0">
                <a:solidFill>
                  <a:schemeClr val="tx1"/>
                </a:solidFill>
                <a:latin typeface="+mn-lt"/>
                <a:ea typeface="+mn-ea"/>
                <a:cs typeface="+mn-cs"/>
              </a:rPr>
              <a:t>Check:  Operational information e.g., number of employees, active or dormant, main business activity and were conducting business</a:t>
            </a:r>
          </a:p>
          <a:p>
            <a:pPr marL="278892" lvl="1" defTabSz="557784">
              <a:spcAft>
                <a:spcPts val="600"/>
              </a:spcAft>
              <a:buClr>
                <a:schemeClr val="accent3">
                  <a:lumMod val="75000"/>
                </a:schemeClr>
              </a:buClr>
            </a:pPr>
            <a:endParaRPr lang="en-US" kern="1200" dirty="0">
              <a:solidFill>
                <a:schemeClr val="tx1"/>
              </a:solidFill>
              <a:latin typeface="+mn-lt"/>
              <a:ea typeface="+mn-ea"/>
              <a:cs typeface="+mn-cs"/>
            </a:endParaRPr>
          </a:p>
          <a:p>
            <a:pPr marL="278892" lvl="1" algn="ctr" defTabSz="557784">
              <a:spcAft>
                <a:spcPts val="600"/>
              </a:spcAft>
              <a:buClr>
                <a:schemeClr val="accent3">
                  <a:lumMod val="75000"/>
                </a:schemeClr>
              </a:buClr>
            </a:pPr>
            <a:r>
              <a:rPr lang="en-US" b="1" i="1" kern="1200" dirty="0">
                <a:solidFill>
                  <a:schemeClr val="accent2">
                    <a:lumMod val="75000"/>
                  </a:schemeClr>
                </a:solidFill>
                <a:latin typeface="+mn-lt"/>
                <a:ea typeface="+mn-ea"/>
                <a:cs typeface="+mn-cs"/>
              </a:rPr>
              <a:t>All the above to help CIPC to execute its various functions and objectives</a:t>
            </a:r>
            <a:endParaRPr lang="en-US" b="1" i="1" dirty="0">
              <a:solidFill>
                <a:schemeClr val="accent2">
                  <a:lumMod val="75000"/>
                </a:schemeClr>
              </a:solidFill>
            </a:endParaRPr>
          </a:p>
        </p:txBody>
      </p:sp>
    </p:spTree>
    <p:extLst>
      <p:ext uri="{BB962C8B-B14F-4D97-AF65-F5344CB8AC3E}">
        <p14:creationId xmlns:p14="http://schemas.microsoft.com/office/powerpoint/2010/main" val="1551451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8B0B-1ECB-35BA-E07E-DF6C2A645775}"/>
              </a:ext>
            </a:extLst>
          </p:cNvPr>
          <p:cNvSpPr>
            <a:spLocks noGrp="1"/>
          </p:cNvSpPr>
          <p:nvPr>
            <p:ph type="title"/>
          </p:nvPr>
        </p:nvSpPr>
        <p:spPr/>
        <p:txBody>
          <a:bodyPr/>
          <a:lstStyle/>
          <a:p>
            <a:r>
              <a:rPr lang="en-US" dirty="0"/>
              <a:t>Current Drive Objective</a:t>
            </a:r>
            <a:endParaRPr lang="en-ZA" dirty="0"/>
          </a:p>
        </p:txBody>
      </p:sp>
      <p:sp>
        <p:nvSpPr>
          <p:cNvPr id="3" name="Content Placeholder 2">
            <a:extLst>
              <a:ext uri="{FF2B5EF4-FFF2-40B4-BE49-F238E27FC236}">
                <a16:creationId xmlns:a16="http://schemas.microsoft.com/office/drawing/2014/main" id="{0715B882-62AC-B4CF-150E-5310D4865093}"/>
              </a:ext>
            </a:extLst>
          </p:cNvPr>
          <p:cNvSpPr>
            <a:spLocks noGrp="1"/>
          </p:cNvSpPr>
          <p:nvPr>
            <p:ph idx="1"/>
          </p:nvPr>
        </p:nvSpPr>
        <p:spPr/>
        <p:txBody>
          <a:bodyPr/>
          <a:lstStyle/>
          <a:p>
            <a:r>
              <a:rPr lang="en-US" dirty="0"/>
              <a:t>Speed up Annual Return Final Deregistration</a:t>
            </a:r>
          </a:p>
          <a:p>
            <a:r>
              <a:rPr lang="en-US" dirty="0"/>
              <a:t>“Cleaning up” / bringing Annual Return Final Deregistrations up to date</a:t>
            </a:r>
          </a:p>
          <a:p>
            <a:r>
              <a:rPr lang="en-US" dirty="0"/>
              <a:t>Excludes co-operative annual returns</a:t>
            </a:r>
            <a:endParaRPr lang="en-ZA" dirty="0"/>
          </a:p>
        </p:txBody>
      </p:sp>
    </p:spTree>
    <p:extLst>
      <p:ext uri="{BB962C8B-B14F-4D97-AF65-F5344CB8AC3E}">
        <p14:creationId xmlns:p14="http://schemas.microsoft.com/office/powerpoint/2010/main" val="2975765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nchor="ctr">
            <a:normAutofit/>
          </a:bodyPr>
          <a:lstStyle/>
          <a:p>
            <a:r>
              <a:rPr lang="en-US" dirty="0"/>
              <a:t>Card payments</a:t>
            </a:r>
          </a:p>
        </p:txBody>
      </p:sp>
      <p:sp>
        <p:nvSpPr>
          <p:cNvPr id="3" name="Content Placeholder 2"/>
          <p:cNvSpPr>
            <a:spLocks noGrp="1"/>
          </p:cNvSpPr>
          <p:nvPr>
            <p:ph idx="1"/>
          </p:nvPr>
        </p:nvSpPr>
        <p:spPr>
          <a:xfrm>
            <a:off x="609600" y="1600202"/>
            <a:ext cx="10972800" cy="4525963"/>
          </a:xfrm>
        </p:spPr>
        <p:txBody>
          <a:bodyPr>
            <a:normAutofit/>
          </a:bodyPr>
          <a:lstStyle/>
          <a:p>
            <a:pPr>
              <a:lnSpc>
                <a:spcPct val="90000"/>
              </a:lnSpc>
            </a:pPr>
            <a:r>
              <a:rPr lang="en-US" sz="1800" dirty="0">
                <a:latin typeface="+mn-lt"/>
              </a:rPr>
              <a:t>Why card payments</a:t>
            </a:r>
          </a:p>
          <a:p>
            <a:pPr lvl="1">
              <a:lnSpc>
                <a:spcPct val="90000"/>
              </a:lnSpc>
              <a:buChar char="•"/>
            </a:pPr>
            <a:r>
              <a:rPr lang="en-US" sz="1800" dirty="0">
                <a:latin typeface="+mn-lt"/>
              </a:rPr>
              <a:t>Strategic decision to phase out declining balance</a:t>
            </a:r>
          </a:p>
          <a:p>
            <a:pPr lvl="2">
              <a:lnSpc>
                <a:spcPct val="90000"/>
              </a:lnSpc>
            </a:pPr>
            <a:r>
              <a:rPr lang="en-US" sz="1800" dirty="0">
                <a:latin typeface="+mn-lt"/>
              </a:rPr>
              <a:t>It is an effort to improve the CIPC's turnaround times and customer experience; </a:t>
            </a:r>
          </a:p>
          <a:p>
            <a:pPr lvl="2">
              <a:lnSpc>
                <a:spcPct val="90000"/>
              </a:lnSpc>
            </a:pPr>
            <a:r>
              <a:rPr lang="en-US" sz="1800" dirty="0">
                <a:latin typeface="+mn-lt"/>
              </a:rPr>
              <a:t>To eliminate delays in the allocation of funds due to incorrect referencing; </a:t>
            </a:r>
          </a:p>
          <a:p>
            <a:pPr lvl="2">
              <a:lnSpc>
                <a:spcPct val="90000"/>
              </a:lnSpc>
            </a:pPr>
            <a:r>
              <a:rPr lang="en-US" sz="1800" dirty="0">
                <a:latin typeface="+mn-lt"/>
              </a:rPr>
              <a:t>To eliminate bulk deposits that are typically not used for a specific period; </a:t>
            </a:r>
          </a:p>
          <a:p>
            <a:pPr lvl="2">
              <a:lnSpc>
                <a:spcPct val="90000"/>
              </a:lnSpc>
            </a:pPr>
            <a:r>
              <a:rPr lang="en-US" sz="1800" dirty="0">
                <a:latin typeface="+mn-lt"/>
              </a:rPr>
              <a:t>To avoid the possible risk of contravening the Banks Act 1990, as the CIPC cannot continue to retain the money in its    account indefinitely; </a:t>
            </a:r>
          </a:p>
          <a:p>
            <a:pPr lvl="2">
              <a:lnSpc>
                <a:spcPct val="90000"/>
              </a:lnSpc>
            </a:pPr>
            <a:r>
              <a:rPr lang="en-US" sz="1800" dirty="0">
                <a:latin typeface="+mn-lt"/>
              </a:rPr>
              <a:t>To mitigate the reputational risk of CIPC being accused as a vehicle to facilitate illegal activities; and </a:t>
            </a:r>
          </a:p>
          <a:p>
            <a:pPr lvl="2">
              <a:lnSpc>
                <a:spcPct val="90000"/>
              </a:lnSpc>
            </a:pPr>
            <a:r>
              <a:rPr lang="en-US" sz="1800" dirty="0">
                <a:latin typeface="+mn-lt"/>
              </a:rPr>
              <a:t>Under the ‘declining balance’ payment method, CIPC has inherently become responsible for the administration of monies within the customer codes. Each customer is responsible for the management of his/her own payments. Considering the volume of transactions and customers the CIPC services, it is therefore not cost effective for the CIPC or efficient to customers. </a:t>
            </a:r>
          </a:p>
          <a:p>
            <a:pPr lvl="1">
              <a:lnSpc>
                <a:spcPct val="90000"/>
              </a:lnSpc>
              <a:buChar char="•"/>
            </a:pPr>
            <a:r>
              <a:rPr lang="en-US" sz="1800" dirty="0">
                <a:latin typeface="+mn-lt"/>
              </a:rPr>
              <a:t>Issued Notices:</a:t>
            </a:r>
          </a:p>
          <a:p>
            <a:pPr lvl="2">
              <a:lnSpc>
                <a:spcPct val="90000"/>
              </a:lnSpc>
            </a:pPr>
            <a:r>
              <a:rPr lang="en-US" sz="1800" dirty="0">
                <a:latin typeface="+mn-lt"/>
              </a:rPr>
              <a:t>November 2022</a:t>
            </a:r>
          </a:p>
          <a:p>
            <a:pPr lvl="2">
              <a:lnSpc>
                <a:spcPct val="90000"/>
              </a:lnSpc>
            </a:pPr>
            <a:r>
              <a:rPr lang="en-US" sz="1800" dirty="0">
                <a:latin typeface="+mn-lt"/>
              </a:rPr>
              <a:t>July 2023</a:t>
            </a:r>
          </a:p>
        </p:txBody>
      </p:sp>
    </p:spTree>
    <p:extLst>
      <p:ext uri="{BB962C8B-B14F-4D97-AF65-F5344CB8AC3E}">
        <p14:creationId xmlns:p14="http://schemas.microsoft.com/office/powerpoint/2010/main" val="3696853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3993-23A7-4BC7-9BBF-C19166925109}"/>
              </a:ext>
            </a:extLst>
          </p:cNvPr>
          <p:cNvSpPr>
            <a:spLocks noGrp="1"/>
          </p:cNvSpPr>
          <p:nvPr>
            <p:ph type="title"/>
          </p:nvPr>
        </p:nvSpPr>
        <p:spPr/>
        <p:txBody>
          <a:bodyPr/>
          <a:lstStyle/>
          <a:p>
            <a:r>
              <a:rPr lang="en-US" dirty="0"/>
              <a:t>General</a:t>
            </a:r>
          </a:p>
        </p:txBody>
      </p:sp>
      <p:sp>
        <p:nvSpPr>
          <p:cNvPr id="3" name="Content Placeholder 2">
            <a:extLst>
              <a:ext uri="{FF2B5EF4-FFF2-40B4-BE49-F238E27FC236}">
                <a16:creationId xmlns:a16="http://schemas.microsoft.com/office/drawing/2014/main" id="{AAC5D349-B905-4AC2-8756-4ACBEE658879}"/>
              </a:ext>
            </a:extLst>
          </p:cNvPr>
          <p:cNvSpPr>
            <a:spLocks noGrp="1"/>
          </p:cNvSpPr>
          <p:nvPr>
            <p:ph idx="1"/>
          </p:nvPr>
        </p:nvSpPr>
        <p:spPr/>
        <p:txBody>
          <a:bodyPr anchor="ctr">
            <a:normAutofit/>
          </a:bodyPr>
          <a:lstStyle/>
          <a:p>
            <a:r>
              <a:rPr lang="en-US" sz="1800" dirty="0">
                <a:latin typeface="+mn-lt"/>
              </a:rPr>
              <a:t>Directors and members will always be liable even after final deregistration</a:t>
            </a:r>
          </a:p>
          <a:p>
            <a:r>
              <a:rPr lang="en-US" sz="1800" dirty="0">
                <a:latin typeface="+mn-lt"/>
              </a:rPr>
              <a:t>Can re-instate after final deregistration PROVIDED that economic value at time of final deregistration</a:t>
            </a:r>
          </a:p>
          <a:p>
            <a:r>
              <a:rPr lang="en-US" sz="1800" dirty="0">
                <a:latin typeface="+mn-lt"/>
              </a:rPr>
              <a:t>Upon final deregistration, the name becomes available for reservation by another customer/company/close corporation/co-operative</a:t>
            </a:r>
          </a:p>
          <a:p>
            <a:pPr lvl="1"/>
            <a:r>
              <a:rPr lang="en-US" sz="1800" dirty="0">
                <a:latin typeface="+mn-lt"/>
              </a:rPr>
              <a:t>Name objections are dealt with by Companies Tribunal</a:t>
            </a:r>
          </a:p>
          <a:p>
            <a:pPr lvl="1"/>
            <a:endParaRPr lang="en-US" sz="892" dirty="0">
              <a:latin typeface="+mn-lt"/>
            </a:endParaRPr>
          </a:p>
          <a:p>
            <a:endParaRPr lang="en-US" dirty="0"/>
          </a:p>
        </p:txBody>
      </p:sp>
    </p:spTree>
    <p:extLst>
      <p:ext uri="{BB962C8B-B14F-4D97-AF65-F5344CB8AC3E}">
        <p14:creationId xmlns:p14="http://schemas.microsoft.com/office/powerpoint/2010/main" val="3053712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4155759"/>
            <a:ext cx="10972800" cy="1143000"/>
          </a:xfrm>
        </p:spPr>
        <p:txBody>
          <a:bodyPr/>
          <a:lstStyle/>
          <a:p>
            <a:r>
              <a:rPr lang="en-US" dirty="0"/>
              <a:t>THANK YOU</a:t>
            </a:r>
          </a:p>
        </p:txBody>
      </p:sp>
    </p:spTree>
    <p:extLst>
      <p:ext uri="{BB962C8B-B14F-4D97-AF65-F5344CB8AC3E}">
        <p14:creationId xmlns:p14="http://schemas.microsoft.com/office/powerpoint/2010/main" val="2646940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4786-9E64-45C0-ACC2-03F43A358550}"/>
              </a:ext>
            </a:extLst>
          </p:cNvPr>
          <p:cNvSpPr>
            <a:spLocks noGrp="1"/>
          </p:cNvSpPr>
          <p:nvPr>
            <p:ph type="title"/>
          </p:nvPr>
        </p:nvSpPr>
        <p:spPr>
          <a:xfrm>
            <a:off x="609600" y="274639"/>
            <a:ext cx="10972800" cy="1143000"/>
          </a:xfrm>
        </p:spPr>
        <p:txBody>
          <a:bodyPr anchor="ctr">
            <a:normAutofit/>
          </a:bodyPr>
          <a:lstStyle/>
          <a:p>
            <a:r>
              <a:rPr lang="en-US" dirty="0"/>
              <a:t>Annual filing</a:t>
            </a:r>
          </a:p>
        </p:txBody>
      </p:sp>
      <p:sp>
        <p:nvSpPr>
          <p:cNvPr id="3" name="Content Placeholder 2">
            <a:extLst>
              <a:ext uri="{FF2B5EF4-FFF2-40B4-BE49-F238E27FC236}">
                <a16:creationId xmlns:a16="http://schemas.microsoft.com/office/drawing/2014/main" id="{C25379E1-E9E4-4412-8280-5CC77320419A}"/>
              </a:ext>
            </a:extLst>
          </p:cNvPr>
          <p:cNvSpPr>
            <a:spLocks noGrp="1"/>
          </p:cNvSpPr>
          <p:nvPr>
            <p:ph idx="1"/>
          </p:nvPr>
        </p:nvSpPr>
        <p:spPr>
          <a:xfrm>
            <a:off x="609600" y="1600202"/>
            <a:ext cx="10972800" cy="4525963"/>
          </a:xfrm>
        </p:spPr>
        <p:txBody>
          <a:bodyPr anchor="ctr">
            <a:normAutofit/>
          </a:bodyPr>
          <a:lstStyle/>
          <a:p>
            <a:pPr>
              <a:lnSpc>
                <a:spcPct val="90000"/>
              </a:lnSpc>
            </a:pPr>
            <a:r>
              <a:rPr lang="en-US" sz="1800" dirty="0">
                <a:latin typeface="+mn-lt"/>
              </a:rPr>
              <a:t>Annual Returns only must be filed once a year (annually)</a:t>
            </a:r>
          </a:p>
          <a:p>
            <a:pPr>
              <a:lnSpc>
                <a:spcPct val="90000"/>
              </a:lnSpc>
            </a:pPr>
            <a:r>
              <a:rPr lang="en-US" sz="1800" dirty="0">
                <a:latin typeface="+mn-lt"/>
              </a:rPr>
              <a:t>When: </a:t>
            </a:r>
          </a:p>
          <a:p>
            <a:pPr lvl="1">
              <a:lnSpc>
                <a:spcPct val="90000"/>
              </a:lnSpc>
              <a:buChar char="•"/>
            </a:pPr>
            <a:r>
              <a:rPr lang="en-US" sz="1800" dirty="0">
                <a:latin typeface="+mn-lt"/>
              </a:rPr>
              <a:t>Companies:  30 business days from the day after its anniversary date </a:t>
            </a:r>
          </a:p>
          <a:p>
            <a:pPr lvl="1">
              <a:lnSpc>
                <a:spcPct val="90000"/>
              </a:lnSpc>
              <a:buChar char="•"/>
            </a:pPr>
            <a:r>
              <a:rPr lang="en-US" sz="1800" dirty="0">
                <a:latin typeface="+mn-lt"/>
              </a:rPr>
              <a:t>Close Corporations:  from the first day of its anniversary month until the end of the month thereafter</a:t>
            </a:r>
          </a:p>
          <a:p>
            <a:pPr lvl="1">
              <a:lnSpc>
                <a:spcPct val="90000"/>
              </a:lnSpc>
              <a:buChar char="•"/>
            </a:pPr>
            <a:r>
              <a:rPr lang="en-US" sz="1800" b="1" dirty="0">
                <a:latin typeface="+mn-lt"/>
              </a:rPr>
              <a:t>Even if dormant or not conducting business</a:t>
            </a:r>
          </a:p>
          <a:p>
            <a:pPr>
              <a:lnSpc>
                <a:spcPct val="90000"/>
              </a:lnSpc>
            </a:pPr>
            <a:r>
              <a:rPr lang="en-US" sz="1800" dirty="0">
                <a:latin typeface="+mn-lt"/>
              </a:rPr>
              <a:t>Will I be reminded by CIPC?</a:t>
            </a:r>
          </a:p>
          <a:p>
            <a:pPr lvl="1">
              <a:lnSpc>
                <a:spcPct val="90000"/>
              </a:lnSpc>
              <a:buChar char="•"/>
            </a:pPr>
            <a:r>
              <a:rPr lang="en-US" sz="1800" dirty="0">
                <a:latin typeface="+mn-lt"/>
              </a:rPr>
              <a:t>Yes</a:t>
            </a:r>
          </a:p>
          <a:p>
            <a:pPr lvl="1">
              <a:lnSpc>
                <a:spcPct val="90000"/>
              </a:lnSpc>
              <a:buChar char="•"/>
            </a:pPr>
            <a:r>
              <a:rPr lang="en-US" sz="1800" dirty="0">
                <a:latin typeface="+mn-lt"/>
              </a:rPr>
              <a:t>CIPC issues Annual Return reminders to all active directors or members at the beginning of the month the Annual Returns becomes due for filing</a:t>
            </a:r>
          </a:p>
          <a:p>
            <a:pPr lvl="1">
              <a:lnSpc>
                <a:spcPct val="90000"/>
              </a:lnSpc>
              <a:buChar char="•"/>
            </a:pPr>
            <a:r>
              <a:rPr lang="en-US" sz="1800" dirty="0">
                <a:latin typeface="+mn-lt"/>
              </a:rPr>
              <a:t>Due to volume and efficiency of issuing reminders, it is issued electronically only (cell phone or e-mail)</a:t>
            </a:r>
          </a:p>
          <a:p>
            <a:pPr lvl="1">
              <a:lnSpc>
                <a:spcPct val="90000"/>
              </a:lnSpc>
              <a:buChar char="•"/>
            </a:pPr>
            <a:r>
              <a:rPr lang="en-US" sz="1800" dirty="0">
                <a:latin typeface="+mn-lt"/>
              </a:rPr>
              <a:t>PROVIDED:  correct contact details for directors or members</a:t>
            </a:r>
          </a:p>
          <a:p>
            <a:pPr lvl="1">
              <a:lnSpc>
                <a:spcPct val="90000"/>
              </a:lnSpc>
              <a:buChar char="•"/>
            </a:pPr>
            <a:endParaRPr lang="en-US" sz="2000" dirty="0"/>
          </a:p>
        </p:txBody>
      </p:sp>
    </p:spTree>
    <p:extLst>
      <p:ext uri="{BB962C8B-B14F-4D97-AF65-F5344CB8AC3E}">
        <p14:creationId xmlns:p14="http://schemas.microsoft.com/office/powerpoint/2010/main" val="1717452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9DF4-51BB-478C-B1DE-719CDD79B260}"/>
              </a:ext>
            </a:extLst>
          </p:cNvPr>
          <p:cNvSpPr>
            <a:spLocks noGrp="1"/>
          </p:cNvSpPr>
          <p:nvPr>
            <p:ph type="title"/>
          </p:nvPr>
        </p:nvSpPr>
        <p:spPr>
          <a:xfrm>
            <a:off x="609600" y="274639"/>
            <a:ext cx="10972800" cy="1143000"/>
          </a:xfrm>
        </p:spPr>
        <p:txBody>
          <a:bodyPr anchor="ctr">
            <a:normAutofit/>
          </a:bodyPr>
          <a:lstStyle/>
          <a:p>
            <a:pPr>
              <a:lnSpc>
                <a:spcPct val="90000"/>
              </a:lnSpc>
            </a:pPr>
            <a:r>
              <a:rPr lang="en-US" sz="3700" dirty="0"/>
              <a:t>Other matters to be filed with Annual Returns or on annual basis</a:t>
            </a:r>
          </a:p>
        </p:txBody>
      </p:sp>
      <p:sp>
        <p:nvSpPr>
          <p:cNvPr id="3" name="Content Placeholder 2">
            <a:extLst>
              <a:ext uri="{FF2B5EF4-FFF2-40B4-BE49-F238E27FC236}">
                <a16:creationId xmlns:a16="http://schemas.microsoft.com/office/drawing/2014/main" id="{070EE1A9-D6E6-4A92-82F6-C6881019DA61}"/>
              </a:ext>
            </a:extLst>
          </p:cNvPr>
          <p:cNvSpPr>
            <a:spLocks noGrp="1"/>
          </p:cNvSpPr>
          <p:nvPr>
            <p:ph idx="1"/>
          </p:nvPr>
        </p:nvSpPr>
        <p:spPr>
          <a:xfrm>
            <a:off x="609600" y="1600202"/>
            <a:ext cx="10972800" cy="4525963"/>
          </a:xfrm>
        </p:spPr>
        <p:txBody>
          <a:bodyPr anchor="ctr">
            <a:normAutofit/>
          </a:bodyPr>
          <a:lstStyle/>
          <a:p>
            <a:pPr>
              <a:lnSpc>
                <a:spcPct val="90000"/>
              </a:lnSpc>
            </a:pPr>
            <a:r>
              <a:rPr lang="en-US" sz="1800" dirty="0">
                <a:latin typeface="+mn-lt"/>
              </a:rPr>
              <a:t>To make it easier for companies and close corporations to comply with other requirements, the Act require additional services to be filed with Annual Returns</a:t>
            </a:r>
          </a:p>
          <a:p>
            <a:pPr lvl="1">
              <a:lnSpc>
                <a:spcPct val="90000"/>
              </a:lnSpc>
              <a:buChar char="•"/>
            </a:pPr>
            <a:r>
              <a:rPr lang="en-US" sz="1800" dirty="0">
                <a:latin typeface="+mn-lt"/>
              </a:rPr>
              <a:t>AFS/FAS</a:t>
            </a:r>
          </a:p>
          <a:p>
            <a:pPr lvl="1">
              <a:lnSpc>
                <a:spcPct val="90000"/>
              </a:lnSpc>
              <a:buChar char="•"/>
            </a:pPr>
            <a:r>
              <a:rPr lang="en-US" sz="1800" dirty="0">
                <a:latin typeface="+mn-lt"/>
              </a:rPr>
              <a:t>Compliance Checklist</a:t>
            </a:r>
          </a:p>
          <a:p>
            <a:pPr lvl="1">
              <a:lnSpc>
                <a:spcPct val="90000"/>
              </a:lnSpc>
              <a:buChar char="•"/>
            </a:pPr>
            <a:r>
              <a:rPr lang="en-US" sz="1800" b="1" u="sng" dirty="0">
                <a:solidFill>
                  <a:srgbClr val="3BA397"/>
                </a:solidFill>
                <a:latin typeface="+mn-lt"/>
              </a:rPr>
              <a:t>Beneficial Ownership</a:t>
            </a:r>
          </a:p>
          <a:p>
            <a:pPr lvl="2">
              <a:lnSpc>
                <a:spcPct val="90000"/>
              </a:lnSpc>
            </a:pPr>
            <a:r>
              <a:rPr lang="en-US" sz="1438" b="1" u="sng" dirty="0">
                <a:solidFill>
                  <a:srgbClr val="3BA397"/>
                </a:solidFill>
                <a:latin typeface="+mn-lt"/>
              </a:rPr>
              <a:t>Will become mandatory to file Beneficial Ownership before being able to file Annual Returns</a:t>
            </a:r>
          </a:p>
          <a:p>
            <a:pPr lvl="1">
              <a:lnSpc>
                <a:spcPct val="90000"/>
              </a:lnSpc>
              <a:buChar char="•"/>
            </a:pPr>
            <a:r>
              <a:rPr lang="en-US" sz="1800" dirty="0">
                <a:latin typeface="+mn-lt"/>
              </a:rPr>
              <a:t>In future Annual Return Filing service, you will be able to update your corporate information WHILE filing Annual Returns</a:t>
            </a:r>
          </a:p>
        </p:txBody>
      </p:sp>
      <p:pic>
        <p:nvPicPr>
          <p:cNvPr id="5" name="Graphic 4" descr="Comment Important with solid fill">
            <a:extLst>
              <a:ext uri="{FF2B5EF4-FFF2-40B4-BE49-F238E27FC236}">
                <a16:creationId xmlns:a16="http://schemas.microsoft.com/office/drawing/2014/main" id="{2DE56BC4-87FA-5E24-1BF4-2383A00168B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1076" y="3707524"/>
            <a:ext cx="914400" cy="914400"/>
          </a:xfrm>
          <a:prstGeom prst="rect">
            <a:avLst/>
          </a:prstGeom>
        </p:spPr>
      </p:pic>
    </p:spTree>
    <p:extLst>
      <p:ext uri="{BB962C8B-B14F-4D97-AF65-F5344CB8AC3E}">
        <p14:creationId xmlns:p14="http://schemas.microsoft.com/office/powerpoint/2010/main" val="3711668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2E19B-322D-44A4-A524-DDE2EF4FE781}"/>
              </a:ext>
            </a:extLst>
          </p:cNvPr>
          <p:cNvSpPr>
            <a:spLocks noGrp="1"/>
          </p:cNvSpPr>
          <p:nvPr>
            <p:ph type="title"/>
          </p:nvPr>
        </p:nvSpPr>
        <p:spPr>
          <a:xfrm>
            <a:off x="609600" y="274639"/>
            <a:ext cx="10972800" cy="1143000"/>
          </a:xfrm>
        </p:spPr>
        <p:txBody>
          <a:bodyPr anchor="ctr">
            <a:normAutofit/>
          </a:bodyPr>
          <a:lstStyle/>
          <a:p>
            <a:r>
              <a:rPr lang="en-US" dirty="0"/>
              <a:t>Annual Return Fee</a:t>
            </a:r>
          </a:p>
        </p:txBody>
      </p:sp>
      <p:graphicFrame>
        <p:nvGraphicFramePr>
          <p:cNvPr id="5" name="Content Placeholder 2">
            <a:extLst>
              <a:ext uri="{FF2B5EF4-FFF2-40B4-BE49-F238E27FC236}">
                <a16:creationId xmlns:a16="http://schemas.microsoft.com/office/drawing/2014/main" id="{3633D083-258D-DA7A-59E6-C9F1BC4EC496}"/>
              </a:ext>
            </a:extLst>
          </p:cNvPr>
          <p:cNvGraphicFramePr>
            <a:graphicFrameLocks noGrp="1"/>
          </p:cNvGraphicFramePr>
          <p:nvPr>
            <p:ph idx="1"/>
            <p:extLst>
              <p:ext uri="{D42A27DB-BD31-4B8C-83A1-F6EECF244321}">
                <p14:modId xmlns:p14="http://schemas.microsoft.com/office/powerpoint/2010/main" val="2245652728"/>
              </p:ext>
            </p:extLst>
          </p:nvPr>
        </p:nvGraphicFramePr>
        <p:xfrm>
          <a:off x="609600" y="1600202"/>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0826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AB4AA-B1D0-4A38-8B35-4A1E3ACC2602}"/>
              </a:ext>
            </a:extLst>
          </p:cNvPr>
          <p:cNvSpPr>
            <a:spLocks noGrp="1"/>
          </p:cNvSpPr>
          <p:nvPr>
            <p:ph type="title"/>
          </p:nvPr>
        </p:nvSpPr>
        <p:spPr>
          <a:xfrm>
            <a:off x="609600" y="274639"/>
            <a:ext cx="10972800" cy="1143000"/>
          </a:xfrm>
        </p:spPr>
        <p:txBody>
          <a:bodyPr anchor="ctr">
            <a:normAutofit/>
          </a:bodyPr>
          <a:lstStyle/>
          <a:p>
            <a:r>
              <a:rPr lang="en-US" dirty="0"/>
              <a:t>Why penalty fee</a:t>
            </a:r>
          </a:p>
        </p:txBody>
      </p:sp>
      <p:sp>
        <p:nvSpPr>
          <p:cNvPr id="3" name="Content Placeholder 2">
            <a:extLst>
              <a:ext uri="{FF2B5EF4-FFF2-40B4-BE49-F238E27FC236}">
                <a16:creationId xmlns:a16="http://schemas.microsoft.com/office/drawing/2014/main" id="{6320232B-B6CF-4D40-A6F1-BAA636BF213F}"/>
              </a:ext>
            </a:extLst>
          </p:cNvPr>
          <p:cNvSpPr>
            <a:spLocks noGrp="1"/>
          </p:cNvSpPr>
          <p:nvPr>
            <p:ph sz="half" idx="2"/>
          </p:nvPr>
        </p:nvSpPr>
        <p:spPr>
          <a:xfrm>
            <a:off x="609601" y="2174876"/>
            <a:ext cx="5386917" cy="3951288"/>
          </a:xfrm>
        </p:spPr>
        <p:txBody>
          <a:bodyPr anchor="ctr">
            <a:normAutofit/>
          </a:bodyPr>
          <a:lstStyle/>
          <a:p>
            <a:r>
              <a:rPr lang="en-US" sz="1800" dirty="0">
                <a:latin typeface="+mn-lt"/>
              </a:rPr>
              <a:t>If filing occurs late a penalty fee is applicable</a:t>
            </a:r>
          </a:p>
          <a:p>
            <a:r>
              <a:rPr lang="en-US" sz="1800" dirty="0">
                <a:latin typeface="+mn-lt"/>
              </a:rPr>
              <a:t>Penalty fees in general is a tool to ensure timeous compliance</a:t>
            </a:r>
          </a:p>
          <a:p>
            <a:pPr lvl="1">
              <a:buChar char="•"/>
            </a:pPr>
            <a:r>
              <a:rPr lang="en-US" sz="1800" dirty="0">
                <a:latin typeface="+mn-lt"/>
              </a:rPr>
              <a:t>Therefore, the bigger the company the higher the penalty fee value</a:t>
            </a:r>
          </a:p>
          <a:p>
            <a:pPr marL="451363" lvl="1" indent="0">
              <a:buChar char="•"/>
            </a:pPr>
            <a:endParaRPr lang="en-US" sz="2358" dirty="0"/>
          </a:p>
        </p:txBody>
      </p:sp>
      <p:pic>
        <p:nvPicPr>
          <p:cNvPr id="5" name="Content Placeholder 4">
            <a:extLst>
              <a:ext uri="{FF2B5EF4-FFF2-40B4-BE49-F238E27FC236}">
                <a16:creationId xmlns:a16="http://schemas.microsoft.com/office/drawing/2014/main" id="{0BE67DAA-252B-42C9-9439-4658699021C2}"/>
              </a:ext>
            </a:extLst>
          </p:cNvPr>
          <p:cNvPicPr>
            <a:picLocks noGrp="1" noChangeAspect="1"/>
          </p:cNvPicPr>
          <p:nvPr>
            <p:ph sz="quarter" idx="4"/>
          </p:nvPr>
        </p:nvPicPr>
        <p:blipFill>
          <a:blip r:embed="rId2" cstate="hqprint">
            <a:alphaModFix amt="45000"/>
            <a:extLst>
              <a:ext uri="{28A0092B-C50C-407E-A947-70E740481C1C}">
                <a14:useLocalDpi xmlns:a14="http://schemas.microsoft.com/office/drawing/2010/main" val="0"/>
              </a:ext>
              <a:ext uri="{96DAC541-7B7A-43D3-8B79-37D633B846F1}">
                <asvg:svgBlip xmlns:asvg="http://schemas.microsoft.com/office/drawing/2016/SVG/main" xmlns="" r:embed="rId3"/>
              </a:ext>
              <a:ext uri="{837473B0-CC2E-450A-ABE3-18F120FF3D39}">
                <a1611:picAttrSrcUrl xmlns:a1611="http://schemas.microsoft.com/office/drawing/2016/11/main" xmlns="" r:id="rId4"/>
              </a:ext>
            </a:extLst>
          </a:blip>
          <a:stretch>
            <a:fillRect/>
          </a:stretch>
        </p:blipFill>
        <p:spPr>
          <a:xfrm>
            <a:off x="7059120" y="1796503"/>
            <a:ext cx="3951288" cy="3951288"/>
          </a:xfrm>
        </p:spPr>
      </p:pic>
    </p:spTree>
    <p:extLst>
      <p:ext uri="{BB962C8B-B14F-4D97-AF65-F5344CB8AC3E}">
        <p14:creationId xmlns:p14="http://schemas.microsoft.com/office/powerpoint/2010/main" val="1746835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57352-D80A-4057-9D98-C797A0CE0998}"/>
              </a:ext>
            </a:extLst>
          </p:cNvPr>
          <p:cNvSpPr>
            <a:spLocks noGrp="1"/>
          </p:cNvSpPr>
          <p:nvPr>
            <p:ph type="title"/>
          </p:nvPr>
        </p:nvSpPr>
        <p:spPr/>
        <p:txBody>
          <a:bodyPr/>
          <a:lstStyle/>
          <a:p>
            <a:r>
              <a:rPr lang="en-US" dirty="0"/>
              <a:t>Why is compliance important</a:t>
            </a:r>
          </a:p>
        </p:txBody>
      </p:sp>
    </p:spTree>
    <p:extLst>
      <p:ext uri="{BB962C8B-B14F-4D97-AF65-F5344CB8AC3E}">
        <p14:creationId xmlns:p14="http://schemas.microsoft.com/office/powerpoint/2010/main" val="2000438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A4A76-C576-4D51-87BE-9467C6816331}"/>
              </a:ext>
            </a:extLst>
          </p:cNvPr>
          <p:cNvSpPr>
            <a:spLocks noGrp="1"/>
          </p:cNvSpPr>
          <p:nvPr>
            <p:ph type="title"/>
          </p:nvPr>
        </p:nvSpPr>
        <p:spPr>
          <a:xfrm>
            <a:off x="609600" y="274639"/>
            <a:ext cx="10972800" cy="1143000"/>
          </a:xfrm>
        </p:spPr>
        <p:txBody>
          <a:bodyPr anchor="ctr">
            <a:normAutofit/>
          </a:bodyPr>
          <a:lstStyle/>
          <a:p>
            <a:pPr>
              <a:lnSpc>
                <a:spcPct val="90000"/>
              </a:lnSpc>
            </a:pPr>
            <a:r>
              <a:rPr lang="en-US" sz="3700" dirty="0"/>
              <a:t>Why important for CIPC to have correct information</a:t>
            </a:r>
          </a:p>
        </p:txBody>
      </p:sp>
      <p:sp>
        <p:nvSpPr>
          <p:cNvPr id="3" name="Content Placeholder 2">
            <a:extLst>
              <a:ext uri="{FF2B5EF4-FFF2-40B4-BE49-F238E27FC236}">
                <a16:creationId xmlns:a16="http://schemas.microsoft.com/office/drawing/2014/main" id="{981EB461-7E59-4E4E-808B-E1C8E005189E}"/>
              </a:ext>
            </a:extLst>
          </p:cNvPr>
          <p:cNvSpPr>
            <a:spLocks noGrp="1"/>
          </p:cNvSpPr>
          <p:nvPr>
            <p:ph idx="1"/>
          </p:nvPr>
        </p:nvSpPr>
        <p:spPr>
          <a:xfrm>
            <a:off x="609600" y="1600202"/>
            <a:ext cx="10972800" cy="4525963"/>
          </a:xfrm>
        </p:spPr>
        <p:txBody>
          <a:bodyPr anchor="ctr">
            <a:normAutofit/>
          </a:bodyPr>
          <a:lstStyle/>
          <a:p>
            <a:pPr>
              <a:lnSpc>
                <a:spcPct val="90000"/>
              </a:lnSpc>
            </a:pPr>
            <a:r>
              <a:rPr lang="en-US" sz="1800" dirty="0">
                <a:latin typeface="+mn-lt"/>
              </a:rPr>
              <a:t>CIPC is the custodian for all registered corporate entities in South Africa – CIPC is the source registry of the information</a:t>
            </a:r>
          </a:p>
          <a:p>
            <a:pPr>
              <a:lnSpc>
                <a:spcPct val="90000"/>
              </a:lnSpc>
            </a:pPr>
            <a:r>
              <a:rPr lang="en-US" sz="1800" dirty="0">
                <a:latin typeface="+mn-lt"/>
              </a:rPr>
              <a:t>Public and government uses CIPC information to make decisions</a:t>
            </a:r>
          </a:p>
          <a:p>
            <a:pPr lvl="1">
              <a:lnSpc>
                <a:spcPct val="90000"/>
              </a:lnSpc>
              <a:buChar char="•"/>
            </a:pPr>
            <a:r>
              <a:rPr lang="en-US" sz="1800" dirty="0">
                <a:latin typeface="+mn-lt"/>
              </a:rPr>
              <a:t>E.g., Government wants to know the size and status of the NPC sector, how many external companies are investing in South Africa, is a specific company compliant in order to do business with it (is it legitimate), who may contract on behalf of the company, where do I find the business to do business with it</a:t>
            </a:r>
          </a:p>
          <a:p>
            <a:pPr lvl="1">
              <a:lnSpc>
                <a:spcPct val="90000"/>
              </a:lnSpc>
              <a:buChar char="•"/>
            </a:pPr>
            <a:r>
              <a:rPr lang="en-US" sz="1800" dirty="0">
                <a:latin typeface="+mn-lt"/>
              </a:rPr>
              <a:t>Critical for CIPC to be up to date</a:t>
            </a:r>
          </a:p>
        </p:txBody>
      </p:sp>
    </p:spTree>
    <p:extLst>
      <p:ext uri="{BB962C8B-B14F-4D97-AF65-F5344CB8AC3E}">
        <p14:creationId xmlns:p14="http://schemas.microsoft.com/office/powerpoint/2010/main" val="599418113"/>
      </p:ext>
    </p:extLst>
  </p:cSld>
  <p:clrMapOvr>
    <a:masterClrMapping/>
  </p:clrMapOvr>
</p:sld>
</file>

<file path=ppt/theme/theme1.xml><?xml version="1.0" encoding="utf-8"?>
<a:theme xmlns:a="http://schemas.openxmlformats.org/drawingml/2006/main" name="Office Theme">
  <a:themeElements>
    <a:clrScheme name="CIPC">
      <a:dk1>
        <a:sysClr val="windowText" lastClr="000000"/>
      </a:dk1>
      <a:lt1>
        <a:sysClr val="window" lastClr="FFFFFF"/>
      </a:lt1>
      <a:dk2>
        <a:srgbClr val="11151A"/>
      </a:dk2>
      <a:lt2>
        <a:srgbClr val="E7E6E6"/>
      </a:lt2>
      <a:accent1>
        <a:srgbClr val="77B76A"/>
      </a:accent1>
      <a:accent2>
        <a:srgbClr val="04777F"/>
      </a:accent2>
      <a:accent3>
        <a:srgbClr val="41B5A6"/>
      </a:accent3>
      <a:accent4>
        <a:srgbClr val="E8E8E8"/>
      </a:accent4>
      <a:accent5>
        <a:srgbClr val="D06B3C"/>
      </a:accent5>
      <a:accent6>
        <a:srgbClr val="003C07"/>
      </a:accent6>
      <a:hlink>
        <a:srgbClr val="003E48"/>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0ede84c-25c2-4300-840f-8981afad46ce">
      <UserInfo>
        <DisplayName>Mveli Manyatsi</DisplayName>
        <AccountId>1002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3301BD31A4634BB78DBB06357281EE" ma:contentTypeVersion="11" ma:contentTypeDescription="Create a new document." ma:contentTypeScope="" ma:versionID="510158877505dddbc9b67d8af9ec3c4e">
  <xsd:schema xmlns:xsd="http://www.w3.org/2001/XMLSchema" xmlns:xs="http://www.w3.org/2001/XMLSchema" xmlns:p="http://schemas.microsoft.com/office/2006/metadata/properties" xmlns:ns3="a0ede84c-25c2-4300-840f-8981afad46ce" xmlns:ns4="96be6af5-93b1-4466-9ca4-653a5fd1a023" targetNamespace="http://schemas.microsoft.com/office/2006/metadata/properties" ma:root="true" ma:fieldsID="9f700dab46ad0ef3439f339263533ac3" ns3:_="" ns4:_="">
    <xsd:import namespace="a0ede84c-25c2-4300-840f-8981afad46ce"/>
    <xsd:import namespace="96be6af5-93b1-4466-9ca4-653a5fd1a02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ObjectDetectorVersion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ede84c-25c2-4300-840f-8981afad46c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be6af5-93b1-4466-9ca4-653a5fd1a02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139411-7E99-4FED-AE3B-60631A485CFA}">
  <ds:schemaRef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schemas.microsoft.com/office/infopath/2007/PartnerControls"/>
    <ds:schemaRef ds:uri="96be6af5-93b1-4466-9ca4-653a5fd1a023"/>
    <ds:schemaRef ds:uri="a0ede84c-25c2-4300-840f-8981afad46ce"/>
    <ds:schemaRef ds:uri="http://www.w3.org/XML/1998/namespace"/>
    <ds:schemaRef ds:uri="http://purl.org/dc/dcmitype/"/>
  </ds:schemaRefs>
</ds:datastoreItem>
</file>

<file path=customXml/itemProps2.xml><?xml version="1.0" encoding="utf-8"?>
<ds:datastoreItem xmlns:ds="http://schemas.openxmlformats.org/officeDocument/2006/customXml" ds:itemID="{89E2C733-6FF6-4FC4-AA2F-21F469B6357C}">
  <ds:schemaRefs>
    <ds:schemaRef ds:uri="http://schemas.microsoft.com/sharepoint/v3/contenttype/forms"/>
  </ds:schemaRefs>
</ds:datastoreItem>
</file>

<file path=customXml/itemProps3.xml><?xml version="1.0" encoding="utf-8"?>
<ds:datastoreItem xmlns:ds="http://schemas.openxmlformats.org/officeDocument/2006/customXml" ds:itemID="{855C07B9-A3AB-41F8-9889-7218E3ABCA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ede84c-25c2-4300-840f-8981afad46ce"/>
    <ds:schemaRef ds:uri="96be6af5-93b1-4466-9ca4-653a5fd1a0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9702</TotalTime>
  <Words>1969</Words>
  <Application>Microsoft Office PowerPoint</Application>
  <PresentationFormat>Widescreen</PresentationFormat>
  <Paragraphs>200</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Webinar  Annual returns   10 October 2023</vt:lpstr>
      <vt:lpstr>What is annual returns?</vt:lpstr>
      <vt:lpstr>What is annual returns?</vt:lpstr>
      <vt:lpstr>Annual filing</vt:lpstr>
      <vt:lpstr>Other matters to be filed with Annual Returns or on annual basis</vt:lpstr>
      <vt:lpstr>Annual Return Fee</vt:lpstr>
      <vt:lpstr>Why penalty fee</vt:lpstr>
      <vt:lpstr>Why is compliance important</vt:lpstr>
      <vt:lpstr>Why important for CIPC to have correct information</vt:lpstr>
      <vt:lpstr>Why important for CIPC to have correct information</vt:lpstr>
      <vt:lpstr>Why important for CIPC to have correct information</vt:lpstr>
      <vt:lpstr>Consequences of non-compliance with Annual Returns</vt:lpstr>
      <vt:lpstr>Consequences of Deregistration</vt:lpstr>
      <vt:lpstr>How to file annual returns</vt:lpstr>
      <vt:lpstr>Video</vt:lpstr>
      <vt:lpstr>Filing Options</vt:lpstr>
      <vt:lpstr>Incidental Matters on BizPortal</vt:lpstr>
      <vt:lpstr>Incidental Matters on BizPortal</vt:lpstr>
      <vt:lpstr>Incidental Matters to BizPortal</vt:lpstr>
      <vt:lpstr>Beneficial ownership</vt:lpstr>
      <vt:lpstr>CIPC report in addressing the inefficiencies (Cont…)</vt:lpstr>
      <vt:lpstr>What is beneficial ownership?</vt:lpstr>
      <vt:lpstr>What is beneficial ownership?</vt:lpstr>
      <vt:lpstr>How to file Beneficial Ownership – E-services</vt:lpstr>
      <vt:lpstr>General information to remember</vt:lpstr>
      <vt:lpstr>Correct Contact Details</vt:lpstr>
      <vt:lpstr>How to stay in the Know</vt:lpstr>
      <vt:lpstr>LEARN-i-BIZ</vt:lpstr>
      <vt:lpstr>Current Drive</vt:lpstr>
      <vt:lpstr>Current Drive Objective</vt:lpstr>
      <vt:lpstr>Card payments</vt:lpstr>
      <vt:lpstr>General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Day 1</dc:title>
  <dc:creator>Ismaeel Jadwat</dc:creator>
  <cp:lastModifiedBy>Lerato Malebye</cp:lastModifiedBy>
  <cp:revision>101</cp:revision>
  <dcterms:created xsi:type="dcterms:W3CDTF">2022-11-11T14:06:58Z</dcterms:created>
  <dcterms:modified xsi:type="dcterms:W3CDTF">2023-10-11T09:49:03Z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0x010100623301BD31A4634BB78DBB06357281EE</vt:lpwstr>
  </property>
  <property fmtid="{D5CDD505-2E9C-101B-9397-08002B2CF9AE}" pid="3" name="MediaServiceImageTags">
    <vt:lpwstr/>
  </property>
</Properties>
</file>