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3" r:id="rId2"/>
    <p:sldId id="347" r:id="rId3"/>
    <p:sldId id="365" r:id="rId4"/>
    <p:sldId id="348" r:id="rId5"/>
    <p:sldId id="349" r:id="rId6"/>
    <p:sldId id="350" r:id="rId7"/>
    <p:sldId id="351" r:id="rId8"/>
    <p:sldId id="352" r:id="rId9"/>
    <p:sldId id="353" r:id="rId10"/>
    <p:sldId id="354" r:id="rId11"/>
    <p:sldId id="355" r:id="rId12"/>
    <p:sldId id="356" r:id="rId13"/>
    <p:sldId id="357" r:id="rId14"/>
    <p:sldId id="366" r:id="rId15"/>
    <p:sldId id="358" r:id="rId16"/>
    <p:sldId id="364" r:id="rId17"/>
    <p:sldId id="361" r:id="rId18"/>
    <p:sldId id="362" r:id="rId19"/>
    <p:sldId id="262" r:id="rId20"/>
  </p:sldIdLst>
  <p:sldSz cx="10688638" cy="7562850"/>
  <p:notesSz cx="6858000" cy="9144000"/>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85BE7C"/>
    <a:srgbClr val="006666"/>
    <a:srgbClr val="008080"/>
    <a:srgbClr val="FFFFCC"/>
    <a:srgbClr val="0000FF"/>
    <a:srgbClr val="99C78F"/>
    <a:srgbClr val="75B56B"/>
    <a:srgbClr val="FBCFAB"/>
    <a:srgbClr val="00DF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2" autoAdjust="0"/>
    <p:restoredTop sz="94660"/>
  </p:normalViewPr>
  <p:slideViewPr>
    <p:cSldViewPr snapToGrid="0" snapToObjects="1">
      <p:cViewPr varScale="1">
        <p:scale>
          <a:sx n="92" d="100"/>
          <a:sy n="92" d="100"/>
        </p:scale>
        <p:origin x="1782" y="78"/>
      </p:cViewPr>
      <p:guideLst>
        <p:guide orient="horz" pos="2382"/>
        <p:guide pos="3367"/>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7FCF3-7D96-4E93-A5A8-41B1C274A8B0}" type="datetimeFigureOut">
              <a:rPr lang="en-ZA" smtClean="0"/>
              <a:t>2024/10/09</a:t>
            </a:fld>
            <a:endParaRPr lang="en-ZA"/>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40D72-A3AA-4A6C-8C40-579795F649C2}" type="slidenum">
              <a:rPr lang="en-ZA" smtClean="0"/>
              <a:t>‹#›</a:t>
            </a:fld>
            <a:endParaRPr lang="en-ZA"/>
          </a:p>
        </p:txBody>
      </p:sp>
    </p:spTree>
    <p:extLst>
      <p:ext uri="{BB962C8B-B14F-4D97-AF65-F5344CB8AC3E}">
        <p14:creationId xmlns:p14="http://schemas.microsoft.com/office/powerpoint/2010/main" val="1905442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CIPC POWERPOINT 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ctrTitle" hasCustomPrompt="1"/>
          </p:nvPr>
        </p:nvSpPr>
        <p:spPr>
          <a:xfrm>
            <a:off x="534433" y="2443370"/>
            <a:ext cx="5717803" cy="1291425"/>
          </a:xfrm>
          <a:ln>
            <a:noFill/>
          </a:ln>
        </p:spPr>
        <p:txBody>
          <a:bodyPr>
            <a:noAutofit/>
          </a:bodyPr>
          <a:lstStyle>
            <a:lvl1pPr algn="l">
              <a:defRPr sz="4000"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34434" y="3738525"/>
            <a:ext cx="5717802" cy="685727"/>
          </a:xfrm>
          <a:ln>
            <a:noFill/>
          </a:ln>
        </p:spPr>
        <p:txBody>
          <a:bodyPr/>
          <a:lstStyle>
            <a:lvl1pPr marL="0" indent="0" algn="l">
              <a:buNone/>
              <a:defRPr>
                <a:gradFill flip="none" rotWithShape="1">
                  <a:gsLst>
                    <a:gs pos="0">
                      <a:srgbClr val="75B56B"/>
                    </a:gs>
                    <a:gs pos="100000">
                      <a:srgbClr val="007882"/>
                    </a:gs>
                  </a:gsLst>
                  <a:lin ang="0" scaled="1"/>
                  <a:tileRect/>
                </a:gradFil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en-US" dirty="0"/>
              <a:t>Click to edit</a:t>
            </a:r>
          </a:p>
        </p:txBody>
      </p:sp>
    </p:spTree>
    <p:extLst>
      <p:ext uri="{BB962C8B-B14F-4D97-AF65-F5344CB8AC3E}">
        <p14:creationId xmlns:p14="http://schemas.microsoft.com/office/powerpoint/2010/main" val="36639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3300A-6631-7448-BC89-159AC4B40E6D}" type="datetimeFigureOut">
              <a:rPr lang="en-US" smtClean="0"/>
              <a:t>09/10/2024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55755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3300A-6631-7448-BC89-159AC4B40E6D}" type="datetimeFigureOut">
              <a:rPr lang="en-US" smtClean="0"/>
              <a:t>09/10/2024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343425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1113"/>
            <a:ext cx="3516489" cy="1281483"/>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4178961" y="301115"/>
            <a:ext cx="597524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432" y="1582598"/>
            <a:ext cx="3516489" cy="5173200"/>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09/10/2024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2942161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7" y="5293995"/>
            <a:ext cx="6413183" cy="62498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095047" y="675755"/>
            <a:ext cx="6413183" cy="4537710"/>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dirty="0"/>
          </a:p>
        </p:txBody>
      </p:sp>
      <p:sp>
        <p:nvSpPr>
          <p:cNvPr id="4" name="Text Placeholder 3"/>
          <p:cNvSpPr>
            <a:spLocks noGrp="1"/>
          </p:cNvSpPr>
          <p:nvPr>
            <p:ph type="body" sz="half" idx="2"/>
          </p:nvPr>
        </p:nvSpPr>
        <p:spPr>
          <a:xfrm>
            <a:off x="2095047" y="5918981"/>
            <a:ext cx="6413183" cy="887584"/>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09/10/2024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2544100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3300A-6631-7448-BC89-159AC4B40E6D}" type="datetimeFigureOut">
              <a:rPr lang="en-US" smtClean="0"/>
              <a:t>09/10/2024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3029640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6"/>
            <a:ext cx="2404944" cy="6452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432" y="302866"/>
            <a:ext cx="7036687" cy="64529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3300A-6631-7448-BC89-159AC4B40E6D}" type="datetimeFigureOut">
              <a:rPr lang="en-US" smtClean="0"/>
              <a:t>09/10/2024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273265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CIPC POWERPOINT TEMPLATE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title" hasCustomPrompt="1"/>
          </p:nvPr>
        </p:nvSpPr>
        <p:spPr>
          <a:xfrm>
            <a:off x="534432" y="5336523"/>
            <a:ext cx="9619774" cy="1260475"/>
          </a:xfrm>
        </p:spPr>
        <p:txBody>
          <a:bodyPr>
            <a:normAutofit/>
          </a:bodyPr>
          <a:lstStyle>
            <a:lvl1pPr algn="l">
              <a:defRPr sz="3600"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45580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CIPC POWERPOINT TEMPLATE 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title"/>
          </p:nvPr>
        </p:nvSpPr>
        <p:spPr>
          <a:xfrm>
            <a:off x="170076" y="197791"/>
            <a:ext cx="8564054" cy="770337"/>
          </a:xfrm>
        </p:spPr>
        <p:txBody>
          <a:bodyPr>
            <a:normAutofit/>
          </a:bodyPr>
          <a:lstStyle>
            <a:lvl1pPr algn="l">
              <a:defRPr sz="2800" b="1" cap="all">
                <a:solidFill>
                  <a:schemeClr val="bg1"/>
                </a:solidFill>
              </a:defRPr>
            </a:lvl1pPr>
          </a:lstStyle>
          <a:p>
            <a:r>
              <a:rPr lang="en-US" dirty="0"/>
              <a:t>Click to edit Master title style</a:t>
            </a:r>
          </a:p>
        </p:txBody>
      </p:sp>
      <p:sp>
        <p:nvSpPr>
          <p:cNvPr id="6" name="Rectangle 5"/>
          <p:cNvSpPr/>
          <p:nvPr userDrawn="1"/>
        </p:nvSpPr>
        <p:spPr>
          <a:xfrm>
            <a:off x="0" y="7276576"/>
            <a:ext cx="10688638" cy="360000"/>
          </a:xfrm>
          <a:prstGeom prst="rect">
            <a:avLst/>
          </a:prstGeom>
          <a:solidFill>
            <a:srgbClr val="00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a:spLocks noGrp="1"/>
          </p:cNvSpPr>
          <p:nvPr>
            <p:ph idx="1"/>
          </p:nvPr>
        </p:nvSpPr>
        <p:spPr>
          <a:xfrm>
            <a:off x="534432" y="1764667"/>
            <a:ext cx="9619774" cy="4991131"/>
          </a:xfrm>
          <a:prstGeom prst="rect">
            <a:avLst/>
          </a:prstGeom>
        </p:spPr>
        <p:txBody>
          <a:bodyPr vert="horz" lIns="99551" tIns="49775" rIns="99551" bIns="497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Untitled-14.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60240" y="7276576"/>
            <a:ext cx="705352" cy="376237"/>
          </a:xfrm>
          <a:prstGeom prst="rect">
            <a:avLst/>
          </a:prstGeom>
        </p:spPr>
      </p:pic>
      <p:sp>
        <p:nvSpPr>
          <p:cNvPr id="11" name="Slide Number Placeholder 5"/>
          <p:cNvSpPr>
            <a:spLocks noGrp="1"/>
          </p:cNvSpPr>
          <p:nvPr>
            <p:ph type="sldNum" sz="quarter" idx="12"/>
          </p:nvPr>
        </p:nvSpPr>
        <p:spPr>
          <a:xfrm>
            <a:off x="370400" y="7378969"/>
            <a:ext cx="323908" cy="273844"/>
          </a:xfrm>
        </p:spPr>
        <p:txBody>
          <a:bodyPr/>
          <a:lstStyle>
            <a:lvl1pPr algn="ctr">
              <a:defRPr sz="800">
                <a:solidFill>
                  <a:srgbClr val="FFFFFF"/>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87631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240" y="7186613"/>
            <a:ext cx="705352" cy="376237"/>
          </a:xfrm>
          <a:prstGeom prst="rect">
            <a:avLst/>
          </a:prstGeom>
        </p:spPr>
      </p:pic>
      <p:sp>
        <p:nvSpPr>
          <p:cNvPr id="8" name="Slide Number Placeholder 5"/>
          <p:cNvSpPr txBox="1">
            <a:spLocks/>
          </p:cNvSpPr>
          <p:nvPr userDrawn="1"/>
        </p:nvSpPr>
        <p:spPr>
          <a:xfrm>
            <a:off x="370400" y="7289006"/>
            <a:ext cx="323908" cy="273844"/>
          </a:xfrm>
          <a:prstGeom prst="rect">
            <a:avLst/>
          </a:prstGeom>
        </p:spPr>
        <p:txBody>
          <a:bodyPr vert="horz" lIns="99551" tIns="49775" rIns="99551" bIns="49775" rtlCol="0" anchor="ctr"/>
          <a:lstStyle>
            <a:defPPr>
              <a:defRPr lang="en-US"/>
            </a:defPPr>
            <a:lvl1pPr marL="0" algn="ctr" defTabSz="497754" rtl="0" eaLnBrk="1" latinLnBrk="0" hangingPunct="1">
              <a:defRPr sz="800" kern="1200">
                <a:solidFill>
                  <a:srgbClr val="009689"/>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259702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432" y="302866"/>
            <a:ext cx="4129322" cy="1997739"/>
          </a:xfrm>
        </p:spPr>
        <p:txBody>
          <a:bodyPr>
            <a:normAutofit/>
          </a:bodyPr>
          <a:lstStyle>
            <a:lvl1pPr algn="l">
              <a:defRPr sz="3600"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
        <p:nvSpPr>
          <p:cNvPr id="6" name="Picture Placeholder 2"/>
          <p:cNvSpPr>
            <a:spLocks noGrp="1"/>
          </p:cNvSpPr>
          <p:nvPr>
            <p:ph type="pic" idx="1"/>
          </p:nvPr>
        </p:nvSpPr>
        <p:spPr>
          <a:xfrm>
            <a:off x="5777643" y="9516"/>
            <a:ext cx="4910996" cy="7553334"/>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dirty="0"/>
          </a:p>
        </p:txBody>
      </p:sp>
      <p:pic>
        <p:nvPicPr>
          <p:cNvPr id="8" name="Picture 7"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240" y="7186613"/>
            <a:ext cx="705352" cy="376237"/>
          </a:xfrm>
          <a:prstGeom prst="rect">
            <a:avLst/>
          </a:prstGeom>
        </p:spPr>
      </p:pic>
      <p:sp>
        <p:nvSpPr>
          <p:cNvPr id="9" name="Slide Number Placeholder 5"/>
          <p:cNvSpPr>
            <a:spLocks noGrp="1"/>
          </p:cNvSpPr>
          <p:nvPr>
            <p:ph type="sldNum" sz="quarter" idx="12"/>
          </p:nvPr>
        </p:nvSpPr>
        <p:spPr>
          <a:xfrm>
            <a:off x="370400" y="7289006"/>
            <a:ext cx="323908" cy="273844"/>
          </a:xfrm>
        </p:spPr>
        <p:txBody>
          <a:bodyPr/>
          <a:lstStyle>
            <a:lvl1pPr algn="ctr">
              <a:defRPr sz="800">
                <a:solidFill>
                  <a:srgbClr val="009689"/>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93192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3300A-6631-7448-BC89-159AC4B40E6D}" type="datetimeFigureOut">
              <a:rPr lang="en-US" smtClean="0"/>
              <a:t>09/10/2024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a:p>
        </p:txBody>
      </p:sp>
      <p:pic>
        <p:nvPicPr>
          <p:cNvPr id="6" name="Picture 5" descr="CIPC POWERPOINT TEMPLATE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145065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200">
                <a:solidFill>
                  <a:schemeClr val="tx1">
                    <a:tint val="75000"/>
                  </a:schemeClr>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D3300A-6631-7448-BC89-159AC4B40E6D}" type="datetimeFigureOut">
              <a:rPr lang="en-US" smtClean="0"/>
              <a:t>09/10/2024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260775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432"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3391"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D3300A-6631-7448-BC89-159AC4B40E6D}" type="datetimeFigureOut">
              <a:rPr lang="en-US" smtClean="0"/>
              <a:t>09/10/2024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270234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680" y="1692889"/>
            <a:ext cx="4724527"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429680" y="2398404"/>
            <a:ext cx="4724527"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D3300A-6631-7448-BC89-159AC4B40E6D}" type="datetimeFigureOut">
              <a:rPr lang="en-US" smtClean="0"/>
              <a:t>09/10/2024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35542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99551" tIns="49775" rIns="99551" bIns="49775" rtlCol="0" anchor="ctr">
            <a:normAutofit/>
          </a:bodyPr>
          <a:lstStyle/>
          <a:p>
            <a:r>
              <a:rPr lang="en-US" dirty="0"/>
              <a:t>Click to edit Master title style</a:t>
            </a:r>
          </a:p>
        </p:txBody>
      </p:sp>
      <p:sp>
        <p:nvSpPr>
          <p:cNvPr id="3" name="Text Placeholder 2"/>
          <p:cNvSpPr>
            <a:spLocks noGrp="1"/>
          </p:cNvSpPr>
          <p:nvPr>
            <p:ph type="body" idx="1"/>
          </p:nvPr>
        </p:nvSpPr>
        <p:spPr>
          <a:xfrm>
            <a:off x="534432" y="1764667"/>
            <a:ext cx="9619774" cy="4991131"/>
          </a:xfrm>
          <a:prstGeom prst="rect">
            <a:avLst/>
          </a:prstGeom>
        </p:spPr>
        <p:txBody>
          <a:bodyPr vert="horz" lIns="99551" tIns="49775" rIns="99551" bIns="497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4432" y="7009643"/>
            <a:ext cx="2494016" cy="402652"/>
          </a:xfrm>
          <a:prstGeom prst="rect">
            <a:avLst/>
          </a:prstGeom>
        </p:spPr>
        <p:txBody>
          <a:bodyPr vert="horz" lIns="99551" tIns="49775" rIns="99551" bIns="49775" rtlCol="0" anchor="ctr"/>
          <a:lstStyle>
            <a:lvl1pPr algn="l">
              <a:defRPr sz="1300">
                <a:solidFill>
                  <a:schemeClr val="tx1">
                    <a:tint val="75000"/>
                  </a:schemeClr>
                </a:solidFill>
              </a:defRPr>
            </a:lvl1pPr>
          </a:lstStyle>
          <a:p>
            <a:fld id="{B0D3300A-6631-7448-BC89-159AC4B40E6D}" type="datetimeFigureOut">
              <a:rPr lang="en-US" smtClean="0"/>
              <a:t>09/10/2024</a:t>
            </a:fld>
            <a:endParaRPr lang="en-US"/>
          </a:p>
        </p:txBody>
      </p:sp>
      <p:sp>
        <p:nvSpPr>
          <p:cNvPr id="5" name="Footer Placeholder 4"/>
          <p:cNvSpPr>
            <a:spLocks noGrp="1"/>
          </p:cNvSpPr>
          <p:nvPr>
            <p:ph type="ftr" sz="quarter" idx="3"/>
          </p:nvPr>
        </p:nvSpPr>
        <p:spPr>
          <a:xfrm>
            <a:off x="3651952" y="7009643"/>
            <a:ext cx="3384735" cy="402652"/>
          </a:xfrm>
          <a:prstGeom prst="rect">
            <a:avLst/>
          </a:prstGeom>
        </p:spPr>
        <p:txBody>
          <a:bodyPr vert="horz" lIns="99551" tIns="49775" rIns="99551" bIns="49775"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99551" tIns="49775" rIns="99551" bIns="49775" rtlCol="0" anchor="ctr"/>
          <a:lstStyle>
            <a:lvl1pPr algn="r">
              <a:defRPr sz="1300">
                <a:solidFill>
                  <a:schemeClr val="tx1">
                    <a:tint val="75000"/>
                  </a:schemeClr>
                </a:solidFill>
              </a:defRPr>
            </a:lvl1pPr>
          </a:lstStyle>
          <a:p>
            <a:fld id="{5C7E9A74-5513-294E-A2AF-5548CDACAE0E}" type="slidenum">
              <a:rPr lang="en-US" smtClean="0"/>
              <a:t>‹#›</a:t>
            </a:fld>
            <a:endParaRPr lang="en-US"/>
          </a:p>
        </p:txBody>
      </p:sp>
    </p:spTree>
    <p:extLst>
      <p:ext uri="{BB962C8B-B14F-4D97-AF65-F5344CB8AC3E}">
        <p14:creationId xmlns:p14="http://schemas.microsoft.com/office/powerpoint/2010/main" val="203005701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ctr" defTabSz="497754" rtl="0" eaLnBrk="1" latinLnBrk="0" hangingPunct="1">
        <a:spcBef>
          <a:spcPct val="0"/>
        </a:spcBef>
        <a:buNone/>
        <a:defRPr sz="4800" kern="1200">
          <a:solidFill>
            <a:srgbClr val="75B56B"/>
          </a:solidFill>
          <a:latin typeface="Arial"/>
          <a:ea typeface="+mj-ea"/>
          <a:cs typeface="Arial"/>
        </a:defRPr>
      </a:lvl1pPr>
    </p:titleStyle>
    <p:body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mailto:directorobjections@cipc.co.za"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mailto:tlebete@cipc.co.za"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433" y="434898"/>
            <a:ext cx="6669255" cy="6367345"/>
          </a:xfrm>
        </p:spPr>
        <p:txBody>
          <a:bodyPr/>
          <a:lstStyle/>
          <a:p>
            <a:pPr marL="0" marR="0" algn="ctr">
              <a:lnSpc>
                <a:spcPct val="107000"/>
              </a:lnSpc>
              <a:spcBef>
                <a:spcPts val="0"/>
              </a:spcBef>
              <a:spcAft>
                <a:spcPts val="0"/>
              </a:spcAft>
            </a:pPr>
            <a:r>
              <a:rPr lang="en-ZA" sz="3200" b="1"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DIRECTOR AMENDMENT</a:t>
            </a:r>
            <a:br>
              <a:rPr lang="en-US" sz="18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br>
            <a:r>
              <a:rPr lang="en-Z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 </a:t>
            </a:r>
            <a:br>
              <a:rPr lang="en-US" sz="18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br>
            <a:r>
              <a:rPr lang="en-Z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 </a:t>
            </a:r>
            <a:br>
              <a:rPr lang="en-US" sz="18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br>
            <a:r>
              <a:rPr lang="en-Z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 </a:t>
            </a:r>
            <a:br>
              <a:rPr lang="en-US" sz="18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br>
            <a:r>
              <a:rPr lang="en-ZA" sz="20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The webinar will aim to provide owners of companies with Clarification of the Director Amendment processes and challenges experience.</a:t>
            </a:r>
            <a:br>
              <a:rPr lang="en-US" sz="20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br>
            <a:r>
              <a:rPr lang="en-ZA" sz="1800" dirty="0">
                <a:effectLst/>
                <a:latin typeface="Arial" panose="020B0604020202020204" pitchFamily="34" charset="0"/>
                <a:ea typeface="Calibri" panose="020F0502020204030204" pitchFamily="34" charset="0"/>
                <a:cs typeface="Times New Roman" panose="02020603050405020304" pitchFamily="18" charset="0"/>
              </a:rPr>
              <a:t> </a:t>
            </a:r>
            <a:br>
              <a:rPr lang="en-ZA" sz="1800" dirty="0">
                <a:effectLst/>
                <a:latin typeface="Arial" panose="020B0604020202020204" pitchFamily="34" charset="0"/>
                <a:ea typeface="Calibri" panose="020F0502020204030204" pitchFamily="34" charset="0"/>
                <a:cs typeface="Times New Roman" panose="02020603050405020304" pitchFamily="18" charset="0"/>
              </a:rPr>
            </a:br>
            <a:br>
              <a:rPr lang="en-ZA" sz="1800" dirty="0">
                <a:effectLst/>
                <a:latin typeface="Arial" panose="020B060402020202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000" u="sng" dirty="0">
                <a:solidFill>
                  <a:srgbClr val="85BE7C"/>
                </a:solidFill>
              </a:rPr>
              <a:t>MASHUDU THOMAS Lebete</a:t>
            </a:r>
            <a:br>
              <a:rPr lang="en-US" sz="2000" u="sng" dirty="0">
                <a:solidFill>
                  <a:srgbClr val="85BE7C"/>
                </a:solidFill>
              </a:rPr>
            </a:br>
            <a:br>
              <a:rPr lang="en-US" sz="2000" dirty="0">
                <a:solidFill>
                  <a:srgbClr val="85BE7C"/>
                </a:solidFill>
              </a:rPr>
            </a:br>
            <a:r>
              <a:rPr lang="en-US" sz="2000" dirty="0">
                <a:solidFill>
                  <a:srgbClr val="85BE7C"/>
                </a:solidFill>
              </a:rPr>
              <a:t> 20 SEPTEMBER 2024</a:t>
            </a:r>
          </a:p>
        </p:txBody>
      </p:sp>
      <p:pic>
        <p:nvPicPr>
          <p:cNvPr id="3" name="Picture 2">
            <a:extLst>
              <a:ext uri="{FF2B5EF4-FFF2-40B4-BE49-F238E27FC236}">
                <a16:creationId xmlns:a16="http://schemas.microsoft.com/office/drawing/2014/main" id="{90F99E5E-3768-F43E-DD99-78368CF36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362" y="156117"/>
            <a:ext cx="2304256" cy="2304256"/>
          </a:xfrm>
          <a:prstGeom prst="rect">
            <a:avLst/>
          </a:prstGeom>
        </p:spPr>
      </p:pic>
    </p:spTree>
    <p:extLst>
      <p:ext uri="{BB962C8B-B14F-4D97-AF65-F5344CB8AC3E}">
        <p14:creationId xmlns:p14="http://schemas.microsoft.com/office/powerpoint/2010/main" val="3525708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30A3-09B6-270A-AE58-86528F7AB995}"/>
              </a:ext>
            </a:extLst>
          </p:cNvPr>
          <p:cNvSpPr>
            <a:spLocks noGrp="1"/>
          </p:cNvSpPr>
          <p:nvPr>
            <p:ph type="title"/>
          </p:nvPr>
        </p:nvSpPr>
        <p:spPr>
          <a:xfrm>
            <a:off x="1062292" y="320455"/>
            <a:ext cx="8564054" cy="770337"/>
          </a:xfrm>
        </p:spPr>
        <p:txBody>
          <a:bodyPr>
            <a:noAutofit/>
          </a:bodyPr>
          <a:lstStyle/>
          <a:p>
            <a:pPr marL="342900" marR="0" lvl="0" indent="-342900" algn="ctr" defTabSz="497754" rtl="0" eaLnBrk="1" fontAlgn="auto" latinLnBrk="0" hangingPunct="1">
              <a:lnSpc>
                <a:spcPct val="100000"/>
              </a:lnSpc>
              <a:spcBef>
                <a:spcPts val="0"/>
              </a:spcBef>
              <a:spcAft>
                <a:spcPts val="0"/>
              </a:spcAft>
              <a:tabLst/>
              <a:defRPr/>
            </a:pPr>
            <a:r>
              <a:rPr kumimoji="0" lang="en-US"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 Filer not able to update </a:t>
            </a:r>
            <a:br>
              <a:rPr kumimoji="0" lang="en-US"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contact details of directors</a:t>
            </a:r>
            <a:br>
              <a:rPr kumimoji="0" lang="en-US" b="0" i="0"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3957615-B54D-5CD5-E2AC-8BB1A439D0D1}"/>
              </a:ext>
            </a:extLst>
          </p:cNvPr>
          <p:cNvSpPr>
            <a:spLocks noGrp="1"/>
          </p:cNvSpPr>
          <p:nvPr>
            <p:ph idx="1"/>
          </p:nvPr>
        </p:nvSpPr>
        <p:spPr/>
        <p:txBody>
          <a:bodyPr>
            <a:normAutofit/>
          </a:bodyPr>
          <a:lstStyle/>
          <a:p>
            <a:pPr marL="83885" marR="0" indent="0" algn="just">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Only the affected director can update his contact details. </a:t>
            </a:r>
          </a:p>
          <a:p>
            <a:pPr marL="83885" marR="0" indent="0" algn="just">
              <a:spcBef>
                <a:spcPts val="0"/>
              </a:spcBef>
              <a:spcAft>
                <a:spcPts val="0"/>
              </a:spcAft>
              <a:buNone/>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83885" marR="0" indent="0" algn="just">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This was done to avoid hijacking of companies.</a:t>
            </a:r>
          </a:p>
          <a:p>
            <a:pPr marL="83885" marR="0" indent="0" algn="just">
              <a:spcBef>
                <a:spcPts val="0"/>
              </a:spcBef>
              <a:spcAft>
                <a:spcPts val="0"/>
              </a:spcAft>
              <a:buNone/>
            </a:pP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83885" marR="0" indent="0" algn="just">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The Filer can update that information only if given the login details by the affected director to do that on his behalf.</a:t>
            </a:r>
            <a:endParaRPr lang="en-US" sz="28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38954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38B2E-4FF0-A958-7BF3-1852092BFE9D}"/>
              </a:ext>
            </a:extLst>
          </p:cNvPr>
          <p:cNvSpPr>
            <a:spLocks noGrp="1"/>
          </p:cNvSpPr>
          <p:nvPr>
            <p:ph type="title"/>
          </p:nvPr>
        </p:nvSpPr>
        <p:spPr>
          <a:xfrm>
            <a:off x="404252" y="421883"/>
            <a:ext cx="8564054" cy="770337"/>
          </a:xfrm>
        </p:spPr>
        <p:txBody>
          <a:bodyPr>
            <a:normAutofit fontScale="90000"/>
          </a:bodyPr>
          <a:lstStyle/>
          <a:p>
            <a:pPr marL="342900" marR="0" lvl="0" indent="-342900" algn="ctr" defTabSz="497754" rtl="0" eaLnBrk="1" fontAlgn="auto" latinLnBrk="0" hangingPunct="1">
              <a:lnSpc>
                <a:spcPct val="100000"/>
              </a:lnSpc>
              <a:spcBef>
                <a:spcPts val="0"/>
              </a:spcBef>
              <a:spcAft>
                <a:spcPts val="0"/>
              </a:spcAft>
              <a:tabLst/>
              <a:defRPr/>
            </a:pPr>
            <a:r>
              <a:rPr kumimoji="0" lang="en-US" sz="3100"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 danger of sharing login details with </a:t>
            </a:r>
            <a:br>
              <a:rPr kumimoji="0" lang="en-US" sz="3100"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3100"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 other person</a:t>
            </a:r>
            <a:br>
              <a:rPr kumimoji="0" lang="en-US" sz="28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0B6647C8-6655-A7B0-AE5E-7866E16025AC}"/>
              </a:ext>
            </a:extLst>
          </p:cNvPr>
          <p:cNvSpPr>
            <a:spLocks noGrp="1"/>
          </p:cNvSpPr>
          <p:nvPr>
            <p:ph idx="1"/>
          </p:nvPr>
        </p:nvSpPr>
        <p:spPr/>
        <p:txBody>
          <a:bodyPr>
            <a:normAutofit fontScale="77500" lnSpcReduction="20000"/>
          </a:bodyPr>
          <a:lstStyle/>
          <a:p>
            <a:pPr marL="457200" marR="0" algn="just">
              <a:spcBef>
                <a:spcPts val="0"/>
              </a:spcBef>
              <a:spcAft>
                <a:spcPts val="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It is the responsibility of customer code holder to keep his login details safe and not share that with anyone.</a:t>
            </a:r>
          </a:p>
          <a:p>
            <a:pPr marL="457200" marR="0" algn="just">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marL="457200" marR="0" algn="just">
              <a:spcBef>
                <a:spcPts val="0"/>
              </a:spcBef>
              <a:spcAft>
                <a:spcPts val="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 If one access your login details, he can go and login as if it’s you, change contact details first, later appoint himself and resign you. </a:t>
            </a:r>
          </a:p>
          <a:p>
            <a:pPr marL="457200" marR="0" algn="just">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marL="457200" marR="0" algn="just">
              <a:spcBef>
                <a:spcPts val="0"/>
              </a:spcBef>
              <a:spcAft>
                <a:spcPts val="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CIPC will send the OTP to the new contact details. </a:t>
            </a:r>
          </a:p>
          <a:p>
            <a:pPr marL="457200" marR="0" algn="just">
              <a:spcBef>
                <a:spcPts val="0"/>
              </a:spcBef>
              <a:spcAft>
                <a:spcPts val="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Once he responded to the OTP, you will be officially resigned as a director, and it may take time to find out that your company is hijacked.</a:t>
            </a:r>
          </a:p>
          <a:p>
            <a:pPr marL="457200" marR="0" algn="just">
              <a:spcBef>
                <a:spcPts val="0"/>
              </a:spcBef>
              <a:spcAft>
                <a:spcPts val="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 Fraudulent activities may be committed, like accessing company funds at the bank.</a:t>
            </a:r>
            <a:endParaRPr lang="en-US" sz="3600" dirty="0">
              <a:effectLst/>
              <a:latin typeface="Arial" panose="020B0604020202020204" pitchFamily="34" charset="0"/>
              <a:ea typeface="Aptos" panose="020B0004020202020204" pitchFamily="34" charset="0"/>
              <a:cs typeface="Arial" panose="020B0604020202020204" pitchFamily="34" charset="0"/>
            </a:endParaRPr>
          </a:p>
          <a:p>
            <a:pPr marL="0" marR="0" indent="0">
              <a:spcBef>
                <a:spcPts val="0"/>
              </a:spcBef>
              <a:spcAft>
                <a:spcPts val="0"/>
              </a:spcAft>
              <a:buNone/>
            </a:pPr>
            <a:r>
              <a:rPr lang="en-US" sz="3600" dirty="0">
                <a:effectLst/>
                <a:latin typeface="Aptos" panose="020B0004020202020204" pitchFamily="34" charset="0"/>
                <a:ea typeface="Times New Roman" panose="02020603050405020304" pitchFamily="18" charset="0"/>
                <a:cs typeface="Aptos" panose="020B0004020202020204" pitchFamily="34" charset="0"/>
              </a:rPr>
              <a:t> </a:t>
            </a:r>
            <a:endParaRPr lang="en-US" sz="36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327480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9CF5-2630-A369-A5B5-C10BF7ADADD1}"/>
              </a:ext>
            </a:extLst>
          </p:cNvPr>
          <p:cNvSpPr>
            <a:spLocks noGrp="1"/>
          </p:cNvSpPr>
          <p:nvPr>
            <p:ph type="title"/>
          </p:nvPr>
        </p:nvSpPr>
        <p:spPr>
          <a:xfrm>
            <a:off x="794544" y="320454"/>
            <a:ext cx="8564054" cy="770337"/>
          </a:xfrm>
        </p:spPr>
        <p:txBody>
          <a:bodyPr>
            <a:normAutofit fontScale="90000"/>
          </a:bodyPr>
          <a:lstStyle/>
          <a:p>
            <a:pPr marL="342900" marR="0" lvl="0" indent="-342900" algn="ctr" defTabSz="497754" rtl="0" eaLnBrk="1" fontAlgn="auto" latinLnBrk="0" hangingPunct="1">
              <a:lnSpc>
                <a:spcPct val="100000"/>
              </a:lnSpc>
              <a:spcBef>
                <a:spcPts val="0"/>
              </a:spcBef>
              <a:spcAft>
                <a:spcPts val="0"/>
              </a:spcAft>
              <a:tabLst/>
              <a:defRPr/>
            </a:pPr>
            <a:r>
              <a:rPr kumimoji="0" lang="en-US" sz="3100"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Foreigner Assurance verification approved, but not able to file director amendment</a:t>
            </a:r>
            <a:br>
              <a:rPr kumimoji="0" lang="en-US" sz="36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DB1B81B2-1224-3409-81EC-C4CD14141E69}"/>
              </a:ext>
            </a:extLst>
          </p:cNvPr>
          <p:cNvSpPr>
            <a:spLocks noGrp="1"/>
          </p:cNvSpPr>
          <p:nvPr>
            <p:ph idx="1"/>
          </p:nvPr>
        </p:nvSpPr>
        <p:spPr/>
        <p:txBody>
          <a:bodyPr>
            <a:normAutofit/>
          </a:bodyPr>
          <a:lstStyle/>
          <a:p>
            <a:pPr marL="457200" marR="0" algn="just">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The system is expected to allow those who did Foreigner Assurance Verification to proceed and file director amendments.</a:t>
            </a:r>
          </a:p>
          <a:p>
            <a:pPr marL="457200" marR="0" algn="just">
              <a:spcBef>
                <a:spcPts val="0"/>
              </a:spcBef>
              <a:spcAft>
                <a:spcPts val="0"/>
              </a:spcAft>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457200" marR="0" algn="just">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 If you are not able to proceed with the appointment, then you can send an email to Tlebete@cipc.co.za with Passport Copy so that we can assist you.</a:t>
            </a:r>
            <a:endParaRPr lang="en-US" sz="28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09396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8CD2C-E110-30C7-023F-64D65D3897DE}"/>
              </a:ext>
            </a:extLst>
          </p:cNvPr>
          <p:cNvSpPr>
            <a:spLocks noGrp="1"/>
          </p:cNvSpPr>
          <p:nvPr>
            <p:ph type="title"/>
          </p:nvPr>
        </p:nvSpPr>
        <p:spPr>
          <a:xfrm>
            <a:off x="1251745" y="421883"/>
            <a:ext cx="8564054" cy="770337"/>
          </a:xfrm>
        </p:spPr>
        <p:txBody>
          <a:bodyPr>
            <a:normAutofit fontScale="90000"/>
          </a:bodyPr>
          <a:lstStyle/>
          <a:p>
            <a:pPr marL="342900" marR="0" lvl="0" indent="-342900" defTabSz="497754" rtl="0" eaLnBrk="1" fontAlgn="auto" latinLnBrk="0" hangingPunct="1">
              <a:lnSpc>
                <a:spcPct val="100000"/>
              </a:lnSpc>
              <a:spcBef>
                <a:spcPts val="0"/>
              </a:spcBef>
              <a:spcAft>
                <a:spcPts val="0"/>
              </a:spcAft>
              <a:tabLst/>
              <a:defRPr/>
            </a:pPr>
            <a:r>
              <a:rPr kumimoji="0" lang="en-US" sz="3100"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Customers struggling to correct information in case the mistake is committed.</a:t>
            </a:r>
            <a:br>
              <a:rPr kumimoji="0" lang="en-US" sz="33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253723C3-3124-D9FF-62D9-DA6FB0B97AC0}"/>
              </a:ext>
            </a:extLst>
          </p:cNvPr>
          <p:cNvSpPr>
            <a:spLocks noGrp="1"/>
          </p:cNvSpPr>
          <p:nvPr>
            <p:ph idx="1"/>
          </p:nvPr>
        </p:nvSpPr>
        <p:spPr>
          <a:xfrm>
            <a:off x="534432" y="2074127"/>
            <a:ext cx="9619774" cy="4681671"/>
          </a:xfrm>
        </p:spPr>
        <p:txBody>
          <a:bodyPr>
            <a:normAutofit/>
          </a:bodyPr>
          <a:lstStyle/>
          <a:p>
            <a:pPr marL="83885" marR="0" indent="0" algn="just">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In terms of correction the only thing that can be corrected is the ID if the format of the ID is  incorrectly captured, meaning the format of the ID is not the SA standard, e.g.000 at the end) – or you have captured wrong ID number under the wrong person.</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88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6A4F-D897-22B8-61B9-F680A1FDD07B}"/>
              </a:ext>
            </a:extLst>
          </p:cNvPr>
          <p:cNvSpPr>
            <a:spLocks noGrp="1"/>
          </p:cNvSpPr>
          <p:nvPr>
            <p:ph type="title"/>
          </p:nvPr>
        </p:nvSpPr>
        <p:spPr>
          <a:xfrm>
            <a:off x="827998" y="342757"/>
            <a:ext cx="8564054" cy="770337"/>
          </a:xfrm>
        </p:spPr>
        <p:txBody>
          <a:bodyPr>
            <a:normAutofit fontScale="90000"/>
          </a:bodyPr>
          <a:lstStyle/>
          <a:p>
            <a:pPr marL="342900" marR="0" lvl="0" indent="-342900" algn="ctr" defTabSz="497754" rtl="0" eaLnBrk="1" fontAlgn="auto" latinLnBrk="0" hangingPunct="1">
              <a:lnSpc>
                <a:spcPct val="100000"/>
              </a:lnSpc>
              <a:spcBef>
                <a:spcPts val="0"/>
              </a:spcBef>
              <a:spcAft>
                <a:spcPts val="0"/>
              </a:spcAft>
              <a:tabLst/>
              <a:defRPr/>
            </a:pPr>
            <a:r>
              <a:rPr kumimoji="0" lang="en-US" sz="3300" b="1" i="0"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Aptos" panose="020B0004020202020204" pitchFamily="34" charset="0"/>
              </a:rPr>
              <a:t>Customers not able to add the </a:t>
            </a:r>
            <a:br>
              <a:rPr kumimoji="0" lang="en-US" sz="3300" b="1" i="0"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Aptos" panose="020B0004020202020204" pitchFamily="34" charset="0"/>
              </a:rPr>
            </a:br>
            <a:r>
              <a:rPr kumimoji="0" lang="en-US" sz="3300" b="1" i="0"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Aptos" panose="020B0004020202020204" pitchFamily="34" charset="0"/>
              </a:rPr>
              <a:t>2nd name of the director on the system.</a:t>
            </a:r>
            <a:br>
              <a:rPr kumimoji="0" lang="en-US" sz="3300" b="0" i="0" strike="noStrike" kern="1200" cap="none" spc="0" normalizeH="0" baseline="0" noProof="0" dirty="0">
                <a:ln>
                  <a:noFill/>
                </a:ln>
                <a:effectLst/>
                <a:uLnTx/>
                <a:uFillTx/>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FAEB6C44-29E3-031A-E236-7ED21593360F}"/>
              </a:ext>
            </a:extLst>
          </p:cNvPr>
          <p:cNvSpPr>
            <a:spLocks noGrp="1"/>
          </p:cNvSpPr>
          <p:nvPr>
            <p:ph idx="1"/>
          </p:nvPr>
        </p:nvSpPr>
        <p:spPr/>
        <p:txBody>
          <a:bodyPr>
            <a:normAutofit/>
          </a:bodyPr>
          <a:lstStyle/>
          <a:p>
            <a:pPr marL="457200" marR="0" algn="just">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There is step by step guide, (Update name or surname of SA ID holder) to include the 2</a:t>
            </a:r>
            <a:r>
              <a:rPr lang="en-US" sz="2800" baseline="30000" dirty="0">
                <a:effectLst/>
                <a:latin typeface="Arial" panose="020B0604020202020204" pitchFamily="34" charset="0"/>
                <a:ea typeface="Times New Roman" panose="02020603050405020304" pitchFamily="18" charset="0"/>
                <a:cs typeface="Arial" panose="020B0604020202020204" pitchFamily="34" charset="0"/>
              </a:rPr>
              <a:t>nd</a:t>
            </a:r>
            <a:r>
              <a:rPr lang="en-US" sz="2800" dirty="0">
                <a:effectLst/>
                <a:latin typeface="Arial" panose="020B0604020202020204" pitchFamily="34" charset="0"/>
                <a:ea typeface="Times New Roman" panose="02020603050405020304" pitchFamily="18" charset="0"/>
                <a:cs typeface="Arial" panose="020B0604020202020204" pitchFamily="34" charset="0"/>
              </a:rPr>
              <a:t> name.</a:t>
            </a:r>
          </a:p>
          <a:p>
            <a:pPr marL="83885" marR="0" indent="0" algn="just">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 </a:t>
            </a:r>
          </a:p>
          <a:p>
            <a:pPr marL="457200" marR="0" algn="just">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On step 11 of the guideline there is “DHA FULLNAME UPDATE” button that need to be selected. </a:t>
            </a:r>
          </a:p>
          <a:p>
            <a:pPr marL="83885" marR="0" indent="0" algn="just">
              <a:spcBef>
                <a:spcPts val="0"/>
              </a:spcBef>
              <a:spcAft>
                <a:spcPts val="0"/>
              </a:spcAft>
              <a:buNone/>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457200" marR="0" algn="just">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The customer may proceed with the filing till the end. Once the OTP is responded, the certificate will be generated with additional name as per Home Affairs record.</a:t>
            </a:r>
            <a:endParaRPr lang="en-US" sz="28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73533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E517-15AF-33C1-DF8C-199517CF8DE9}"/>
              </a:ext>
            </a:extLst>
          </p:cNvPr>
          <p:cNvSpPr>
            <a:spLocks noGrp="1"/>
          </p:cNvSpPr>
          <p:nvPr>
            <p:ph type="title"/>
          </p:nvPr>
        </p:nvSpPr>
        <p:spPr>
          <a:xfrm>
            <a:off x="861451" y="217162"/>
            <a:ext cx="8564054" cy="770337"/>
          </a:xfrm>
        </p:spPr>
        <p:txBody>
          <a:bodyPr>
            <a:noAutofit/>
          </a:bodyPr>
          <a:lstStyle/>
          <a:p>
            <a:pPr algn="ctr"/>
            <a:r>
              <a:rPr kumimoji="0" lang="en-US"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 process to amend appointment date</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4A003B6-24D2-24E4-22DD-CBF7DC29F518}"/>
              </a:ext>
            </a:extLst>
          </p:cNvPr>
          <p:cNvSpPr>
            <a:spLocks noGrp="1"/>
          </p:cNvSpPr>
          <p:nvPr>
            <p:ph idx="1"/>
          </p:nvPr>
        </p:nvSpPr>
        <p:spPr/>
        <p:txBody>
          <a:bodyPr/>
          <a:lstStyle/>
          <a:p>
            <a:pPr marL="83885" marR="0" indent="0" algn="just">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In case </a:t>
            </a:r>
            <a:r>
              <a:rPr lang="en-US" sz="2800" dirty="0">
                <a:latin typeface="Arial" panose="020B0604020202020204" pitchFamily="34" charset="0"/>
                <a:ea typeface="Times New Roman" panose="02020603050405020304" pitchFamily="18" charset="0"/>
                <a:cs typeface="Arial" panose="020B0604020202020204" pitchFamily="34" charset="0"/>
              </a:rPr>
              <a:t>of the filing which the company wants to challenge, then Regulation 168 can be followed whereby the company must file CoR168 form within 10 business days highlighting the filing that is challenge and email same to </a:t>
            </a:r>
            <a:r>
              <a:rPr lang="en-US" sz="2800" dirty="0">
                <a:latin typeface="Arial" panose="020B0604020202020204" pitchFamily="34" charset="0"/>
                <a:ea typeface="Times New Roman" panose="02020603050405020304" pitchFamily="18" charset="0"/>
                <a:cs typeface="Arial" panose="020B0604020202020204" pitchFamily="34" charset="0"/>
                <a:hlinkClick r:id="rId2"/>
              </a:rPr>
              <a:t>directorobjections@cipc.co.za</a:t>
            </a:r>
            <a:r>
              <a:rPr lang="en-US" sz="2800" dirty="0">
                <a:latin typeface="Arial" panose="020B0604020202020204" pitchFamily="34" charset="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Aptos" panose="020B00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334327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195A-FD04-8D80-A4BF-52AF5F9FA561}"/>
              </a:ext>
            </a:extLst>
          </p:cNvPr>
          <p:cNvSpPr>
            <a:spLocks noGrp="1"/>
          </p:cNvSpPr>
          <p:nvPr>
            <p:ph type="title"/>
          </p:nvPr>
        </p:nvSpPr>
        <p:spPr>
          <a:xfrm>
            <a:off x="850300" y="421883"/>
            <a:ext cx="8564054" cy="770337"/>
          </a:xfrm>
        </p:spPr>
        <p:txBody>
          <a:bodyPr>
            <a:normAutofit fontScale="90000"/>
          </a:bodyPr>
          <a:lstStyle/>
          <a:p>
            <a:pPr marL="342900" marR="0" lvl="0" indent="-342900" algn="ctr" defTabSz="497754" rtl="0" eaLnBrk="1" fontAlgn="auto" latinLnBrk="0" hangingPunct="1">
              <a:lnSpc>
                <a:spcPct val="100000"/>
              </a:lnSpc>
              <a:spcBef>
                <a:spcPts val="0"/>
              </a:spcBef>
              <a:spcAft>
                <a:spcPts val="0"/>
              </a:spcAft>
              <a:tabLst/>
              <a:defRPr/>
            </a:pPr>
            <a:r>
              <a:rPr kumimoji="0" lang="en-US" sz="3100"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How to cancel the transaction that is </a:t>
            </a:r>
            <a:br>
              <a:rPr kumimoji="0" lang="en-US" sz="3100"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3100"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in process due to error made</a:t>
            </a:r>
            <a:br>
              <a:rPr kumimoji="0" lang="en-US" sz="36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F318348B-84BD-E055-C7B0-78493DFF68A5}"/>
              </a:ext>
            </a:extLst>
          </p:cNvPr>
          <p:cNvSpPr>
            <a:spLocks noGrp="1"/>
          </p:cNvSpPr>
          <p:nvPr>
            <p:ph idx="1"/>
          </p:nvPr>
        </p:nvSpPr>
        <p:spPr>
          <a:xfrm>
            <a:off x="534432" y="2219093"/>
            <a:ext cx="9619774" cy="4536705"/>
          </a:xfrm>
        </p:spPr>
        <p:txBody>
          <a:bodyPr/>
          <a:lstStyle/>
          <a:p>
            <a:pPr marL="457200" marR="0" algn="just">
              <a:spcBef>
                <a:spcPts val="0"/>
              </a:spcBef>
              <a:spcAft>
                <a:spcPts val="0"/>
              </a:spcAft>
            </a:pPr>
            <a:r>
              <a:rPr lang="en-US" sz="2800" dirty="0">
                <a:effectLst/>
                <a:latin typeface="Arial" panose="020B0604020202020204" pitchFamily="34" charset="0"/>
                <a:ea typeface="Aptos" panose="020B0004020202020204" pitchFamily="34" charset="0"/>
                <a:cs typeface="Arial" panose="020B0604020202020204" pitchFamily="34" charset="0"/>
              </a:rPr>
              <a:t>The company can provide Resolution stating the reason(s) for cancelling that application.</a:t>
            </a:r>
          </a:p>
          <a:p>
            <a:pPr marL="83885" marR="0" indent="0" algn="just">
              <a:spcBef>
                <a:spcPts val="0"/>
              </a:spcBef>
              <a:spcAft>
                <a:spcPts val="0"/>
              </a:spcAft>
              <a:buNone/>
            </a:pPr>
            <a:endParaRPr lang="en-US" sz="2800" dirty="0">
              <a:effectLst/>
              <a:latin typeface="Arial" panose="020B0604020202020204" pitchFamily="34" charset="0"/>
              <a:ea typeface="Aptos" panose="020B0004020202020204" pitchFamily="34" charset="0"/>
              <a:cs typeface="Arial" panose="020B0604020202020204" pitchFamily="34" charset="0"/>
            </a:endParaRPr>
          </a:p>
          <a:p>
            <a:pPr marL="457200" marR="0" algn="just">
              <a:spcBef>
                <a:spcPts val="0"/>
              </a:spcBef>
              <a:spcAft>
                <a:spcPts val="0"/>
              </a:spcAft>
            </a:pPr>
            <a:r>
              <a:rPr lang="en-US" sz="2800" dirty="0">
                <a:effectLst/>
                <a:latin typeface="Arial" panose="020B0604020202020204" pitchFamily="34" charset="0"/>
                <a:ea typeface="Aptos" panose="020B0004020202020204" pitchFamily="34" charset="0"/>
                <a:cs typeface="Arial" panose="020B0604020202020204" pitchFamily="34" charset="0"/>
              </a:rPr>
              <a:t> Once received, the application will be terminated to enable the company to file new transaction.</a:t>
            </a:r>
          </a:p>
          <a:p>
            <a:endParaRPr lang="en-US" dirty="0"/>
          </a:p>
        </p:txBody>
      </p:sp>
    </p:spTree>
    <p:extLst>
      <p:ext uri="{BB962C8B-B14F-4D97-AF65-F5344CB8AC3E}">
        <p14:creationId xmlns:p14="http://schemas.microsoft.com/office/powerpoint/2010/main" val="345699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B59D-9836-D349-DD36-F8031BB95094}"/>
              </a:ext>
            </a:extLst>
          </p:cNvPr>
          <p:cNvSpPr>
            <a:spLocks noGrp="1"/>
          </p:cNvSpPr>
          <p:nvPr>
            <p:ph type="title"/>
          </p:nvPr>
        </p:nvSpPr>
        <p:spPr>
          <a:xfrm>
            <a:off x="1062292" y="421883"/>
            <a:ext cx="8564054" cy="770337"/>
          </a:xfrm>
        </p:spPr>
        <p:txBody>
          <a:bodyPr>
            <a:noAutofit/>
          </a:bodyPr>
          <a:lstStyle/>
          <a:p>
            <a:pPr marL="342900" marR="0" lvl="0" indent="-342900" defTabSz="497754" rtl="0" eaLnBrk="1" fontAlgn="auto" latinLnBrk="0" hangingPunct="1">
              <a:lnSpc>
                <a:spcPct val="100000"/>
              </a:lnSpc>
              <a:spcBef>
                <a:spcPts val="0"/>
              </a:spcBef>
              <a:spcAft>
                <a:spcPts val="0"/>
              </a:spcAft>
              <a:tabLst/>
              <a:defRPr/>
            </a:pPr>
            <a:r>
              <a:rPr kumimoji="0" lang="en-US" b="1" i="0"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How to change Passport to SA ID Number</a:t>
            </a:r>
            <a:br>
              <a:rPr kumimoji="0" lang="en-US" b="0" i="0"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F7897D5-3C86-B7E5-D810-4C318D0474A6}"/>
              </a:ext>
            </a:extLst>
          </p:cNvPr>
          <p:cNvSpPr>
            <a:spLocks noGrp="1"/>
          </p:cNvSpPr>
          <p:nvPr>
            <p:ph idx="1"/>
          </p:nvPr>
        </p:nvSpPr>
        <p:spPr/>
        <p:txBody>
          <a:bodyPr>
            <a:normAutofit fontScale="92500" lnSpcReduction="10000"/>
          </a:bodyPr>
          <a:lstStyle/>
          <a:p>
            <a:pPr marL="457200" marR="0" algn="just">
              <a:spcBef>
                <a:spcPts val="0"/>
              </a:spcBef>
              <a:spcAft>
                <a:spcPts val="0"/>
              </a:spcAft>
            </a:pPr>
            <a:r>
              <a:rPr lang="en-US" sz="30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You can follow </a:t>
            </a:r>
            <a:r>
              <a:rPr lang="en-US" sz="3000" dirty="0">
                <a:solidFill>
                  <a:schemeClr val="accent1">
                    <a:lumMod val="50000"/>
                  </a:schemeClr>
                </a:solidFill>
                <a:latin typeface="Arial" panose="020B0604020202020204" pitchFamily="34" charset="0"/>
                <a:ea typeface="Aptos" panose="020B0004020202020204" pitchFamily="34" charset="0"/>
                <a:cs typeface="Arial" panose="020B0604020202020204" pitchFamily="34" charset="0"/>
              </a:rPr>
              <a:t>“UPDATE PASSPORT” step by step guide.</a:t>
            </a:r>
          </a:p>
          <a:p>
            <a:pPr marL="83885" marR="0" indent="0" algn="just">
              <a:spcBef>
                <a:spcPts val="0"/>
              </a:spcBef>
              <a:spcAft>
                <a:spcPts val="0"/>
              </a:spcAft>
              <a:buNone/>
            </a:pPr>
            <a:endParaRPr lang="en-US" sz="3000" dirty="0">
              <a:solidFill>
                <a:schemeClr val="accent1">
                  <a:lumMod val="50000"/>
                </a:schemeClr>
              </a:solidFill>
              <a:latin typeface="Arial" panose="020B0604020202020204" pitchFamily="34" charset="0"/>
              <a:ea typeface="Aptos" panose="020B0004020202020204" pitchFamily="34" charset="0"/>
              <a:cs typeface="Arial" panose="020B0604020202020204" pitchFamily="34" charset="0"/>
            </a:endParaRPr>
          </a:p>
          <a:p>
            <a:pPr marL="457200" marR="0" algn="just">
              <a:spcBef>
                <a:spcPts val="0"/>
              </a:spcBef>
              <a:spcAft>
                <a:spcPts val="0"/>
              </a:spcAft>
            </a:pPr>
            <a:r>
              <a:rPr lang="en-US" sz="30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If you indicate that you are using SA ID, then you can change to Passport.</a:t>
            </a:r>
          </a:p>
          <a:p>
            <a:pPr marL="457200" marR="0" algn="just">
              <a:spcBef>
                <a:spcPts val="0"/>
              </a:spcBef>
              <a:spcAft>
                <a:spcPts val="0"/>
              </a:spcAft>
            </a:pPr>
            <a:endParaRPr lang="en-US" sz="30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endParaRPr>
          </a:p>
          <a:p>
            <a:pPr marL="457200" marR="0" algn="just">
              <a:spcBef>
                <a:spcPts val="0"/>
              </a:spcBef>
              <a:spcAft>
                <a:spcPts val="0"/>
              </a:spcAft>
            </a:pPr>
            <a:r>
              <a:rPr lang="en-US" sz="30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 You can even change SA ID to Passport, using the same process.</a:t>
            </a:r>
          </a:p>
          <a:p>
            <a:pPr marL="83885" marR="0" indent="0" algn="just">
              <a:spcBef>
                <a:spcPts val="0"/>
              </a:spcBef>
              <a:spcAft>
                <a:spcPts val="0"/>
              </a:spcAft>
              <a:buNone/>
            </a:pPr>
            <a:endParaRPr lang="en-US" sz="30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endParaRPr>
          </a:p>
          <a:p>
            <a:pPr marL="457200" marR="0" algn="just">
              <a:spcBef>
                <a:spcPts val="0"/>
              </a:spcBef>
              <a:spcAft>
                <a:spcPts val="0"/>
              </a:spcAft>
            </a:pPr>
            <a:r>
              <a:rPr lang="en-US" sz="30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 You cannot change SA ID to SA ID unless the format of the SA ID is not correct, e.g. the last 3 digits are incorrect.</a:t>
            </a:r>
          </a:p>
          <a:p>
            <a:endParaRPr lang="en-US" dirty="0"/>
          </a:p>
        </p:txBody>
      </p:sp>
    </p:spTree>
    <p:extLst>
      <p:ext uri="{BB962C8B-B14F-4D97-AF65-F5344CB8AC3E}">
        <p14:creationId xmlns:p14="http://schemas.microsoft.com/office/powerpoint/2010/main" val="3769185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77DE-14D6-DBDE-36C8-91E7144679C0}"/>
              </a:ext>
            </a:extLst>
          </p:cNvPr>
          <p:cNvSpPr>
            <a:spLocks noGrp="1"/>
          </p:cNvSpPr>
          <p:nvPr>
            <p:ph type="title"/>
          </p:nvPr>
        </p:nvSpPr>
        <p:spPr>
          <a:xfrm>
            <a:off x="534432" y="421883"/>
            <a:ext cx="8564054" cy="770337"/>
          </a:xfrm>
        </p:spPr>
        <p:txBody>
          <a:bodyPr>
            <a:normAutofit fontScale="90000"/>
          </a:bodyPr>
          <a:lstStyle/>
          <a:p>
            <a:pPr marL="342900" marR="0" lvl="0" indent="-342900" algn="ctr" defTabSz="497754" rtl="0" eaLnBrk="1" fontAlgn="auto" latinLnBrk="0" hangingPunct="1">
              <a:lnSpc>
                <a:spcPct val="100000"/>
              </a:lnSpc>
              <a:spcBef>
                <a:spcPts val="0"/>
              </a:spcBef>
              <a:spcAft>
                <a:spcPts val="0"/>
              </a:spcAft>
              <a:tabLst/>
              <a:defRPr/>
            </a:pPr>
            <a:r>
              <a:rPr kumimoji="0" lang="en-US" sz="3100" b="1" i="0"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Company to be amended doesn’t </a:t>
            </a:r>
            <a:br>
              <a:rPr kumimoji="0" lang="en-US" sz="3100" b="1" i="0"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br>
            <a:r>
              <a:rPr kumimoji="0" lang="en-US" sz="3100" b="1" i="0"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appear on the screen</a:t>
            </a:r>
            <a:br>
              <a:rPr kumimoji="0" lang="en-US" sz="33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EBA73E38-D23F-BE77-5EF5-B7AE846A58C6}"/>
              </a:ext>
            </a:extLst>
          </p:cNvPr>
          <p:cNvSpPr>
            <a:spLocks noGrp="1"/>
          </p:cNvSpPr>
          <p:nvPr>
            <p:ph idx="1"/>
          </p:nvPr>
        </p:nvSpPr>
        <p:spPr/>
        <p:txBody>
          <a:bodyPr>
            <a:normAutofit fontScale="55000" lnSpcReduction="20000"/>
          </a:bodyPr>
          <a:lstStyle/>
          <a:p>
            <a:pPr marL="457200" marR="0" algn="just">
              <a:spcBef>
                <a:spcPts val="0"/>
              </a:spcBef>
              <a:spcAft>
                <a:spcPts val="0"/>
              </a:spcAft>
            </a:pPr>
            <a:r>
              <a:rPr lang="en-US" sz="5100" dirty="0">
                <a:effectLst/>
                <a:latin typeface="Arial" panose="020B0604020202020204" pitchFamily="34" charset="0"/>
                <a:ea typeface="Aptos" panose="020B0004020202020204" pitchFamily="34" charset="0"/>
                <a:cs typeface="Arial" panose="020B0604020202020204" pitchFamily="34" charset="0"/>
              </a:rPr>
              <a:t>Under Associated Company Information.</a:t>
            </a:r>
          </a:p>
          <a:p>
            <a:pPr marL="457200" marR="0" algn="just">
              <a:spcBef>
                <a:spcPts val="0"/>
              </a:spcBef>
              <a:spcAft>
                <a:spcPts val="0"/>
              </a:spcAft>
            </a:pPr>
            <a:endParaRPr lang="en-US" sz="5100" dirty="0">
              <a:effectLst/>
              <a:latin typeface="Arial" panose="020B0604020202020204" pitchFamily="34" charset="0"/>
              <a:ea typeface="Aptos" panose="020B0004020202020204" pitchFamily="34" charset="0"/>
              <a:cs typeface="Arial" panose="020B0604020202020204" pitchFamily="34" charset="0"/>
            </a:endParaRPr>
          </a:p>
          <a:p>
            <a:pPr marL="457200" marR="0" algn="just">
              <a:spcBef>
                <a:spcPts val="0"/>
              </a:spcBef>
              <a:spcAft>
                <a:spcPts val="0"/>
              </a:spcAft>
            </a:pPr>
            <a:r>
              <a:rPr lang="en-US" sz="5100" dirty="0">
                <a:latin typeface="Arial" panose="020B0604020202020204" pitchFamily="34" charset="0"/>
                <a:ea typeface="Aptos" panose="020B0004020202020204" pitchFamily="34" charset="0"/>
                <a:cs typeface="Arial" panose="020B0604020202020204" pitchFamily="34" charset="0"/>
              </a:rPr>
              <a:t>No Company to be amended</a:t>
            </a:r>
            <a:endParaRPr lang="en-US" sz="5100" dirty="0">
              <a:effectLst/>
              <a:latin typeface="Arial" panose="020B0604020202020204" pitchFamily="34" charset="0"/>
              <a:ea typeface="Aptos" panose="020B0004020202020204" pitchFamily="34" charset="0"/>
              <a:cs typeface="Arial" panose="020B0604020202020204" pitchFamily="34" charset="0"/>
            </a:endParaRPr>
          </a:p>
          <a:p>
            <a:pPr marL="83885" marR="0" indent="0" algn="just">
              <a:spcBef>
                <a:spcPts val="0"/>
              </a:spcBef>
              <a:spcAft>
                <a:spcPts val="0"/>
              </a:spcAft>
              <a:buNone/>
            </a:pPr>
            <a:endParaRPr lang="en-US" sz="5100" dirty="0">
              <a:effectLst/>
              <a:latin typeface="Arial" panose="020B0604020202020204" pitchFamily="34" charset="0"/>
              <a:ea typeface="Aptos" panose="020B0004020202020204" pitchFamily="34" charset="0"/>
              <a:cs typeface="Arial" panose="020B0604020202020204" pitchFamily="34" charset="0"/>
            </a:endParaRPr>
          </a:p>
          <a:p>
            <a:pPr marL="457200" marR="0" algn="just">
              <a:spcBef>
                <a:spcPts val="0"/>
              </a:spcBef>
              <a:spcAft>
                <a:spcPts val="0"/>
              </a:spcAft>
            </a:pPr>
            <a:r>
              <a:rPr lang="en-US" sz="5100" dirty="0">
                <a:effectLst/>
                <a:latin typeface="Arial" panose="020B0604020202020204" pitchFamily="34" charset="0"/>
                <a:ea typeface="Aptos" panose="020B0004020202020204" pitchFamily="34" charset="0"/>
                <a:cs typeface="Arial" panose="020B0604020202020204" pitchFamily="34" charset="0"/>
              </a:rPr>
              <a:t>Customer must click on continue button, and under Facility Criteria there is a space where the registration number can be inserted, and then click on Search button. </a:t>
            </a:r>
          </a:p>
          <a:p>
            <a:pPr marL="83885" marR="0" indent="0" algn="just">
              <a:spcBef>
                <a:spcPts val="0"/>
              </a:spcBef>
              <a:spcAft>
                <a:spcPts val="0"/>
              </a:spcAft>
              <a:buNone/>
            </a:pPr>
            <a:endParaRPr lang="en-US" sz="5100" dirty="0">
              <a:effectLst/>
              <a:latin typeface="Arial" panose="020B0604020202020204" pitchFamily="34" charset="0"/>
              <a:ea typeface="Aptos" panose="020B0004020202020204" pitchFamily="34" charset="0"/>
              <a:cs typeface="Arial" panose="020B0604020202020204" pitchFamily="34" charset="0"/>
            </a:endParaRPr>
          </a:p>
          <a:p>
            <a:pPr marL="457200" marR="0" algn="just">
              <a:spcBef>
                <a:spcPts val="0"/>
              </a:spcBef>
              <a:spcAft>
                <a:spcPts val="0"/>
              </a:spcAft>
            </a:pPr>
            <a:r>
              <a:rPr lang="en-US" sz="5100" dirty="0">
                <a:effectLst/>
                <a:latin typeface="Arial" panose="020B0604020202020204" pitchFamily="34" charset="0"/>
                <a:ea typeface="Aptos" panose="020B0004020202020204" pitchFamily="34" charset="0"/>
                <a:cs typeface="Arial" panose="020B0604020202020204" pitchFamily="34" charset="0"/>
              </a:rPr>
              <a:t>The required company will then appear on the screen, and the customer may proceed with the filing.</a:t>
            </a:r>
          </a:p>
          <a:p>
            <a:pPr marL="83885" marR="0" indent="0" algn="just">
              <a:spcBef>
                <a:spcPts val="0"/>
              </a:spcBef>
              <a:spcAft>
                <a:spcPts val="0"/>
              </a:spcAft>
              <a:buNone/>
            </a:pPr>
            <a:r>
              <a:rPr lang="en-US" sz="5100" dirty="0">
                <a:effectLst/>
                <a:latin typeface="Arial" panose="020B0604020202020204" pitchFamily="34" charset="0"/>
                <a:ea typeface="Aptos" panose="020B0004020202020204" pitchFamily="34" charset="0"/>
                <a:cs typeface="Arial" panose="020B0604020202020204" pitchFamily="34" charset="0"/>
              </a:rPr>
              <a:t> </a:t>
            </a:r>
          </a:p>
          <a:p>
            <a:endParaRPr lang="en-US" sz="4600" dirty="0"/>
          </a:p>
        </p:txBody>
      </p:sp>
    </p:spTree>
    <p:extLst>
      <p:ext uri="{BB962C8B-B14F-4D97-AF65-F5344CB8AC3E}">
        <p14:creationId xmlns:p14="http://schemas.microsoft.com/office/powerpoint/2010/main" val="3452326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EBD6C8-A4D0-5C4F-9DA0-80D20C1F392E}"/>
              </a:ext>
            </a:extLst>
          </p:cNvPr>
          <p:cNvSpPr>
            <a:spLocks noGrp="1"/>
          </p:cNvSpPr>
          <p:nvPr>
            <p:ph type="title"/>
          </p:nvPr>
        </p:nvSpPr>
        <p:spPr>
          <a:xfrm>
            <a:off x="534432" y="3030876"/>
            <a:ext cx="4756759" cy="3075303"/>
          </a:xfrm>
        </p:spPr>
        <p:txBody>
          <a:bodyPr>
            <a:noAutofit/>
          </a:bodyPr>
          <a:lstStyle/>
          <a:p>
            <a:pPr algn="l"/>
            <a:r>
              <a:rPr lang="en-US" b="1" dirty="0">
                <a:gradFill flip="none" rotWithShape="1">
                  <a:gsLst>
                    <a:gs pos="0">
                      <a:srgbClr val="99C78F"/>
                    </a:gs>
                    <a:gs pos="100000">
                      <a:srgbClr val="007882"/>
                    </a:gs>
                  </a:gsLst>
                  <a:lin ang="0" scaled="1"/>
                  <a:tileRect/>
                </a:gradFill>
              </a:rPr>
              <a:t>THANK YOU</a:t>
            </a:r>
          </a:p>
        </p:txBody>
      </p:sp>
      <p:pic>
        <p:nvPicPr>
          <p:cNvPr id="2" name="Picture 1">
            <a:extLst>
              <a:ext uri="{FF2B5EF4-FFF2-40B4-BE49-F238E27FC236}">
                <a16:creationId xmlns:a16="http://schemas.microsoft.com/office/drawing/2014/main" id="{E2A4AB07-0DCB-3845-85AC-73121A8BA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18" y="499414"/>
            <a:ext cx="2304256" cy="2304256"/>
          </a:xfrm>
          <a:prstGeom prst="rect">
            <a:avLst/>
          </a:prstGeom>
        </p:spPr>
      </p:pic>
    </p:spTree>
    <p:extLst>
      <p:ext uri="{BB962C8B-B14F-4D97-AF65-F5344CB8AC3E}">
        <p14:creationId xmlns:p14="http://schemas.microsoft.com/office/powerpoint/2010/main" val="24751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6" y="349321"/>
            <a:ext cx="10443128" cy="618807"/>
          </a:xfrm>
        </p:spPr>
        <p:txBody>
          <a:bodyPr>
            <a:normAutofit/>
          </a:bodyPr>
          <a:lstStyle/>
          <a:p>
            <a:pPr algn="ctr"/>
            <a:r>
              <a:rPr lang="en-ZA" dirty="0"/>
              <a:t>FILING PROCESSES</a:t>
            </a:r>
          </a:p>
        </p:txBody>
      </p:sp>
      <p:sp>
        <p:nvSpPr>
          <p:cNvPr id="3" name="Content Placeholder 2"/>
          <p:cNvSpPr>
            <a:spLocks noGrp="1"/>
          </p:cNvSpPr>
          <p:nvPr>
            <p:ph idx="1"/>
          </p:nvPr>
        </p:nvSpPr>
        <p:spPr>
          <a:xfrm>
            <a:off x="1137424" y="1672683"/>
            <a:ext cx="8742556" cy="5083116"/>
          </a:xfrm>
        </p:spPr>
        <p:txBody>
          <a:bodyPr>
            <a:normAutofit/>
          </a:bodyPr>
          <a:lstStyle/>
          <a:p>
            <a:pPr marL="0" marR="0" indent="0" algn="just">
              <a:spcBef>
                <a:spcPts val="0"/>
              </a:spcBef>
              <a:spcAft>
                <a:spcPts val="0"/>
              </a:spcAft>
              <a:buNone/>
            </a:pPr>
            <a:r>
              <a:rPr lang="en-US" sz="2800" dirty="0">
                <a:effectLst/>
                <a:latin typeface="Arial" panose="020B0604020202020204" pitchFamily="34" charset="0"/>
                <a:ea typeface="Aptos" panose="020B0004020202020204" pitchFamily="34" charset="0"/>
                <a:cs typeface="Arial" panose="020B0604020202020204" pitchFamily="34" charset="0"/>
              </a:rPr>
              <a:t>We have two processes to file director amendments, i.e. </a:t>
            </a:r>
            <a:r>
              <a:rPr lang="en-US" sz="2800" u="sng" dirty="0">
                <a:effectLst/>
                <a:latin typeface="Arial" panose="020B0604020202020204" pitchFamily="34" charset="0"/>
                <a:ea typeface="Aptos" panose="020B0004020202020204" pitchFamily="34" charset="0"/>
                <a:cs typeface="Arial" panose="020B0604020202020204" pitchFamily="34" charset="0"/>
              </a:rPr>
              <a:t>OTP Process and the Back Office process</a:t>
            </a:r>
            <a:r>
              <a:rPr lang="en-US" sz="2800" dirty="0">
                <a:effectLst/>
                <a:latin typeface="Arial" panose="020B0604020202020204" pitchFamily="34" charset="0"/>
                <a:ea typeface="Aptos" panose="020B0004020202020204" pitchFamily="34" charset="0"/>
                <a:cs typeface="Arial" panose="020B0604020202020204" pitchFamily="34" charset="0"/>
              </a:rPr>
              <a:t>. </a:t>
            </a:r>
          </a:p>
          <a:p>
            <a:pPr marL="0" marR="0" indent="0" algn="just">
              <a:spcBef>
                <a:spcPts val="0"/>
              </a:spcBef>
              <a:spcAft>
                <a:spcPts val="0"/>
              </a:spcAft>
              <a:buNone/>
            </a:pPr>
            <a:r>
              <a:rPr lang="en-US" sz="2800" dirty="0">
                <a:effectLst/>
                <a:latin typeface="Arial" panose="020B0604020202020204" pitchFamily="34" charset="0"/>
                <a:ea typeface="Aptos" panose="020B0004020202020204" pitchFamily="34" charset="0"/>
                <a:cs typeface="Arial" panose="020B0604020202020204" pitchFamily="34" charset="0"/>
              </a:rPr>
              <a:t> </a:t>
            </a:r>
          </a:p>
          <a:p>
            <a:pPr marL="0" marR="0" indent="0" algn="just">
              <a:spcBef>
                <a:spcPts val="0"/>
              </a:spcBef>
              <a:spcAft>
                <a:spcPts val="0"/>
              </a:spcAft>
              <a:buNone/>
            </a:pPr>
            <a:r>
              <a:rPr lang="en-US" sz="2800" b="1" dirty="0">
                <a:effectLst/>
                <a:latin typeface="Arial" panose="020B0604020202020204" pitchFamily="34" charset="0"/>
                <a:ea typeface="Aptos" panose="020B0004020202020204" pitchFamily="34" charset="0"/>
                <a:cs typeface="Arial" panose="020B0604020202020204" pitchFamily="34" charset="0"/>
              </a:rPr>
              <a:t>OTP Process</a:t>
            </a:r>
            <a:r>
              <a:rPr lang="en-US" sz="2800" dirty="0">
                <a:effectLst/>
                <a:latin typeface="Arial" panose="020B0604020202020204" pitchFamily="34" charset="0"/>
                <a:ea typeface="Aptos" panose="020B0004020202020204" pitchFamily="34" charset="0"/>
                <a:cs typeface="Arial" panose="020B0604020202020204" pitchFamily="34" charset="0"/>
              </a:rPr>
              <a:t> only caters for the Resignation and Appointment of new director. The affected director(s) as well as the Filer will receive the OTP to confirm the change that is about to take place. Once responded, the system will automatically approve the application</a:t>
            </a:r>
            <a:r>
              <a:rPr lang="en-US" sz="2800" b="1" dirty="0">
                <a:effectLst/>
                <a:latin typeface="Arial" panose="020B0604020202020204" pitchFamily="34" charset="0"/>
                <a:ea typeface="Aptos" panose="020B0004020202020204" pitchFamily="34" charset="0"/>
                <a:cs typeface="Arial" panose="020B0604020202020204" pitchFamily="34" charset="0"/>
              </a:rPr>
              <a:t>.</a:t>
            </a:r>
            <a:endParaRPr lang="en-US" sz="2800" dirty="0">
              <a:effectLst/>
              <a:latin typeface="Arial" panose="020B0604020202020204" pitchFamily="34" charset="0"/>
              <a:ea typeface="Aptos" panose="020B0004020202020204" pitchFamily="34" charset="0"/>
              <a:cs typeface="Arial" panose="020B0604020202020204" pitchFamily="34" charset="0"/>
            </a:endParaRPr>
          </a:p>
          <a:p>
            <a:pPr marL="0" marR="0" indent="0" algn="just">
              <a:spcBef>
                <a:spcPts val="0"/>
              </a:spcBef>
              <a:spcAft>
                <a:spcPts val="0"/>
              </a:spcAft>
              <a:buNone/>
            </a:pPr>
            <a:r>
              <a:rPr lang="en-US" sz="2800" b="1" dirty="0">
                <a:effectLst/>
                <a:latin typeface="Arial" panose="020B0604020202020204" pitchFamily="34" charset="0"/>
                <a:ea typeface="Aptos" panose="020B0004020202020204" pitchFamily="34" charset="0"/>
                <a:cs typeface="Arial" panose="020B0604020202020204" pitchFamily="34" charset="0"/>
              </a:rPr>
              <a:t> </a:t>
            </a:r>
            <a:endParaRPr lang="en-US" sz="2800" dirty="0">
              <a:effectLst/>
              <a:latin typeface="Arial" panose="020B0604020202020204" pitchFamily="34" charset="0"/>
              <a:ea typeface="Aptos" panose="020B0004020202020204" pitchFamily="34" charset="0"/>
              <a:cs typeface="Arial" panose="020B0604020202020204" pitchFamily="34" charset="0"/>
            </a:endParaRPr>
          </a:p>
          <a:p>
            <a:pPr marL="0" indent="0" algn="ctr">
              <a:buNone/>
            </a:pPr>
            <a:endParaRPr lang="en-ZA" sz="2400" b="1" dirty="0"/>
          </a:p>
        </p:txBody>
      </p:sp>
    </p:spTree>
    <p:extLst>
      <p:ext uri="{BB962C8B-B14F-4D97-AF65-F5344CB8AC3E}">
        <p14:creationId xmlns:p14="http://schemas.microsoft.com/office/powerpoint/2010/main" val="236302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B323-9A54-AB98-C989-7CAF51754349}"/>
              </a:ext>
            </a:extLst>
          </p:cNvPr>
          <p:cNvSpPr>
            <a:spLocks noGrp="1"/>
          </p:cNvSpPr>
          <p:nvPr>
            <p:ph type="title"/>
          </p:nvPr>
        </p:nvSpPr>
        <p:spPr/>
        <p:txBody>
          <a:bodyPr/>
          <a:lstStyle/>
          <a:p>
            <a:pPr algn="ctr"/>
            <a:r>
              <a:rPr lang="en-US" dirty="0"/>
              <a:t>BACK-OFFICE PROCESS</a:t>
            </a:r>
          </a:p>
        </p:txBody>
      </p:sp>
      <p:sp>
        <p:nvSpPr>
          <p:cNvPr id="3" name="Content Placeholder 2">
            <a:extLst>
              <a:ext uri="{FF2B5EF4-FFF2-40B4-BE49-F238E27FC236}">
                <a16:creationId xmlns:a16="http://schemas.microsoft.com/office/drawing/2014/main" id="{9DBCD6CC-8F7E-CBED-77DB-7C6782847DDA}"/>
              </a:ext>
            </a:extLst>
          </p:cNvPr>
          <p:cNvSpPr>
            <a:spLocks noGrp="1"/>
          </p:cNvSpPr>
          <p:nvPr>
            <p:ph idx="1"/>
          </p:nvPr>
        </p:nvSpPr>
        <p:spPr>
          <a:xfrm>
            <a:off x="1070518" y="1764667"/>
            <a:ext cx="9083688" cy="4991131"/>
          </a:xfrm>
        </p:spPr>
        <p:txBody>
          <a:bodyPr/>
          <a:lstStyle/>
          <a:p>
            <a:pPr marL="0" marR="0" lvl="0" indent="0" algn="l" defTabSz="497754" rtl="0" eaLnBrk="1" fontAlgn="auto" latinLnBrk="0" hangingPunct="1">
              <a:lnSpc>
                <a:spcPct val="100000"/>
              </a:lnSpc>
              <a:spcBef>
                <a:spcPts val="0"/>
              </a:spcBef>
              <a:spcAft>
                <a:spcPts val="0"/>
              </a:spcAft>
              <a:buClr>
                <a:srgbClr val="75B56B"/>
              </a:buClr>
              <a:buSzTx/>
              <a:buFont typeface="Arial"/>
              <a:buNone/>
              <a:tabLst/>
              <a:defRPr/>
            </a:pPr>
            <a:r>
              <a:rPr kumimoji="0" lang="en-US" sz="28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The following transactions will be processed at the</a:t>
            </a:r>
            <a:r>
              <a:rPr kumimoji="0" lang="en-US" sz="2800" b="1"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 Back Office:</a:t>
            </a:r>
          </a:p>
          <a:p>
            <a:pPr marL="0" marR="0" lvl="0" indent="0" algn="l" defTabSz="497754" rtl="0" eaLnBrk="1" fontAlgn="auto" latinLnBrk="0" hangingPunct="1">
              <a:lnSpc>
                <a:spcPct val="100000"/>
              </a:lnSpc>
              <a:spcBef>
                <a:spcPts val="0"/>
              </a:spcBef>
              <a:spcAft>
                <a:spcPts val="0"/>
              </a:spcAft>
              <a:buClr>
                <a:srgbClr val="75B56B"/>
              </a:buClr>
              <a:buSzTx/>
              <a:buFont typeface="Arial"/>
              <a:buNone/>
              <a:tabLst/>
              <a:defRPr/>
            </a:pPr>
            <a:endParaRPr kumimoji="0" lang="en-US" sz="28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endParaRPr>
          </a:p>
          <a:p>
            <a:pPr marL="1368823" lvl="3" indent="-373315">
              <a:spcBef>
                <a:spcPts val="0"/>
              </a:spcBef>
              <a:buFont typeface="Arial" panose="020B0604020202020204" pitchFamily="34" charset="0"/>
              <a:buChar char="•"/>
              <a:defRPr/>
            </a:pPr>
            <a:r>
              <a:rPr kumimoji="0" lang="en-US" sz="28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Deceased</a:t>
            </a:r>
          </a:p>
          <a:p>
            <a:pPr marL="1368823" lvl="3" indent="-373315">
              <a:spcBef>
                <a:spcPts val="0"/>
              </a:spcBef>
              <a:buFont typeface="Arial" panose="020B0604020202020204" pitchFamily="34" charset="0"/>
              <a:buChar char="•"/>
              <a:defRPr/>
            </a:pPr>
            <a:r>
              <a:rPr kumimoji="0" lang="en-US" sz="28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Removal</a:t>
            </a:r>
          </a:p>
          <a:p>
            <a:pPr marL="1368823" lvl="3" indent="-373315">
              <a:spcBef>
                <a:spcPts val="0"/>
              </a:spcBef>
              <a:buFont typeface="Arial" panose="020B0604020202020204" pitchFamily="34" charset="0"/>
              <a:buChar char="•"/>
              <a:defRPr/>
            </a:pPr>
            <a:r>
              <a:rPr kumimoji="0" lang="en-US" sz="28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Term Expired</a:t>
            </a:r>
          </a:p>
          <a:p>
            <a:pPr marL="1368823" lvl="3" indent="-373315">
              <a:spcBef>
                <a:spcPts val="0"/>
              </a:spcBef>
              <a:buFont typeface="Arial" panose="020B0604020202020204" pitchFamily="34" charset="0"/>
              <a:buChar char="•"/>
              <a:defRPr/>
            </a:pPr>
            <a:r>
              <a:rPr kumimoji="0" lang="en-US" sz="28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Retirement</a:t>
            </a:r>
          </a:p>
          <a:p>
            <a:pPr marL="0" marR="0" lvl="0" indent="0" algn="l" defTabSz="497754" rtl="0" eaLnBrk="1" fontAlgn="auto" latinLnBrk="0" hangingPunct="1">
              <a:lnSpc>
                <a:spcPct val="100000"/>
              </a:lnSpc>
              <a:spcBef>
                <a:spcPts val="0"/>
              </a:spcBef>
              <a:spcAft>
                <a:spcPts val="0"/>
              </a:spcAft>
              <a:buClr>
                <a:srgbClr val="75B56B"/>
              </a:buClr>
              <a:buSzTx/>
              <a:buNone/>
              <a:tabLst/>
              <a:defRPr/>
            </a:pPr>
            <a:endParaRPr kumimoji="0" lang="en-US" sz="28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497754" rtl="0" eaLnBrk="1" fontAlgn="auto" latinLnBrk="0" hangingPunct="1">
              <a:lnSpc>
                <a:spcPct val="100000"/>
              </a:lnSpc>
              <a:spcBef>
                <a:spcPts val="0"/>
              </a:spcBef>
              <a:spcAft>
                <a:spcPts val="0"/>
              </a:spcAft>
              <a:buClr>
                <a:srgbClr val="75B56B"/>
              </a:buClr>
              <a:buSzTx/>
              <a:buNone/>
              <a:tabLst/>
              <a:defRPr/>
            </a:pPr>
            <a:r>
              <a:rPr kumimoji="0" lang="en-US" sz="28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Applications are processed (approved or rejected) by officials at the back office</a:t>
            </a:r>
            <a:r>
              <a:rPr kumimoji="0" lang="en-US" sz="32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538521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10DC7-A80A-886A-E586-5E14E069FE2B}"/>
              </a:ext>
            </a:extLst>
          </p:cNvPr>
          <p:cNvSpPr>
            <a:spLocks noGrp="1"/>
          </p:cNvSpPr>
          <p:nvPr>
            <p:ph type="title"/>
          </p:nvPr>
        </p:nvSpPr>
        <p:spPr/>
        <p:txBody>
          <a:bodyPr/>
          <a:lstStyle/>
          <a:p>
            <a:pPr algn="ctr"/>
            <a:r>
              <a:rPr lang="en-US" dirty="0"/>
              <a:t>Verification process</a:t>
            </a:r>
          </a:p>
        </p:txBody>
      </p:sp>
      <p:sp>
        <p:nvSpPr>
          <p:cNvPr id="3" name="Content Placeholder 2">
            <a:extLst>
              <a:ext uri="{FF2B5EF4-FFF2-40B4-BE49-F238E27FC236}">
                <a16:creationId xmlns:a16="http://schemas.microsoft.com/office/drawing/2014/main" id="{9BFF138A-9A66-A2FF-5A45-218F30B059FC}"/>
              </a:ext>
            </a:extLst>
          </p:cNvPr>
          <p:cNvSpPr>
            <a:spLocks noGrp="1"/>
          </p:cNvSpPr>
          <p:nvPr>
            <p:ph idx="1"/>
          </p:nvPr>
        </p:nvSpPr>
        <p:spPr>
          <a:xfrm>
            <a:off x="1326994" y="1764667"/>
            <a:ext cx="8827211" cy="4991131"/>
          </a:xfrm>
        </p:spPr>
        <p:txBody>
          <a:bodyPr/>
          <a:lstStyle/>
          <a:p>
            <a:pPr marL="0" marR="0" indent="0">
              <a:spcBef>
                <a:spcPts val="0"/>
              </a:spcBef>
              <a:spcAft>
                <a:spcPts val="0"/>
              </a:spcAft>
              <a:buNone/>
            </a:pPr>
            <a:r>
              <a:rPr lang="en-US" sz="2800" dirty="0">
                <a:effectLst/>
                <a:latin typeface="Arial" panose="020B0604020202020204" pitchFamily="34" charset="0"/>
                <a:ea typeface="Aptos" panose="020B0004020202020204" pitchFamily="34" charset="0"/>
                <a:cs typeface="Arial" panose="020B0604020202020204" pitchFamily="34" charset="0"/>
              </a:rPr>
              <a:t>All South Africans will be verified once by the Dept of Home Affairs. </a:t>
            </a:r>
          </a:p>
          <a:p>
            <a:pPr marL="0" marR="0" indent="0">
              <a:spcBef>
                <a:spcPts val="0"/>
              </a:spcBef>
              <a:spcAft>
                <a:spcPts val="0"/>
              </a:spcAft>
              <a:buNone/>
            </a:pPr>
            <a:endParaRPr lang="en-US" sz="2800" dirty="0">
              <a:effectLst/>
              <a:latin typeface="Arial" panose="020B0604020202020204" pitchFamily="34" charset="0"/>
              <a:ea typeface="Aptos" panose="020B0004020202020204" pitchFamily="34" charset="0"/>
              <a:cs typeface="Arial" panose="020B0604020202020204" pitchFamily="34" charset="0"/>
            </a:endParaRPr>
          </a:p>
          <a:p>
            <a:pPr marL="0" marR="0" indent="0">
              <a:spcBef>
                <a:spcPts val="0"/>
              </a:spcBef>
              <a:spcAft>
                <a:spcPts val="0"/>
              </a:spcAft>
              <a:buNone/>
            </a:pPr>
            <a:r>
              <a:rPr lang="en-US" sz="2800" dirty="0">
                <a:effectLst/>
                <a:latin typeface="Arial" panose="020B0604020202020204" pitchFamily="34" charset="0"/>
                <a:ea typeface="Aptos" panose="020B0004020202020204" pitchFamily="34" charset="0"/>
                <a:cs typeface="Arial" panose="020B0604020202020204" pitchFamily="34" charset="0"/>
              </a:rPr>
              <a:t>Foreign directors will go through Foreigner Assurance verification conducted at CIPC.</a:t>
            </a:r>
          </a:p>
          <a:p>
            <a:endParaRPr lang="en-US" dirty="0"/>
          </a:p>
        </p:txBody>
      </p:sp>
    </p:spTree>
    <p:extLst>
      <p:ext uri="{BB962C8B-B14F-4D97-AF65-F5344CB8AC3E}">
        <p14:creationId xmlns:p14="http://schemas.microsoft.com/office/powerpoint/2010/main" val="3880964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F967-4954-E71A-72FD-5D53447611E4}"/>
              </a:ext>
            </a:extLst>
          </p:cNvPr>
          <p:cNvSpPr>
            <a:spLocks noGrp="1"/>
          </p:cNvSpPr>
          <p:nvPr>
            <p:ph type="title"/>
          </p:nvPr>
        </p:nvSpPr>
        <p:spPr/>
        <p:txBody>
          <a:bodyPr>
            <a:noAutofit/>
          </a:bodyPr>
          <a:lstStyle/>
          <a:p>
            <a:pPr algn="ctr"/>
            <a:r>
              <a:rPr kumimoji="0" lang="en-US"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How the customer can obtain </a:t>
            </a:r>
            <a:br>
              <a:rPr kumimoji="0" lang="en-US"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amended COR39 certificate</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B700F9D-BED1-347D-45D7-6E35B66D60B1}"/>
              </a:ext>
            </a:extLst>
          </p:cNvPr>
          <p:cNvSpPr>
            <a:spLocks noGrp="1"/>
          </p:cNvSpPr>
          <p:nvPr>
            <p:ph idx="1"/>
          </p:nvPr>
        </p:nvSpPr>
        <p:spPr>
          <a:xfrm>
            <a:off x="669072" y="1764667"/>
            <a:ext cx="9485133" cy="4991131"/>
          </a:xfrm>
        </p:spPr>
        <p:txBody>
          <a:bodyPr/>
          <a:lstStyle/>
          <a:p>
            <a:pPr marL="0" marR="0" lvl="0" indent="0">
              <a:spcBef>
                <a:spcPts val="0"/>
              </a:spcBef>
              <a:spcAft>
                <a:spcPts val="0"/>
              </a:spcAft>
              <a:buNone/>
            </a:pPr>
            <a:endParaRPr lang="en-US" sz="3600" dirty="0">
              <a:effectLst/>
              <a:latin typeface="Aptos" panose="020B0004020202020204" pitchFamily="34" charset="0"/>
              <a:ea typeface="Aptos" panose="020B0004020202020204" pitchFamily="34" charset="0"/>
              <a:cs typeface="Aptos" panose="020B0004020202020204" pitchFamily="34" charset="0"/>
            </a:endParaRPr>
          </a:p>
          <a:p>
            <a:pPr marL="83885" marR="0" indent="0" algn="just">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The Filer can access the reference number, e.g. 60001234567 on the system, and open the application on the history and then select “Download COR39 Certificate”, then click on re-print.</a:t>
            </a:r>
            <a:endParaRPr lang="en-US" sz="2800" dirty="0">
              <a:effectLst/>
              <a:latin typeface="Arial" panose="020B0604020202020204" pitchFamily="34" charset="0"/>
              <a:ea typeface="Aptos" panose="020B0004020202020204" pitchFamily="34" charset="0"/>
              <a:cs typeface="Arial" panose="020B0604020202020204" pitchFamily="34" charset="0"/>
            </a:endParaRPr>
          </a:p>
          <a:p>
            <a:pPr marL="83885" marR="0" indent="0">
              <a:spcBef>
                <a:spcPts val="0"/>
              </a:spcBef>
              <a:spcAft>
                <a:spcPts val="0"/>
              </a:spcAft>
              <a:buNone/>
            </a:pPr>
            <a:endParaRPr lang="en-US" sz="36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932925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DE36-09BF-93C0-30C0-694A7436E8C4}"/>
              </a:ext>
            </a:extLst>
          </p:cNvPr>
          <p:cNvSpPr>
            <a:spLocks noGrp="1"/>
          </p:cNvSpPr>
          <p:nvPr>
            <p:ph type="title"/>
          </p:nvPr>
        </p:nvSpPr>
        <p:spPr>
          <a:xfrm>
            <a:off x="761091" y="421883"/>
            <a:ext cx="8564054" cy="770337"/>
          </a:xfrm>
        </p:spPr>
        <p:txBody>
          <a:bodyPr>
            <a:noAutofit/>
          </a:bodyPr>
          <a:lstStyle/>
          <a:p>
            <a:pPr algn="ctr"/>
            <a:r>
              <a:rPr lang="en-US" sz="3200" b="1" dirty="0">
                <a:effectLst/>
                <a:latin typeface="Arial" panose="020B0604020202020204" pitchFamily="34" charset="0"/>
                <a:ea typeface="Times New Roman" panose="02020603050405020304" pitchFamily="18" charset="0"/>
                <a:cs typeface="Arial" panose="020B0604020202020204" pitchFamily="34" charset="0"/>
              </a:rPr>
              <a:t>Problem with the Issue Date of id</a:t>
            </a:r>
            <a:br>
              <a:rPr lang="en-US" sz="3200" dirty="0">
                <a:effectLst/>
                <a:latin typeface="Arial" panose="020B0604020202020204" pitchFamily="34" charset="0"/>
                <a:ea typeface="Aptos" panose="020B00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BCD1C08-B460-BEEB-0DEF-42C1DDF7D5DA}"/>
              </a:ext>
            </a:extLst>
          </p:cNvPr>
          <p:cNvSpPr>
            <a:spLocks noGrp="1"/>
          </p:cNvSpPr>
          <p:nvPr>
            <p:ph idx="1"/>
          </p:nvPr>
        </p:nvSpPr>
        <p:spPr/>
        <p:txBody>
          <a:bodyPr>
            <a:normAutofit/>
          </a:bodyPr>
          <a:lstStyle/>
          <a:p>
            <a:pPr marL="83885" marR="0" indent="0" algn="just">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Some Issue dates are correct as per green ID Book or smart card.</a:t>
            </a:r>
          </a:p>
          <a:p>
            <a:pPr marL="83885" marR="0" indent="0" algn="just">
              <a:spcBef>
                <a:spcPts val="0"/>
              </a:spcBef>
              <a:spcAft>
                <a:spcPts val="0"/>
              </a:spcAft>
              <a:buNone/>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83885" marR="0" indent="0" algn="just">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Contact CIPC if you encounter challenges with that.</a:t>
            </a:r>
          </a:p>
          <a:p>
            <a:pPr marL="83885" marR="0" indent="0" algn="just">
              <a:spcBef>
                <a:spcPts val="0"/>
              </a:spcBef>
              <a:spcAft>
                <a:spcPts val="0"/>
              </a:spcAft>
              <a:buNone/>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83885" marR="0" indent="0" algn="just">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You can email your query to </a:t>
            </a:r>
            <a:r>
              <a:rPr lang="en-US" sz="2800" u="sng" dirty="0">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tlebete@cipc.co.za</a:t>
            </a:r>
            <a:r>
              <a:rPr lang="en-US" sz="2800" dirty="0">
                <a:effectLst/>
                <a:latin typeface="Arial" panose="020B0604020202020204" pitchFamily="34" charset="0"/>
                <a:ea typeface="Times New Roman" panose="02020603050405020304" pitchFamily="18" charset="0"/>
                <a:cs typeface="Arial" panose="020B0604020202020204" pitchFamily="34" charset="0"/>
              </a:rPr>
              <a:t> with a clear ID Copy displaying the person and the Issue date.</a:t>
            </a:r>
            <a:endParaRPr lang="en-US" sz="28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6437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23082-7DFB-4F73-89AD-10CAFF100312}"/>
              </a:ext>
            </a:extLst>
          </p:cNvPr>
          <p:cNvSpPr>
            <a:spLocks noGrp="1"/>
          </p:cNvSpPr>
          <p:nvPr>
            <p:ph type="title"/>
          </p:nvPr>
        </p:nvSpPr>
        <p:spPr>
          <a:xfrm>
            <a:off x="950661" y="421883"/>
            <a:ext cx="8564054" cy="770337"/>
          </a:xfrm>
        </p:spPr>
        <p:txBody>
          <a:bodyPr>
            <a:normAutofit fontScale="90000"/>
          </a:bodyPr>
          <a:lstStyle/>
          <a:p>
            <a:pPr algn="ctr"/>
            <a:r>
              <a:rPr lang="en-US" sz="3600" b="1" dirty="0">
                <a:effectLst/>
                <a:latin typeface="Arial" panose="020B0604020202020204" pitchFamily="34" charset="0"/>
                <a:ea typeface="Times New Roman" panose="02020603050405020304" pitchFamily="18" charset="0"/>
                <a:cs typeface="Arial" panose="020B0604020202020204" pitchFamily="34" charset="0"/>
              </a:rPr>
              <a:t>How</a:t>
            </a:r>
            <a:r>
              <a:rPr lang="en-US" sz="3600" b="1" dirty="0">
                <a:effectLst/>
                <a:latin typeface="Aptos" panose="020B0004020202020204" pitchFamily="34" charset="0"/>
                <a:ea typeface="Times New Roman" panose="02020603050405020304" pitchFamily="18" charset="0"/>
                <a:cs typeface="Aptos" panose="020B0004020202020204" pitchFamily="34" charset="0"/>
              </a:rPr>
              <a:t> to appoint and resign a director</a:t>
            </a:r>
            <a:br>
              <a:rPr lang="en-US" sz="2800" dirty="0">
                <a:effectLst/>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7EE4A601-6EA8-C456-AE88-0711C6A9BC83}"/>
              </a:ext>
            </a:extLst>
          </p:cNvPr>
          <p:cNvSpPr>
            <a:spLocks noGrp="1"/>
          </p:cNvSpPr>
          <p:nvPr>
            <p:ph idx="1"/>
          </p:nvPr>
        </p:nvSpPr>
        <p:spPr>
          <a:xfrm>
            <a:off x="422801" y="1304693"/>
            <a:ext cx="9619774" cy="5261535"/>
          </a:xfrm>
        </p:spPr>
        <p:txBody>
          <a:bodyPr>
            <a:normAutofit fontScale="77500" lnSpcReduction="20000"/>
          </a:bodyPr>
          <a:lstStyle/>
          <a:p>
            <a:pPr marL="83885" marR="0" indent="0" algn="just">
              <a:lnSpc>
                <a:spcPct val="120000"/>
              </a:lnSpc>
              <a:spcBef>
                <a:spcPts val="0"/>
              </a:spcBef>
              <a:spcAft>
                <a:spcPts val="0"/>
              </a:spcAft>
              <a:buNone/>
            </a:pPr>
            <a:r>
              <a:rPr lang="en-US" sz="3300" dirty="0">
                <a:effectLst/>
                <a:latin typeface="Arial" panose="020B0604020202020204" pitchFamily="34" charset="0"/>
                <a:ea typeface="Times New Roman" panose="02020603050405020304" pitchFamily="18" charset="0"/>
                <a:cs typeface="Arial" panose="020B0604020202020204" pitchFamily="34" charset="0"/>
              </a:rPr>
              <a:t>The Filer must have customer code and password to file director amendment. Once on the website, the filer must select TRANSACT, and then go to more services button. </a:t>
            </a:r>
          </a:p>
          <a:p>
            <a:pPr marL="83885" marR="0" indent="0" algn="just">
              <a:lnSpc>
                <a:spcPct val="120000"/>
              </a:lnSpc>
              <a:spcBef>
                <a:spcPts val="0"/>
              </a:spcBef>
              <a:spcAft>
                <a:spcPts val="0"/>
              </a:spcAft>
              <a:buNone/>
            </a:pPr>
            <a:endParaRPr lang="en-US" sz="3300" dirty="0">
              <a:latin typeface="Arial" panose="020B0604020202020204" pitchFamily="34" charset="0"/>
              <a:ea typeface="Times New Roman" panose="02020603050405020304" pitchFamily="18" charset="0"/>
              <a:cs typeface="Arial" panose="020B0604020202020204" pitchFamily="34" charset="0"/>
            </a:endParaRPr>
          </a:p>
          <a:p>
            <a:pPr marL="83885" marR="0" indent="0" algn="just">
              <a:lnSpc>
                <a:spcPct val="120000"/>
              </a:lnSpc>
              <a:spcBef>
                <a:spcPts val="0"/>
              </a:spcBef>
              <a:spcAft>
                <a:spcPts val="0"/>
              </a:spcAft>
              <a:buNone/>
            </a:pPr>
            <a:r>
              <a:rPr lang="en-US" sz="3300" dirty="0">
                <a:effectLst/>
                <a:latin typeface="Arial" panose="020B0604020202020204" pitchFamily="34" charset="0"/>
                <a:ea typeface="Times New Roman" panose="02020603050405020304" pitchFamily="18" charset="0"/>
                <a:cs typeface="Arial" panose="020B0604020202020204" pitchFamily="34" charset="0"/>
              </a:rPr>
              <a:t>After that you need to follow the steps as requested up until the end of the process. </a:t>
            </a:r>
          </a:p>
          <a:p>
            <a:pPr marL="83885" marR="0" indent="0" algn="just">
              <a:lnSpc>
                <a:spcPct val="120000"/>
              </a:lnSpc>
              <a:spcBef>
                <a:spcPts val="0"/>
              </a:spcBef>
              <a:spcAft>
                <a:spcPts val="0"/>
              </a:spcAft>
              <a:buNone/>
            </a:pPr>
            <a:endParaRPr lang="en-US" sz="3300" dirty="0">
              <a:latin typeface="Arial" panose="020B0604020202020204" pitchFamily="34" charset="0"/>
              <a:ea typeface="Times New Roman" panose="02020603050405020304" pitchFamily="18" charset="0"/>
              <a:cs typeface="Arial" panose="020B0604020202020204" pitchFamily="34" charset="0"/>
            </a:endParaRPr>
          </a:p>
          <a:p>
            <a:pPr marL="83885" marR="0" indent="0" algn="just">
              <a:lnSpc>
                <a:spcPct val="120000"/>
              </a:lnSpc>
              <a:spcBef>
                <a:spcPts val="0"/>
              </a:spcBef>
              <a:spcAft>
                <a:spcPts val="0"/>
              </a:spcAft>
              <a:buNone/>
            </a:pPr>
            <a:r>
              <a:rPr lang="en-US" sz="3300" dirty="0">
                <a:effectLst/>
                <a:latin typeface="Arial" panose="020B0604020202020204" pitchFamily="34" charset="0"/>
                <a:ea typeface="Times New Roman" panose="02020603050405020304" pitchFamily="18" charset="0"/>
                <a:cs typeface="Arial" panose="020B0604020202020204" pitchFamily="34" charset="0"/>
              </a:rPr>
              <a:t>The proposed change document will be sent to all directors notifying them of the change that is about to happen, and they don’t have to respond to that notification. The OTP will also be sent to the new/resigning director, and once this is responded to, the application will be auto approved and certificate generated to all directors including the Filer.</a:t>
            </a:r>
            <a:endParaRPr lang="en-US" sz="33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0295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CFEE-0921-291E-2EDA-CA404A5333DF}"/>
              </a:ext>
            </a:extLst>
          </p:cNvPr>
          <p:cNvSpPr>
            <a:spLocks noGrp="1"/>
          </p:cNvSpPr>
          <p:nvPr>
            <p:ph type="title"/>
          </p:nvPr>
        </p:nvSpPr>
        <p:spPr>
          <a:xfrm>
            <a:off x="170075" y="421883"/>
            <a:ext cx="9364217" cy="770337"/>
          </a:xfrm>
        </p:spPr>
        <p:txBody>
          <a:bodyPr>
            <a:normAutofit fontScale="90000"/>
          </a:bodyPr>
          <a:lstStyle/>
          <a:p>
            <a:pPr algn="ctr"/>
            <a:r>
              <a:rPr lang="en-US" sz="3100" b="1" dirty="0" err="1">
                <a:effectLst/>
                <a:latin typeface="Arial" panose="020B0604020202020204" pitchFamily="34" charset="0"/>
                <a:ea typeface="Times New Roman" panose="02020603050405020304" pitchFamily="18" charset="0"/>
                <a:cs typeface="Arial" panose="020B0604020202020204" pitchFamily="34" charset="0"/>
              </a:rPr>
              <a:t>OTp</a:t>
            </a:r>
            <a:r>
              <a:rPr lang="en-US" sz="3100" b="1" dirty="0">
                <a:effectLst/>
                <a:latin typeface="Arial" panose="020B0604020202020204" pitchFamily="34" charset="0"/>
                <a:ea typeface="Times New Roman" panose="02020603050405020304" pitchFamily="18" charset="0"/>
                <a:cs typeface="Arial" panose="020B0604020202020204" pitchFamily="34" charset="0"/>
              </a:rPr>
              <a:t> that expired immediately </a:t>
            </a:r>
            <a:br>
              <a:rPr lang="en-US" sz="3100" b="1" dirty="0">
                <a:effectLst/>
                <a:latin typeface="Arial" panose="020B0604020202020204" pitchFamily="34" charset="0"/>
                <a:ea typeface="Times New Roman" panose="02020603050405020304" pitchFamily="18" charset="0"/>
                <a:cs typeface="Arial" panose="020B0604020202020204" pitchFamily="34" charset="0"/>
              </a:rPr>
            </a:br>
            <a:r>
              <a:rPr lang="en-US" sz="3100" b="1" dirty="0">
                <a:effectLst/>
                <a:latin typeface="Arial" panose="020B0604020202020204" pitchFamily="34" charset="0"/>
                <a:ea typeface="Times New Roman" panose="02020603050405020304" pitchFamily="18" charset="0"/>
                <a:cs typeface="Arial" panose="020B0604020202020204" pitchFamily="34" charset="0"/>
              </a:rPr>
              <a:t>instead of 96 hours</a:t>
            </a:r>
            <a:br>
              <a:rPr lang="en-US" sz="2800" dirty="0">
                <a:effectLst/>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391E2A44-3432-0928-5173-B169814509AA}"/>
              </a:ext>
            </a:extLst>
          </p:cNvPr>
          <p:cNvSpPr>
            <a:spLocks noGrp="1"/>
          </p:cNvSpPr>
          <p:nvPr>
            <p:ph idx="1"/>
          </p:nvPr>
        </p:nvSpPr>
        <p:spPr/>
        <p:txBody>
          <a:bodyPr>
            <a:normAutofit/>
          </a:bodyPr>
          <a:lstStyle/>
          <a:p>
            <a:pPr marL="83885" marR="0" indent="0" algn="just">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OTPs are expected to expire after 96 hours, and after that the transaction will lapse, and the new application will have to be submitted.</a:t>
            </a:r>
          </a:p>
          <a:p>
            <a:pPr marL="83885" marR="0" indent="0" algn="just">
              <a:spcBef>
                <a:spcPts val="0"/>
              </a:spcBef>
              <a:spcAft>
                <a:spcPts val="0"/>
              </a:spcAft>
              <a:buNone/>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83885" marR="0" indent="0" algn="just">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If the OTP expires before 96 hours you can send email to Tlebete@cipc.co.za and the application will be updated at IT to allow the customer to proceed with the filing.</a:t>
            </a:r>
            <a:endParaRPr lang="en-US" sz="28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03989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9885B-42D1-6663-05E5-F4FAE039B440}"/>
              </a:ext>
            </a:extLst>
          </p:cNvPr>
          <p:cNvSpPr>
            <a:spLocks noGrp="1"/>
          </p:cNvSpPr>
          <p:nvPr>
            <p:ph type="title"/>
          </p:nvPr>
        </p:nvSpPr>
        <p:spPr>
          <a:xfrm>
            <a:off x="534432" y="421883"/>
            <a:ext cx="8564054" cy="770337"/>
          </a:xfrm>
        </p:spPr>
        <p:txBody>
          <a:bodyPr>
            <a:normAutofit fontScale="90000"/>
          </a:bodyPr>
          <a:lstStyle/>
          <a:p>
            <a:pPr marL="342900" marR="0" lvl="0" indent="-342900" algn="ctr" defTabSz="497754" rtl="0" eaLnBrk="1" fontAlgn="auto" latinLnBrk="0" hangingPunct="1">
              <a:lnSpc>
                <a:spcPct val="100000"/>
              </a:lnSpc>
              <a:spcBef>
                <a:spcPts val="0"/>
              </a:spcBef>
              <a:spcAft>
                <a:spcPts val="0"/>
              </a:spcAft>
              <a:tabLst/>
              <a:defRPr/>
            </a:pPr>
            <a:r>
              <a:rPr kumimoji="0" lang="en-US" sz="3300"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Contact details updated but the OTP still go to the old contacts</a:t>
            </a:r>
            <a:br>
              <a:rPr kumimoji="0" lang="en-US" sz="33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1DB3C381-0DAD-85A5-053C-89A3B88C009A}"/>
              </a:ext>
            </a:extLst>
          </p:cNvPr>
          <p:cNvSpPr>
            <a:spLocks noGrp="1"/>
          </p:cNvSpPr>
          <p:nvPr>
            <p:ph idx="1"/>
          </p:nvPr>
        </p:nvSpPr>
        <p:spPr/>
        <p:txBody>
          <a:bodyPr>
            <a:normAutofit/>
          </a:bodyPr>
          <a:lstStyle/>
          <a:p>
            <a:pPr marL="83885" marR="0" indent="0" algn="just">
              <a:spcBef>
                <a:spcPts val="0"/>
              </a:spcBef>
              <a:spcAft>
                <a:spcPts val="0"/>
              </a:spcAft>
              <a:buNone/>
            </a:pPr>
            <a:r>
              <a:rPr lang="en-US" sz="3000" dirty="0">
                <a:effectLst/>
                <a:latin typeface="Arial" panose="020B0604020202020204" pitchFamily="34" charset="0"/>
                <a:ea typeface="Times New Roman" panose="02020603050405020304" pitchFamily="18" charset="0"/>
                <a:cs typeface="Arial" panose="020B0604020202020204" pitchFamily="34" charset="0"/>
              </a:rPr>
              <a:t>Once the contact details are correctly updated, the OTP will go to that contact number. You need to follow step by step guide until the end of the process whereby you will be required to confirm that contact details are changed.</a:t>
            </a:r>
          </a:p>
          <a:p>
            <a:pPr marL="83885" marR="0" indent="0" algn="just">
              <a:spcBef>
                <a:spcPts val="0"/>
              </a:spcBef>
              <a:spcAft>
                <a:spcPts val="0"/>
              </a:spcAft>
              <a:buNone/>
            </a:pPr>
            <a:r>
              <a:rPr lang="en-US" sz="3000" dirty="0">
                <a:effectLst/>
                <a:latin typeface="Arial" panose="020B0604020202020204" pitchFamily="34" charset="0"/>
                <a:ea typeface="Times New Roman" panose="02020603050405020304" pitchFamily="18" charset="0"/>
                <a:cs typeface="Arial" panose="020B0604020202020204" pitchFamily="34" charset="0"/>
              </a:rPr>
              <a:t> </a:t>
            </a:r>
          </a:p>
          <a:p>
            <a:pPr marL="83885" marR="0" indent="0" algn="just">
              <a:spcBef>
                <a:spcPts val="0"/>
              </a:spcBef>
              <a:spcAft>
                <a:spcPts val="0"/>
              </a:spcAft>
              <a:buNone/>
            </a:pPr>
            <a:r>
              <a:rPr lang="en-US" sz="3000" dirty="0">
                <a:effectLst/>
                <a:latin typeface="Arial" panose="020B0604020202020204" pitchFamily="34" charset="0"/>
                <a:ea typeface="Times New Roman" panose="02020603050405020304" pitchFamily="18" charset="0"/>
                <a:cs typeface="Arial" panose="020B0604020202020204" pitchFamily="34" charset="0"/>
              </a:rPr>
              <a:t>You will receive an email with reference number reflecting that contact details have been changed.</a:t>
            </a:r>
            <a:endParaRPr lang="en-US" sz="30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8180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3727</TotalTime>
  <Words>1218</Words>
  <Application>Microsoft Office PowerPoint</Application>
  <PresentationFormat>Custom</PresentationFormat>
  <Paragraphs>93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Calibri</vt:lpstr>
      <vt:lpstr>Office Theme</vt:lpstr>
      <vt:lpstr>DIRECTOR AMENDMENT       The webinar will aim to provide owners of companies with Clarification of the Director Amendment processes and challenges experience.     MASHUDU THOMAS Lebete   20 SEPTEMBER 2024</vt:lpstr>
      <vt:lpstr>FILING PROCESSES</vt:lpstr>
      <vt:lpstr>BACK-OFFICE PROCESS</vt:lpstr>
      <vt:lpstr>Verification process</vt:lpstr>
      <vt:lpstr>How the customer can obtain  amended COR39 certificate</vt:lpstr>
      <vt:lpstr>Problem with the Issue Date of id </vt:lpstr>
      <vt:lpstr>How to appoint and resign a director </vt:lpstr>
      <vt:lpstr>OTp that expired immediately  instead of 96 hours </vt:lpstr>
      <vt:lpstr>Contact details updated but the OTP still go to the old contacts </vt:lpstr>
      <vt:lpstr>The Filer not able to update  contact details of directors </vt:lpstr>
      <vt:lpstr>The danger of sharing login details with  the other person </vt:lpstr>
      <vt:lpstr>Foreigner Assurance verification approved, but not able to file director amendment </vt:lpstr>
      <vt:lpstr>Customers struggling to correct information in case the mistake is committed. </vt:lpstr>
      <vt:lpstr>Customers not able to add the  2nd name of the director on the system. </vt:lpstr>
      <vt:lpstr>The process to amend appointment date</vt:lpstr>
      <vt:lpstr>How to cancel the transaction that is  in process due to error made </vt:lpstr>
      <vt:lpstr>How to change Passport to SA ID Number </vt:lpstr>
      <vt:lpstr>Company to be amended doesn’t  appear on the screen </vt:lpstr>
      <vt:lpstr>THANK YOU</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Lerato Malebye</cp:lastModifiedBy>
  <cp:revision>652</cp:revision>
  <dcterms:created xsi:type="dcterms:W3CDTF">2019-05-23T08:27:41Z</dcterms:created>
  <dcterms:modified xsi:type="dcterms:W3CDTF">2024-10-09T14:04:05Z</dcterms:modified>
</cp:coreProperties>
</file>