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70" r:id="rId2"/>
    <p:sldId id="2147470921" r:id="rId3"/>
    <p:sldId id="407" r:id="rId4"/>
    <p:sldId id="443" r:id="rId5"/>
    <p:sldId id="428" r:id="rId6"/>
    <p:sldId id="429" r:id="rId7"/>
    <p:sldId id="444" r:id="rId8"/>
    <p:sldId id="445" r:id="rId9"/>
    <p:sldId id="432" r:id="rId10"/>
    <p:sldId id="433" r:id="rId11"/>
    <p:sldId id="438" r:id="rId12"/>
    <p:sldId id="439" r:id="rId13"/>
    <p:sldId id="440" r:id="rId14"/>
    <p:sldId id="422" r:id="rId15"/>
    <p:sldId id="434" r:id="rId16"/>
    <p:sldId id="435" r:id="rId17"/>
    <p:sldId id="436" r:id="rId18"/>
    <p:sldId id="441" r:id="rId19"/>
    <p:sldId id="442" r:id="rId20"/>
    <p:sldId id="437" r:id="rId21"/>
    <p:sldId id="392" r:id="rId22"/>
  </p:sldIdLst>
  <p:sldSz cx="10688638" cy="7562850"/>
  <p:notesSz cx="7023100" cy="93091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nda Steenkamp" initials="LS" lastIdx="1" clrIdx="0">
    <p:extLst>
      <p:ext uri="{19B8F6BF-5375-455C-9EA6-DF929625EA0E}">
        <p15:presenceInfo xmlns:p15="http://schemas.microsoft.com/office/powerpoint/2012/main" userId="S-1-5-21-2261734187-2222916944-324176199-1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8080"/>
    <a:srgbClr val="00B07D"/>
    <a:srgbClr val="1F497D"/>
    <a:srgbClr val="1F499A"/>
    <a:srgbClr val="336699"/>
    <a:srgbClr val="75B56B"/>
    <a:srgbClr val="009999"/>
    <a:srgbClr val="85BE7C"/>
    <a:srgbClr val="99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57E23-8458-4D79-8219-AA0E6D1C3597}" v="26" dt="2025-02-10T11:59:04.323"/>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8" autoAdjust="0"/>
    <p:restoredTop sz="94660"/>
  </p:normalViewPr>
  <p:slideViewPr>
    <p:cSldViewPr snapToGrid="0" snapToObjects="1">
      <p:cViewPr varScale="1">
        <p:scale>
          <a:sx n="33" d="100"/>
          <a:sy n="33" d="100"/>
        </p:scale>
        <p:origin x="908" y="40"/>
      </p:cViewPr>
      <p:guideLst>
        <p:guide orient="horz" pos="2382"/>
        <p:guide pos="3367"/>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23685-1650-4E9B-9A8A-4207BB27E58C}"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54BD1DF4-DEA2-4C32-BE57-37C229C470A0}">
      <dgm:prSet custT="1"/>
      <dgm:spPr>
        <a:solidFill>
          <a:srgbClr val="75B56B"/>
        </a:solidFill>
      </dgm:spPr>
      <dgm:t>
        <a:bodyPr/>
        <a:lstStyle/>
        <a:p>
          <a:r>
            <a:rPr lang="en-US" sz="2000" b="1" dirty="0"/>
            <a:t>Have a register of natural persons who ultimately owns or exercises effective control over legal entities;</a:t>
          </a:r>
        </a:p>
      </dgm:t>
    </dgm:pt>
    <dgm:pt modelId="{36F0AE42-AE47-4F91-98AC-1855447A498C}" type="parTrans" cxnId="{FCE52689-3274-4CF0-BC71-693A41479EB2}">
      <dgm:prSet/>
      <dgm:spPr/>
      <dgm:t>
        <a:bodyPr/>
        <a:lstStyle/>
        <a:p>
          <a:endParaRPr lang="en-US"/>
        </a:p>
      </dgm:t>
    </dgm:pt>
    <dgm:pt modelId="{737368EF-8AA6-4ED3-9EBF-7C9D425BDB87}" type="sibTrans" cxnId="{FCE52689-3274-4CF0-BC71-693A41479EB2}">
      <dgm:prSet/>
      <dgm:spPr/>
      <dgm:t>
        <a:bodyPr/>
        <a:lstStyle/>
        <a:p>
          <a:endParaRPr lang="en-US"/>
        </a:p>
      </dgm:t>
    </dgm:pt>
    <dgm:pt modelId="{B298AFDD-81CE-4130-B2F8-E1CD1E5BF918}">
      <dgm:prSet custT="1"/>
      <dgm:spPr>
        <a:solidFill>
          <a:srgbClr val="009999"/>
        </a:solidFill>
      </dgm:spPr>
      <dgm:t>
        <a:bodyPr/>
        <a:lstStyle/>
        <a:p>
          <a:r>
            <a:rPr lang="en-US" sz="2000" b="1" dirty="0"/>
            <a:t>To bring South Africa in line with international best practices – removal from FATF grey-listing;</a:t>
          </a:r>
        </a:p>
      </dgm:t>
    </dgm:pt>
    <dgm:pt modelId="{7B21F909-28BF-4B5E-BEF0-0FAA8E07BEA6}" type="parTrans" cxnId="{9BD5ACA8-7314-45BF-A48A-F9944057A779}">
      <dgm:prSet/>
      <dgm:spPr/>
      <dgm:t>
        <a:bodyPr/>
        <a:lstStyle/>
        <a:p>
          <a:endParaRPr lang="en-US"/>
        </a:p>
      </dgm:t>
    </dgm:pt>
    <dgm:pt modelId="{BF528ABA-647A-4C2F-B2B9-F07307BBAE62}" type="sibTrans" cxnId="{9BD5ACA8-7314-45BF-A48A-F9944057A779}">
      <dgm:prSet/>
      <dgm:spPr/>
      <dgm:t>
        <a:bodyPr/>
        <a:lstStyle/>
        <a:p>
          <a:endParaRPr lang="en-US"/>
        </a:p>
      </dgm:t>
    </dgm:pt>
    <dgm:pt modelId="{84AE42D0-F40C-4518-ADB5-EB5253F82CC1}">
      <dgm:prSet custT="1"/>
      <dgm:spPr>
        <a:solidFill>
          <a:srgbClr val="75B56B"/>
        </a:solidFill>
      </dgm:spPr>
      <dgm:t>
        <a:bodyPr/>
        <a:lstStyle/>
        <a:p>
          <a:r>
            <a:rPr lang="en-US" sz="2000" b="1" dirty="0"/>
            <a:t>To provide law enforcement agencies with an accurate, credible and verifiable register of beneficial owners of entities; </a:t>
          </a:r>
        </a:p>
      </dgm:t>
    </dgm:pt>
    <dgm:pt modelId="{20E7CDA6-5313-42E4-A663-6B2DE0B5FC37}" type="parTrans" cxnId="{E23159C1-E054-4733-9524-03FB164EBFB8}">
      <dgm:prSet/>
      <dgm:spPr/>
      <dgm:t>
        <a:bodyPr/>
        <a:lstStyle/>
        <a:p>
          <a:endParaRPr lang="en-US"/>
        </a:p>
      </dgm:t>
    </dgm:pt>
    <dgm:pt modelId="{02917FBB-8699-4C6E-9E3E-25E0AACD7CC6}" type="sibTrans" cxnId="{E23159C1-E054-4733-9524-03FB164EBFB8}">
      <dgm:prSet/>
      <dgm:spPr/>
      <dgm:t>
        <a:bodyPr/>
        <a:lstStyle/>
        <a:p>
          <a:endParaRPr lang="en-US"/>
        </a:p>
      </dgm:t>
    </dgm:pt>
    <dgm:pt modelId="{1E066530-1A8E-47A4-BE8F-314DE6A075A2}">
      <dgm:prSet custT="1"/>
      <dgm:spPr>
        <a:solidFill>
          <a:srgbClr val="009999"/>
        </a:solidFill>
      </dgm:spPr>
      <dgm:t>
        <a:bodyPr/>
        <a:lstStyle/>
        <a:p>
          <a:r>
            <a:rPr lang="en-US" sz="2000" b="1" dirty="0"/>
            <a:t>To assist law enforcement with relevant information when it comes to their investigations of who the ultimate owners of an entity are and to hold such persons accountable; and </a:t>
          </a:r>
        </a:p>
      </dgm:t>
    </dgm:pt>
    <dgm:pt modelId="{6A2A0E4F-C1BD-425A-94AA-17919111FC74}" type="parTrans" cxnId="{11DE3CF4-7D98-4B1D-81AC-7D0A4677793D}">
      <dgm:prSet/>
      <dgm:spPr/>
      <dgm:t>
        <a:bodyPr/>
        <a:lstStyle/>
        <a:p>
          <a:endParaRPr lang="en-US"/>
        </a:p>
      </dgm:t>
    </dgm:pt>
    <dgm:pt modelId="{E9019554-AFCD-4927-ABDA-F9F4348FF200}" type="sibTrans" cxnId="{11DE3CF4-7D98-4B1D-81AC-7D0A4677793D}">
      <dgm:prSet/>
      <dgm:spPr/>
      <dgm:t>
        <a:bodyPr/>
        <a:lstStyle/>
        <a:p>
          <a:endParaRPr lang="en-US"/>
        </a:p>
      </dgm:t>
    </dgm:pt>
    <dgm:pt modelId="{FE3D3F7F-B055-4B08-9B62-6543478E1AE0}">
      <dgm:prSet custT="1"/>
      <dgm:spPr>
        <a:solidFill>
          <a:srgbClr val="009999"/>
        </a:solidFill>
      </dgm:spPr>
      <dgm:t>
        <a:bodyPr/>
        <a:lstStyle/>
        <a:p>
          <a:r>
            <a:rPr lang="en-US" sz="2000" b="1" dirty="0"/>
            <a:t>To mitigate the risks identified in the national risk assessment where legal persons were identified as vehicles prone to abuse for money laundering and terror financing activities.   </a:t>
          </a:r>
        </a:p>
      </dgm:t>
    </dgm:pt>
    <dgm:pt modelId="{14094FAE-CADB-465D-8BD4-DE88524AD241}" type="parTrans" cxnId="{98172AAE-A108-40B5-9077-60F0B92AC3D3}">
      <dgm:prSet/>
      <dgm:spPr/>
      <dgm:t>
        <a:bodyPr/>
        <a:lstStyle/>
        <a:p>
          <a:endParaRPr lang="en-US"/>
        </a:p>
      </dgm:t>
    </dgm:pt>
    <dgm:pt modelId="{55C63136-EDC3-4791-89A9-1554B8BF5586}" type="sibTrans" cxnId="{98172AAE-A108-40B5-9077-60F0B92AC3D3}">
      <dgm:prSet/>
      <dgm:spPr/>
      <dgm:t>
        <a:bodyPr/>
        <a:lstStyle/>
        <a:p>
          <a:endParaRPr lang="en-US"/>
        </a:p>
      </dgm:t>
    </dgm:pt>
    <dgm:pt modelId="{80AB9A12-A785-48D6-944E-A31B338F4C6F}" type="pres">
      <dgm:prSet presAssocID="{B9523685-1650-4E9B-9A8A-4207BB27E58C}" presName="diagram" presStyleCnt="0">
        <dgm:presLayoutVars>
          <dgm:dir/>
          <dgm:resizeHandles val="exact"/>
        </dgm:presLayoutVars>
      </dgm:prSet>
      <dgm:spPr/>
    </dgm:pt>
    <dgm:pt modelId="{F8C1EFBD-BC75-4924-B5EB-E1B184ACBFE0}" type="pres">
      <dgm:prSet presAssocID="{54BD1DF4-DEA2-4C32-BE57-37C229C470A0}" presName="node" presStyleLbl="node1" presStyleIdx="0" presStyleCnt="5" custScaleY="121510">
        <dgm:presLayoutVars>
          <dgm:bulletEnabled val="1"/>
        </dgm:presLayoutVars>
      </dgm:prSet>
      <dgm:spPr/>
    </dgm:pt>
    <dgm:pt modelId="{23D9D2A1-99DB-4AED-B935-7C61BCAD1FD0}" type="pres">
      <dgm:prSet presAssocID="{737368EF-8AA6-4ED3-9EBF-7C9D425BDB87}" presName="sibTrans" presStyleCnt="0"/>
      <dgm:spPr/>
    </dgm:pt>
    <dgm:pt modelId="{3E906502-2622-4FE8-9DE4-7C5EA0E709AB}" type="pres">
      <dgm:prSet presAssocID="{B298AFDD-81CE-4130-B2F8-E1CD1E5BF918}" presName="node" presStyleLbl="node1" presStyleIdx="1" presStyleCnt="5" custScaleY="117560">
        <dgm:presLayoutVars>
          <dgm:bulletEnabled val="1"/>
        </dgm:presLayoutVars>
      </dgm:prSet>
      <dgm:spPr/>
    </dgm:pt>
    <dgm:pt modelId="{A11ECC39-376E-4BB3-82F1-5D7AEA8DE4C3}" type="pres">
      <dgm:prSet presAssocID="{BF528ABA-647A-4C2F-B2B9-F07307BBAE62}" presName="sibTrans" presStyleCnt="0"/>
      <dgm:spPr/>
    </dgm:pt>
    <dgm:pt modelId="{EE9B4399-FBD7-47D4-A5F4-47418CB2A796}" type="pres">
      <dgm:prSet presAssocID="{84AE42D0-F40C-4518-ADB5-EB5253F82CC1}" presName="node" presStyleLbl="node1" presStyleIdx="2" presStyleCnt="5" custScaleY="118877">
        <dgm:presLayoutVars>
          <dgm:bulletEnabled val="1"/>
        </dgm:presLayoutVars>
      </dgm:prSet>
      <dgm:spPr/>
    </dgm:pt>
    <dgm:pt modelId="{B81A8D70-CC19-4022-A4B8-B86F578CC0FE}" type="pres">
      <dgm:prSet presAssocID="{02917FBB-8699-4C6E-9E3E-25E0AACD7CC6}" presName="sibTrans" presStyleCnt="0"/>
      <dgm:spPr/>
    </dgm:pt>
    <dgm:pt modelId="{ADB25953-5096-420B-A044-A37B39B5BEE1}" type="pres">
      <dgm:prSet presAssocID="{1E066530-1A8E-47A4-BE8F-314DE6A075A2}" presName="node" presStyleLbl="node1" presStyleIdx="3" presStyleCnt="5" custScaleX="114277" custScaleY="114801">
        <dgm:presLayoutVars>
          <dgm:bulletEnabled val="1"/>
        </dgm:presLayoutVars>
      </dgm:prSet>
      <dgm:spPr/>
    </dgm:pt>
    <dgm:pt modelId="{9F0073B5-6192-4F13-B3BA-B56F90C46624}" type="pres">
      <dgm:prSet presAssocID="{E9019554-AFCD-4927-ABDA-F9F4348FF200}" presName="sibTrans" presStyleCnt="0"/>
      <dgm:spPr/>
    </dgm:pt>
    <dgm:pt modelId="{1F5BCAD1-8E5A-4F42-8DFF-302B38E4E4FA}" type="pres">
      <dgm:prSet presAssocID="{FE3D3F7F-B055-4B08-9B62-6543478E1AE0}" presName="node" presStyleLbl="node1" presStyleIdx="4" presStyleCnt="5" custScaleX="113559" custScaleY="120068">
        <dgm:presLayoutVars>
          <dgm:bulletEnabled val="1"/>
        </dgm:presLayoutVars>
      </dgm:prSet>
      <dgm:spPr/>
    </dgm:pt>
  </dgm:ptLst>
  <dgm:cxnLst>
    <dgm:cxn modelId="{4EBE650D-1BFC-4262-9F57-9ED7990046DC}" type="presOf" srcId="{54BD1DF4-DEA2-4C32-BE57-37C229C470A0}" destId="{F8C1EFBD-BC75-4924-B5EB-E1B184ACBFE0}" srcOrd="0" destOrd="0" presId="urn:microsoft.com/office/officeart/2005/8/layout/default"/>
    <dgm:cxn modelId="{3EFD680D-7E52-4F60-9332-24BE6F474DD2}" type="presOf" srcId="{B9523685-1650-4E9B-9A8A-4207BB27E58C}" destId="{80AB9A12-A785-48D6-944E-A31B338F4C6F}" srcOrd="0" destOrd="0" presId="urn:microsoft.com/office/officeart/2005/8/layout/default"/>
    <dgm:cxn modelId="{E38CAD85-BA1F-4BE9-A64B-A39066A2DF0D}" type="presOf" srcId="{84AE42D0-F40C-4518-ADB5-EB5253F82CC1}" destId="{EE9B4399-FBD7-47D4-A5F4-47418CB2A796}" srcOrd="0" destOrd="0" presId="urn:microsoft.com/office/officeart/2005/8/layout/default"/>
    <dgm:cxn modelId="{FCE52689-3274-4CF0-BC71-693A41479EB2}" srcId="{B9523685-1650-4E9B-9A8A-4207BB27E58C}" destId="{54BD1DF4-DEA2-4C32-BE57-37C229C470A0}" srcOrd="0" destOrd="0" parTransId="{36F0AE42-AE47-4F91-98AC-1855447A498C}" sibTransId="{737368EF-8AA6-4ED3-9EBF-7C9D425BDB87}"/>
    <dgm:cxn modelId="{23E9219C-609B-4BFC-940D-EB108D9638DC}" type="presOf" srcId="{FE3D3F7F-B055-4B08-9B62-6543478E1AE0}" destId="{1F5BCAD1-8E5A-4F42-8DFF-302B38E4E4FA}" srcOrd="0" destOrd="0" presId="urn:microsoft.com/office/officeart/2005/8/layout/default"/>
    <dgm:cxn modelId="{9BD5ACA8-7314-45BF-A48A-F9944057A779}" srcId="{B9523685-1650-4E9B-9A8A-4207BB27E58C}" destId="{B298AFDD-81CE-4130-B2F8-E1CD1E5BF918}" srcOrd="1" destOrd="0" parTransId="{7B21F909-28BF-4B5E-BEF0-0FAA8E07BEA6}" sibTransId="{BF528ABA-647A-4C2F-B2B9-F07307BBAE62}"/>
    <dgm:cxn modelId="{B581FCA8-C909-4577-BDAC-996DDE577404}" type="presOf" srcId="{1E066530-1A8E-47A4-BE8F-314DE6A075A2}" destId="{ADB25953-5096-420B-A044-A37B39B5BEE1}" srcOrd="0" destOrd="0" presId="urn:microsoft.com/office/officeart/2005/8/layout/default"/>
    <dgm:cxn modelId="{98172AAE-A108-40B5-9077-60F0B92AC3D3}" srcId="{B9523685-1650-4E9B-9A8A-4207BB27E58C}" destId="{FE3D3F7F-B055-4B08-9B62-6543478E1AE0}" srcOrd="4" destOrd="0" parTransId="{14094FAE-CADB-465D-8BD4-DE88524AD241}" sibTransId="{55C63136-EDC3-4791-89A9-1554B8BF5586}"/>
    <dgm:cxn modelId="{950A5CB9-5E27-40C1-84B4-B11836BBF49F}" type="presOf" srcId="{B298AFDD-81CE-4130-B2F8-E1CD1E5BF918}" destId="{3E906502-2622-4FE8-9DE4-7C5EA0E709AB}" srcOrd="0" destOrd="0" presId="urn:microsoft.com/office/officeart/2005/8/layout/default"/>
    <dgm:cxn modelId="{E23159C1-E054-4733-9524-03FB164EBFB8}" srcId="{B9523685-1650-4E9B-9A8A-4207BB27E58C}" destId="{84AE42D0-F40C-4518-ADB5-EB5253F82CC1}" srcOrd="2" destOrd="0" parTransId="{20E7CDA6-5313-42E4-A663-6B2DE0B5FC37}" sibTransId="{02917FBB-8699-4C6E-9E3E-25E0AACD7CC6}"/>
    <dgm:cxn modelId="{11DE3CF4-7D98-4B1D-81AC-7D0A4677793D}" srcId="{B9523685-1650-4E9B-9A8A-4207BB27E58C}" destId="{1E066530-1A8E-47A4-BE8F-314DE6A075A2}" srcOrd="3" destOrd="0" parTransId="{6A2A0E4F-C1BD-425A-94AA-17919111FC74}" sibTransId="{E9019554-AFCD-4927-ABDA-F9F4348FF200}"/>
    <dgm:cxn modelId="{A516431E-B355-426F-964F-04987187599A}" type="presParOf" srcId="{80AB9A12-A785-48D6-944E-A31B338F4C6F}" destId="{F8C1EFBD-BC75-4924-B5EB-E1B184ACBFE0}" srcOrd="0" destOrd="0" presId="urn:microsoft.com/office/officeart/2005/8/layout/default"/>
    <dgm:cxn modelId="{39811778-9913-45E4-AF12-92B9808BBA25}" type="presParOf" srcId="{80AB9A12-A785-48D6-944E-A31B338F4C6F}" destId="{23D9D2A1-99DB-4AED-B935-7C61BCAD1FD0}" srcOrd="1" destOrd="0" presId="urn:microsoft.com/office/officeart/2005/8/layout/default"/>
    <dgm:cxn modelId="{D98982A3-6C00-4DAA-80F4-A11F73F36DC2}" type="presParOf" srcId="{80AB9A12-A785-48D6-944E-A31B338F4C6F}" destId="{3E906502-2622-4FE8-9DE4-7C5EA0E709AB}" srcOrd="2" destOrd="0" presId="urn:microsoft.com/office/officeart/2005/8/layout/default"/>
    <dgm:cxn modelId="{138C4F44-DDA4-4E69-A68C-B75641CC08C2}" type="presParOf" srcId="{80AB9A12-A785-48D6-944E-A31B338F4C6F}" destId="{A11ECC39-376E-4BB3-82F1-5D7AEA8DE4C3}" srcOrd="3" destOrd="0" presId="urn:microsoft.com/office/officeart/2005/8/layout/default"/>
    <dgm:cxn modelId="{B1CD5082-C49F-48B0-BC74-BAC16A02E5DF}" type="presParOf" srcId="{80AB9A12-A785-48D6-944E-A31B338F4C6F}" destId="{EE9B4399-FBD7-47D4-A5F4-47418CB2A796}" srcOrd="4" destOrd="0" presId="urn:microsoft.com/office/officeart/2005/8/layout/default"/>
    <dgm:cxn modelId="{D007D779-A51D-46FF-9B37-779342C8331F}" type="presParOf" srcId="{80AB9A12-A785-48D6-944E-A31B338F4C6F}" destId="{B81A8D70-CC19-4022-A4B8-B86F578CC0FE}" srcOrd="5" destOrd="0" presId="urn:microsoft.com/office/officeart/2005/8/layout/default"/>
    <dgm:cxn modelId="{EECB20DF-2E98-4894-A742-15F005359077}" type="presParOf" srcId="{80AB9A12-A785-48D6-944E-A31B338F4C6F}" destId="{ADB25953-5096-420B-A044-A37B39B5BEE1}" srcOrd="6" destOrd="0" presId="urn:microsoft.com/office/officeart/2005/8/layout/default"/>
    <dgm:cxn modelId="{3F35AE2E-2955-4361-B52B-45009E4D9853}" type="presParOf" srcId="{80AB9A12-A785-48D6-944E-A31B338F4C6F}" destId="{9F0073B5-6192-4F13-B3BA-B56F90C46624}" srcOrd="7" destOrd="0" presId="urn:microsoft.com/office/officeart/2005/8/layout/default"/>
    <dgm:cxn modelId="{DAE5F4BE-F63C-4FE5-9519-3CE8132B249C}" type="presParOf" srcId="{80AB9A12-A785-48D6-944E-A31B338F4C6F}" destId="{1F5BCAD1-8E5A-4F42-8DFF-302B38E4E4F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1EFBD-BC75-4924-B5EB-E1B184ACBFE0}">
      <dsp:nvSpPr>
        <dsp:cNvPr id="0" name=""/>
        <dsp:cNvSpPr/>
      </dsp:nvSpPr>
      <dsp:spPr>
        <a:xfrm>
          <a:off x="0" y="626544"/>
          <a:ext cx="3006179" cy="2191685"/>
        </a:xfrm>
        <a:prstGeom prst="rect">
          <a:avLst/>
        </a:prstGeom>
        <a:solidFill>
          <a:srgbClr val="75B56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Have a register of natural persons who ultimately owns or exercises effective control over legal entities;</a:t>
          </a:r>
        </a:p>
      </dsp:txBody>
      <dsp:txXfrm>
        <a:off x="0" y="626544"/>
        <a:ext cx="3006179" cy="2191685"/>
      </dsp:txXfrm>
    </dsp:sp>
    <dsp:sp modelId="{3E906502-2622-4FE8-9DE4-7C5EA0E709AB}">
      <dsp:nvSpPr>
        <dsp:cNvPr id="0" name=""/>
        <dsp:cNvSpPr/>
      </dsp:nvSpPr>
      <dsp:spPr>
        <a:xfrm>
          <a:off x="3306797" y="662167"/>
          <a:ext cx="3006179" cy="2120438"/>
        </a:xfrm>
        <a:prstGeom prst="rect">
          <a:avLst/>
        </a:prstGeom>
        <a:solidFill>
          <a:srgbClr val="00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To bring South Africa in line with international best practices – removal from FATF grey-listing;</a:t>
          </a:r>
        </a:p>
      </dsp:txBody>
      <dsp:txXfrm>
        <a:off x="3306797" y="662167"/>
        <a:ext cx="3006179" cy="2120438"/>
      </dsp:txXfrm>
    </dsp:sp>
    <dsp:sp modelId="{EE9B4399-FBD7-47D4-A5F4-47418CB2A796}">
      <dsp:nvSpPr>
        <dsp:cNvPr id="0" name=""/>
        <dsp:cNvSpPr/>
      </dsp:nvSpPr>
      <dsp:spPr>
        <a:xfrm>
          <a:off x="6613594" y="650289"/>
          <a:ext cx="3006179" cy="2144193"/>
        </a:xfrm>
        <a:prstGeom prst="rect">
          <a:avLst/>
        </a:prstGeom>
        <a:solidFill>
          <a:srgbClr val="75B56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To provide law enforcement agencies with an accurate, credible and verifiable register of beneficial owners of entities; </a:t>
          </a:r>
        </a:p>
      </dsp:txBody>
      <dsp:txXfrm>
        <a:off x="6613594" y="650289"/>
        <a:ext cx="3006179" cy="2144193"/>
      </dsp:txXfrm>
    </dsp:sp>
    <dsp:sp modelId="{ADB25953-5096-420B-A044-A37B39B5BEE1}">
      <dsp:nvSpPr>
        <dsp:cNvPr id="0" name=""/>
        <dsp:cNvSpPr/>
      </dsp:nvSpPr>
      <dsp:spPr>
        <a:xfrm>
          <a:off x="1234998" y="3166347"/>
          <a:ext cx="3435371" cy="2070674"/>
        </a:xfrm>
        <a:prstGeom prst="rect">
          <a:avLst/>
        </a:prstGeom>
        <a:solidFill>
          <a:srgbClr val="00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To assist law enforcement with relevant information when it comes to their investigations of who the ultimate owners of an entity are and to hold such persons accountable; and </a:t>
          </a:r>
        </a:p>
      </dsp:txBody>
      <dsp:txXfrm>
        <a:off x="1234998" y="3166347"/>
        <a:ext cx="3435371" cy="2070674"/>
      </dsp:txXfrm>
    </dsp:sp>
    <dsp:sp modelId="{1F5BCAD1-8E5A-4F42-8DFF-302B38E4E4FA}">
      <dsp:nvSpPr>
        <dsp:cNvPr id="0" name=""/>
        <dsp:cNvSpPr/>
      </dsp:nvSpPr>
      <dsp:spPr>
        <a:xfrm>
          <a:off x="4970988" y="3118847"/>
          <a:ext cx="3413787" cy="2165675"/>
        </a:xfrm>
        <a:prstGeom prst="rect">
          <a:avLst/>
        </a:prstGeom>
        <a:solidFill>
          <a:srgbClr val="00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To mitigate the risks identified in the national risk assessment where legal persons were identified as vehicles prone to abuse for money laundering and terror financing activities.   </a:t>
          </a:r>
        </a:p>
      </dsp:txBody>
      <dsp:txXfrm>
        <a:off x="4970988" y="3118847"/>
        <a:ext cx="3413787" cy="2165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D64DEF3-9182-42D2-AAE0-CFC1A1B7C5D1}" type="datetimeFigureOut">
              <a:rPr lang="en-ZA" smtClean="0"/>
              <a:t>2025/02/14</a:t>
            </a:fld>
            <a:endParaRPr lang="en-ZA"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6E118AD-A395-40FB-9B98-C1D1B2925820}" type="slidenum">
              <a:rPr lang="en-ZA" smtClean="0"/>
              <a:t>‹#›</a:t>
            </a:fld>
            <a:endParaRPr lang="en-ZA" dirty="0"/>
          </a:p>
        </p:txBody>
      </p:sp>
    </p:spTree>
    <p:extLst>
      <p:ext uri="{BB962C8B-B14F-4D97-AF65-F5344CB8AC3E}">
        <p14:creationId xmlns:p14="http://schemas.microsoft.com/office/powerpoint/2010/main" val="602748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ZA"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BD7FCF3-7D96-4E93-A5A8-41B1C274A8B0}" type="datetimeFigureOut">
              <a:rPr lang="en-ZA" smtClean="0"/>
              <a:t>2025/02/14</a:t>
            </a:fld>
            <a:endParaRPr lang="en-ZA" dirty="0"/>
          </a:p>
        </p:txBody>
      </p:sp>
      <p:sp>
        <p:nvSpPr>
          <p:cNvPr id="4" name="Slide Image Placeholder 3"/>
          <p:cNvSpPr>
            <a:spLocks noGrp="1" noRot="1" noChangeAspect="1"/>
          </p:cNvSpPr>
          <p:nvPr>
            <p:ph type="sldImg" idx="2"/>
          </p:nvPr>
        </p:nvSpPr>
        <p:spPr>
          <a:xfrm>
            <a:off x="1292225" y="1163638"/>
            <a:ext cx="4438650" cy="3141662"/>
          </a:xfrm>
          <a:prstGeom prst="rect">
            <a:avLst/>
          </a:prstGeom>
          <a:noFill/>
          <a:ln w="12700">
            <a:solidFill>
              <a:prstClr val="black"/>
            </a:solidFill>
          </a:ln>
        </p:spPr>
        <p:txBody>
          <a:bodyPr vert="horz" lIns="93324" tIns="46662" rIns="93324" bIns="46662" rtlCol="0" anchor="ctr"/>
          <a:lstStyle/>
          <a:p>
            <a:endParaRPr lang="en-ZA"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8A40D72-A3AA-4A6C-8C40-579795F649C2}" type="slidenum">
              <a:rPr lang="en-ZA" smtClean="0"/>
              <a:t>‹#›</a:t>
            </a:fld>
            <a:endParaRPr lang="en-ZA" dirty="0"/>
          </a:p>
        </p:txBody>
      </p:sp>
    </p:spTree>
    <p:extLst>
      <p:ext uri="{BB962C8B-B14F-4D97-AF65-F5344CB8AC3E}">
        <p14:creationId xmlns:p14="http://schemas.microsoft.com/office/powerpoint/2010/main" val="190544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ctrTitle" hasCustomPrompt="1"/>
          </p:nvPr>
        </p:nvSpPr>
        <p:spPr>
          <a:xfrm>
            <a:off x="534433" y="2443370"/>
            <a:ext cx="5717803" cy="1291425"/>
          </a:xfrm>
          <a:ln>
            <a:noFill/>
          </a:ln>
        </p:spPr>
        <p:txBody>
          <a:bodyPr>
            <a:noAutofit/>
          </a:bodyPr>
          <a:lstStyle>
            <a:lvl1pPr algn="l">
              <a:defRPr sz="40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34434" y="3738525"/>
            <a:ext cx="5717802" cy="685727"/>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36639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14/02/2025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5575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3300A-6631-7448-BC89-159AC4B40E6D}" type="datetimeFigureOut">
              <a:rPr lang="en-US" smtClean="0"/>
              <a:t>14/02/2025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4342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14/02/2025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94216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14/02/2025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54410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14/02/2025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02964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14/02/2025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7326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hasCustomPrompt="1"/>
          </p:nvPr>
        </p:nvSpPr>
        <p:spPr>
          <a:xfrm>
            <a:off x="534432" y="5336523"/>
            <a:ext cx="9619774" cy="1260475"/>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558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p:nvPr>
        </p:nvSpPr>
        <p:spPr>
          <a:xfrm>
            <a:off x="170076" y="197791"/>
            <a:ext cx="8564054" cy="770337"/>
          </a:xfrm>
        </p:spPr>
        <p:txBody>
          <a:bodyPr>
            <a:normAutofit/>
          </a:bodyPr>
          <a:lstStyle>
            <a:lvl1pPr algn="l">
              <a:defRPr sz="2800" b="1" cap="all">
                <a:solidFill>
                  <a:schemeClr val="bg1"/>
                </a:solidFill>
              </a:defRPr>
            </a:lvl1pPr>
          </a:lstStyle>
          <a:p>
            <a:r>
              <a:rPr lang="en-US" dirty="0"/>
              <a:t>Click to edit Master title style</a:t>
            </a:r>
          </a:p>
        </p:txBody>
      </p:sp>
      <p:sp>
        <p:nvSpPr>
          <p:cNvPr id="6" name="Rectangle 5"/>
          <p:cNvSpPr/>
          <p:nvPr userDrawn="1"/>
        </p:nvSpPr>
        <p:spPr>
          <a:xfrm>
            <a:off x="0" y="7276576"/>
            <a:ext cx="10688638" cy="360000"/>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p:cNvSpPr>
            <a:spLocks noGrp="1"/>
          </p:cNvSpPr>
          <p:nvPr>
            <p:ph idx="1"/>
          </p:nvPr>
        </p:nvSpPr>
        <p:spPr>
          <a:xfrm>
            <a:off x="534432" y="1764667"/>
            <a:ext cx="9619774" cy="4991131"/>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0240" y="7276576"/>
            <a:ext cx="705352" cy="376237"/>
          </a:xfrm>
          <a:prstGeom prst="rect">
            <a:avLst/>
          </a:prstGeom>
        </p:spPr>
      </p:pic>
      <p:sp>
        <p:nvSpPr>
          <p:cNvPr id="11" name="Slide Number Placeholder 5"/>
          <p:cNvSpPr>
            <a:spLocks noGrp="1"/>
          </p:cNvSpPr>
          <p:nvPr>
            <p:ph type="sldNum" sz="quarter" idx="12"/>
          </p:nvPr>
        </p:nvSpPr>
        <p:spPr>
          <a:xfrm>
            <a:off x="370400" y="7378969"/>
            <a:ext cx="323908" cy="273844"/>
          </a:xfrm>
        </p:spPr>
        <p:txBody>
          <a:bodyPr/>
          <a:lstStyle>
            <a:lvl1pPr algn="ctr">
              <a:defRPr sz="800">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8763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8" name="Slide Number Placeholder 5"/>
          <p:cNvSpPr txBox="1">
            <a:spLocks/>
          </p:cNvSpPr>
          <p:nvPr userDrawn="1"/>
        </p:nvSpPr>
        <p:spPr>
          <a:xfrm>
            <a:off x="370400" y="7289006"/>
            <a:ext cx="323908" cy="273844"/>
          </a:xfrm>
          <a:prstGeom prst="rect">
            <a:avLst/>
          </a:prstGeom>
        </p:spPr>
        <p:txBody>
          <a:bodyPr vert="horz" lIns="99551" tIns="49775" rIns="99551" bIns="49775"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59702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432" y="302866"/>
            <a:ext cx="4129322" cy="1997739"/>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6" name="Picture Placeholder 2"/>
          <p:cNvSpPr>
            <a:spLocks noGrp="1"/>
          </p:cNvSpPr>
          <p:nvPr>
            <p:ph type="pic" idx="1"/>
          </p:nvPr>
        </p:nvSpPr>
        <p:spPr>
          <a:xfrm>
            <a:off x="5777643" y="9516"/>
            <a:ext cx="4910996" cy="7553334"/>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9" name="Slide Number Placeholder 5"/>
          <p:cNvSpPr>
            <a:spLocks noGrp="1"/>
          </p:cNvSpPr>
          <p:nvPr>
            <p:ph type="sldNum" sz="quarter" idx="12"/>
          </p:nvPr>
        </p:nvSpPr>
        <p:spPr>
          <a:xfrm>
            <a:off x="370400" y="7289006"/>
            <a:ext cx="323908" cy="273844"/>
          </a:xfrm>
        </p:spPr>
        <p:txBody>
          <a:bodyPr/>
          <a:lstStyle>
            <a:lvl1pPr algn="ctr">
              <a:defRPr sz="800">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93192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14/02/2025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pic>
        <p:nvPicPr>
          <p:cNvPr id="6" name="Picture 5" descr="CIPC POWERPOINT TEMPLATE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4506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14/02/2025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6077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14/02/2025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70234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3300A-6631-7448-BC89-159AC4B40E6D}" type="datetimeFigureOut">
              <a:rPr lang="en-US" smtClean="0"/>
              <a:t>14/02/2025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5542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99551" tIns="49775" rIns="99551" bIns="49775" rtlCol="0" anchor="ctr">
            <a:normAutofit/>
          </a:bodyPr>
          <a:lstStyle/>
          <a:p>
            <a:r>
              <a:rPr lang="en-US" dirty="0"/>
              <a:t>Click to edit Master title style</a:t>
            </a:r>
          </a:p>
        </p:txBody>
      </p:sp>
      <p:sp>
        <p:nvSpPr>
          <p:cNvPr id="3" name="Text Placeholder 2"/>
          <p:cNvSpPr>
            <a:spLocks noGrp="1"/>
          </p:cNvSpPr>
          <p:nvPr>
            <p:ph type="body" idx="1"/>
          </p:nvPr>
        </p:nvSpPr>
        <p:spPr>
          <a:xfrm>
            <a:off x="534432" y="1764667"/>
            <a:ext cx="9619774" cy="4991131"/>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4432" y="7009643"/>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B0D3300A-6631-7448-BC89-159AC4B40E6D}" type="datetimeFigureOut">
              <a:rPr lang="en-US" smtClean="0"/>
              <a:t>14/02/2025</a:t>
            </a:fld>
            <a:endParaRPr lang="en-US" dirty="0"/>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5C7E9A74-5513-294E-A2AF-5548CDACAE0E}" type="slidenum">
              <a:rPr lang="en-US" smtClean="0"/>
              <a:t>‹#›</a:t>
            </a:fld>
            <a:endParaRPr lang="en-US" dirty="0"/>
          </a:p>
        </p:txBody>
      </p:sp>
    </p:spTree>
    <p:extLst>
      <p:ext uri="{BB962C8B-B14F-4D97-AF65-F5344CB8AC3E}">
        <p14:creationId xmlns:p14="http://schemas.microsoft.com/office/powerpoint/2010/main" val="20300570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497754" rtl="0" eaLnBrk="1" latinLnBrk="0" hangingPunct="1">
        <a:spcBef>
          <a:spcPct val="0"/>
        </a:spcBef>
        <a:buNone/>
        <a:defRPr sz="4800" kern="1200">
          <a:solidFill>
            <a:srgbClr val="75B56B"/>
          </a:solidFill>
          <a:latin typeface="Arial"/>
          <a:ea typeface="+mj-ea"/>
          <a:cs typeface="Arial"/>
        </a:defRPr>
      </a:lvl1pPr>
    </p:titleStyle>
    <p:body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ipc.co.za/?page_id=10431" TargetMode="External"/><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mailto:education@cipc.co.z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92206"/>
            <a:ext cx="7042067" cy="4524823"/>
          </a:xfrm>
        </p:spPr>
        <p:txBody>
          <a:bodyPr/>
          <a:lstStyle/>
          <a:p>
            <a:pPr algn="ctr">
              <a:lnSpc>
                <a:spcPts val="2000"/>
              </a:lnSpc>
            </a:pPr>
            <a:r>
              <a:rPr lang="en-US" sz="3600" u="sng" dirty="0">
                <a:latin typeface="Arial Narrow" panose="020B0606020202030204" pitchFamily="34" charset="0"/>
                <a:ea typeface="Tahoma" panose="020B0604030504040204" pitchFamily="34" charset="0"/>
                <a:cs typeface="Gautami" panose="020B0502040204020203" pitchFamily="34" charset="0"/>
              </a:rPr>
              <a:t>BENEFICIAL OWNERSHIP</a:t>
            </a:r>
            <a:br>
              <a:rPr lang="en-US" sz="3600" u="sng" dirty="0">
                <a:latin typeface="Arial Narrow" panose="020B0606020202030204" pitchFamily="34" charset="0"/>
                <a:ea typeface="Tahoma" panose="020B0604030504040204" pitchFamily="34" charset="0"/>
                <a:cs typeface="Gautami" panose="020B0502040204020203" pitchFamily="34" charset="0"/>
              </a:rPr>
            </a:br>
            <a:br>
              <a:rPr lang="en-US" sz="3600" dirty="0">
                <a:latin typeface="Arial Narrow" panose="020B0606020202030204" pitchFamily="34" charset="0"/>
                <a:ea typeface="Tahoma" panose="020B0604030504040204" pitchFamily="34" charset="0"/>
                <a:cs typeface="Gautami" panose="020B0502040204020203" pitchFamily="34" charset="0"/>
              </a:rPr>
            </a:br>
            <a:br>
              <a:rPr lang="en-US" sz="3600" dirty="0">
                <a:latin typeface="Arial Narrow" panose="020B0606020202030204" pitchFamily="34" charset="0"/>
                <a:ea typeface="Tahoma" panose="020B0604030504040204" pitchFamily="34" charset="0"/>
                <a:cs typeface="Gautami" panose="020B0502040204020203" pitchFamily="34" charset="0"/>
              </a:rPr>
            </a:br>
            <a:r>
              <a:rPr lang="en-US" sz="3600" dirty="0">
                <a:latin typeface="Arial Narrow" panose="020B0606020202030204" pitchFamily="34" charset="0"/>
                <a:ea typeface="Tahoma" panose="020B0604030504040204" pitchFamily="34" charset="0"/>
                <a:cs typeface="Gautami" panose="020B0502040204020203" pitchFamily="34" charset="0"/>
              </a:rPr>
              <a:t> “affected companies” &amp; </a:t>
            </a:r>
            <a:br>
              <a:rPr lang="en-US" sz="3600" dirty="0">
                <a:latin typeface="Arial Narrow" panose="020B0606020202030204" pitchFamily="34" charset="0"/>
                <a:ea typeface="Tahoma" panose="020B0604030504040204" pitchFamily="34" charset="0"/>
                <a:cs typeface="Gautami" panose="020B0502040204020203" pitchFamily="34" charset="0"/>
              </a:rPr>
            </a:br>
            <a:br>
              <a:rPr lang="en-US" sz="3600" dirty="0">
                <a:latin typeface="Arial Narrow" panose="020B0606020202030204" pitchFamily="34" charset="0"/>
                <a:ea typeface="Tahoma" panose="020B0604030504040204" pitchFamily="34" charset="0"/>
                <a:cs typeface="Gautami" panose="020B0502040204020203" pitchFamily="34" charset="0"/>
              </a:rPr>
            </a:br>
            <a:r>
              <a:rPr lang="en-US" sz="3600" dirty="0">
                <a:latin typeface="Arial Narrow" panose="020B0606020202030204" pitchFamily="34" charset="0"/>
                <a:ea typeface="Tahoma" panose="020B0604030504040204" pitchFamily="34" charset="0"/>
                <a:cs typeface="Gautami" panose="020B0502040204020203" pitchFamily="34" charset="0"/>
              </a:rPr>
              <a:t>“Non-Affected Companies” </a:t>
            </a:r>
            <a:br>
              <a:rPr lang="en-US" sz="3200" dirty="0">
                <a:latin typeface="Arial Narrow" panose="020B0606020202030204" pitchFamily="34" charset="0"/>
                <a:ea typeface="Tahoma" panose="020B0604030504040204" pitchFamily="34" charset="0"/>
                <a:cs typeface="Tahoma" panose="020B0604030504040204" pitchFamily="34" charset="0"/>
              </a:rPr>
            </a:br>
            <a:br>
              <a:rPr lang="en-US" sz="3200" dirty="0">
                <a:latin typeface="Arial Narrow" panose="020B0606020202030204" pitchFamily="34" charset="0"/>
                <a:ea typeface="Tahoma" panose="020B0604030504040204" pitchFamily="34" charset="0"/>
                <a:cs typeface="Tahoma" panose="020B0604030504040204" pitchFamily="34" charset="0"/>
              </a:rPr>
            </a:br>
            <a:r>
              <a:rPr lang="en-US" sz="3200" dirty="0">
                <a:latin typeface="Helvetica Light"/>
                <a:ea typeface="Tahoma" panose="020B0604030504040204" pitchFamily="34" charset="0"/>
                <a:cs typeface="Tahoma" panose="020B0604030504040204" pitchFamily="34" charset="0"/>
              </a:rPr>
              <a:t> </a:t>
            </a:r>
            <a:br>
              <a:rPr lang="en-US" sz="2400" dirty="0">
                <a:latin typeface="Helvetica Light"/>
                <a:ea typeface="Tahoma" panose="020B0604030504040204" pitchFamily="34" charset="0"/>
                <a:cs typeface="Tahoma" panose="020B0604030504040204" pitchFamily="34" charset="0"/>
              </a:rPr>
            </a:br>
            <a:endParaRPr lang="en-US" sz="2400" dirty="0">
              <a:latin typeface="Helvetica Light"/>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119" y="0"/>
            <a:ext cx="2304256" cy="2304256"/>
          </a:xfrm>
          <a:prstGeom prst="rect">
            <a:avLst/>
          </a:prstGeom>
        </p:spPr>
      </p:pic>
      <p:sp>
        <p:nvSpPr>
          <p:cNvPr id="4" name="TextBox 3"/>
          <p:cNvSpPr txBox="1"/>
          <p:nvPr/>
        </p:nvSpPr>
        <p:spPr>
          <a:xfrm>
            <a:off x="3503488" y="6586317"/>
            <a:ext cx="2480752"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a:ln>
                  <a:solidFill>
                    <a:srgbClr val="006666"/>
                  </a:solidFill>
                </a:ln>
                <a:solidFill>
                  <a:srgbClr val="008080"/>
                </a:solidFill>
              </a:rPr>
              <a:t> </a:t>
            </a:r>
            <a:endParaRPr lang="en-ZA" dirty="0">
              <a:ln>
                <a:solidFill>
                  <a:srgbClr val="006666"/>
                </a:solidFill>
              </a:ln>
              <a:solidFill>
                <a:srgbClr val="008080"/>
              </a:solidFill>
              <a:latin typeface="Helvetica Light"/>
            </a:endParaRPr>
          </a:p>
        </p:txBody>
      </p:sp>
      <p:sp>
        <p:nvSpPr>
          <p:cNvPr id="5" name="Title 1"/>
          <p:cNvSpPr txBox="1">
            <a:spLocks/>
          </p:cNvSpPr>
          <p:nvPr/>
        </p:nvSpPr>
        <p:spPr>
          <a:xfrm>
            <a:off x="357352" y="4779034"/>
            <a:ext cx="8585480" cy="1691610"/>
          </a:xfrm>
          <a:prstGeom prst="rect">
            <a:avLst/>
          </a:prstGeom>
          <a:ln>
            <a:noFill/>
          </a:ln>
        </p:spPr>
        <p:txBody>
          <a:bodyPr vert="horz" lIns="99551" tIns="49775" rIns="99551" bIns="49775" rtlCol="0" anchor="ctr">
            <a:noAutofit/>
          </a:bodyPr>
          <a:lstStyle>
            <a:lvl1pPr algn="l" defTabSz="497754" rtl="0" eaLnBrk="1" latinLnBrk="0" hangingPunct="1">
              <a:spcBef>
                <a:spcPct val="0"/>
              </a:spcBef>
              <a:buNone/>
              <a:defRPr sz="4000" b="1" kern="1200" cap="all">
                <a:gradFill flip="none" rotWithShape="1">
                  <a:gsLst>
                    <a:gs pos="0">
                      <a:srgbClr val="75B56B"/>
                    </a:gs>
                    <a:gs pos="100000">
                      <a:srgbClr val="007882"/>
                    </a:gs>
                  </a:gsLst>
                  <a:lin ang="0" scaled="1"/>
                  <a:tileRect/>
                </a:gradFill>
                <a:latin typeface="Arial"/>
                <a:ea typeface="+mj-ea"/>
                <a:cs typeface="Arial"/>
              </a:defRPr>
            </a:lvl1pPr>
          </a:lstStyle>
          <a:p>
            <a:br>
              <a:rPr lang="en-US" sz="2000" dirty="0">
                <a:solidFill>
                  <a:srgbClr val="006666"/>
                </a:solidFill>
                <a:latin typeface="Helvetica Light"/>
                <a:ea typeface="Tahoma" panose="020B0604030504040204" pitchFamily="34" charset="0"/>
                <a:cs typeface="Tahoma" panose="020B0604030504040204" pitchFamily="34" charset="0"/>
              </a:rPr>
            </a:br>
            <a:endParaRPr lang="en-US" sz="2000" dirty="0">
              <a:solidFill>
                <a:srgbClr val="006666"/>
              </a:solidFill>
              <a:latin typeface="Helvetica Ligh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717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SELECTION OF CATEGORIES</a:t>
            </a:r>
            <a:endParaRPr lang="en-ZA" dirty="0"/>
          </a:p>
        </p:txBody>
      </p:sp>
      <p:sp>
        <p:nvSpPr>
          <p:cNvPr id="3" name="Content Placeholder 2"/>
          <p:cNvSpPr>
            <a:spLocks noGrp="1"/>
          </p:cNvSpPr>
          <p:nvPr>
            <p:ph idx="1"/>
          </p:nvPr>
        </p:nvSpPr>
        <p:spPr>
          <a:xfrm>
            <a:off x="170075" y="1135117"/>
            <a:ext cx="10419952" cy="6427733"/>
          </a:xfrm>
        </p:spPr>
        <p:txBody>
          <a:bodyPr>
            <a:normAutofit fontScale="92500" lnSpcReduction="20000"/>
          </a:bodyPr>
          <a:lstStyle/>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kumimoji="0" lang="en-US" sz="2600" b="0" i="0" u="none" strike="noStrike" kern="1200" cap="none" spc="0" normalizeH="0" baseline="0" noProof="0" dirty="0">
                <a:ln>
                  <a:noFill/>
                </a:ln>
                <a:solidFill>
                  <a:srgbClr val="00B050"/>
                </a:solidFill>
                <a:effectLst/>
                <a:uLnTx/>
                <a:uFillTx/>
                <a:latin typeface="Arial"/>
                <a:ea typeface="+mn-ea"/>
                <a:cs typeface="Arial"/>
              </a:rPr>
              <a:t>In order to guide on the correct process to follow, each entity must answer 2 questions-</a:t>
            </a:r>
            <a:endPar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kumimoji="0" lang="en-US" sz="23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1. 	First, a company must ascertain whether it is an “affected” company or “non-	affected” company as per the definition in the legislation;</a:t>
            </a:r>
          </a:p>
          <a:p>
            <a:pPr marL="457200" marR="0" lvl="0" indent="-457200" algn="just" defTabSz="497754" rtl="0" eaLnBrk="1" fontAlgn="auto" latinLnBrk="0" hangingPunct="1">
              <a:lnSpc>
                <a:spcPct val="120000"/>
              </a:lnSpc>
              <a:spcBef>
                <a:spcPct val="20000"/>
              </a:spcBef>
              <a:spcAft>
                <a:spcPts val="0"/>
              </a:spcAft>
              <a:buClr>
                <a:srgbClr val="75B56B"/>
              </a:buClr>
              <a:buSzTx/>
              <a:buFont typeface="Arial"/>
              <a:buAutoNum type="arabicPeriod" startAt="2"/>
              <a:tabLst/>
              <a:defRPr/>
            </a:pPr>
            <a:r>
              <a:rPr kumimoji="0" lang="en-US" sz="23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Once this question is answered, the company must ascertain whether it holds any 	beneficial owners as per the definition provided for in the Act. </a:t>
            </a:r>
          </a:p>
          <a:p>
            <a:pPr marL="0" marR="0" lvl="0" indent="0" algn="just" defTabSz="497754" rtl="0" eaLnBrk="1" fontAlgn="auto" latinLnBrk="0" hangingPunct="1">
              <a:lnSpc>
                <a:spcPct val="120000"/>
              </a:lnSpc>
              <a:spcBef>
                <a:spcPct val="20000"/>
              </a:spcBef>
              <a:spcAft>
                <a:spcPts val="0"/>
              </a:spcAft>
              <a:buClr>
                <a:srgbClr val="75B56B"/>
              </a:buClr>
              <a:buSz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kumimoji="0" lang="en-US" sz="2600" b="0" i="0" u="none" strike="noStrike" kern="1200" cap="none" spc="0" normalizeH="0" baseline="0" noProof="0" dirty="0">
                <a:ln>
                  <a:noFill/>
                </a:ln>
                <a:solidFill>
                  <a:srgbClr val="00B050"/>
                </a:solidFill>
                <a:effectLst/>
                <a:uLnTx/>
                <a:uFillTx/>
                <a:latin typeface="Arial"/>
                <a:ea typeface="+mn-ea"/>
                <a:cs typeface="Arial"/>
              </a:rPr>
              <a:t>Certain criteria can be applied, when ascertaining whether beneficial ownership is applicable to an entity or not, including:-</a:t>
            </a:r>
          </a:p>
          <a:p>
            <a:pPr marL="373315" marR="0" lvl="0" indent="-373315" algn="just" defTabSz="497754" rtl="0" eaLnBrk="1" fontAlgn="auto" latinLnBrk="0" hangingPunct="1">
              <a:lnSpc>
                <a:spcPct val="120000"/>
              </a:lnSpc>
              <a:spcBef>
                <a:spcPct val="20000"/>
              </a:spcBef>
              <a:spcAft>
                <a:spcPts val="0"/>
              </a:spcAft>
              <a:buClr>
                <a:srgbClr val="75B56B"/>
              </a:buClr>
              <a:buSzTx/>
              <a:buFont typeface="Arial"/>
              <a:buChar char="•"/>
              <a:tabLst/>
              <a:defRPr/>
            </a:pPr>
            <a:r>
              <a:rPr kumimoji="0" lang="en-US" sz="23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5% threshold;</a:t>
            </a:r>
          </a:p>
          <a:p>
            <a:pPr marL="373315" marR="0" lvl="0" indent="-373315" algn="just" defTabSz="497754" rtl="0" eaLnBrk="1" fontAlgn="auto" latinLnBrk="0" hangingPunct="1">
              <a:lnSpc>
                <a:spcPct val="120000"/>
              </a:lnSpc>
              <a:spcBef>
                <a:spcPct val="20000"/>
              </a:spcBef>
              <a:spcAft>
                <a:spcPts val="0"/>
              </a:spcAft>
              <a:buClr>
                <a:srgbClr val="75B56B"/>
              </a:buClr>
              <a:buSzTx/>
              <a:buFont typeface="Arial"/>
              <a:buChar char="•"/>
              <a:tabLst/>
              <a:defRPr/>
            </a:pPr>
            <a:r>
              <a:rPr kumimoji="0" lang="en-US" sz="23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Ownership – members of an NPC, are not necessarily owners; i.e. derives any benefit from the company, etc. </a:t>
            </a:r>
          </a:p>
          <a:p>
            <a:pPr marL="373315" marR="0" lvl="0" indent="-373315" algn="just" defTabSz="497754" rtl="0" eaLnBrk="1" fontAlgn="auto" latinLnBrk="0" hangingPunct="1">
              <a:lnSpc>
                <a:spcPct val="120000"/>
              </a:lnSpc>
              <a:spcBef>
                <a:spcPct val="20000"/>
              </a:spcBef>
              <a:spcAft>
                <a:spcPts val="0"/>
              </a:spcAft>
              <a:buClr>
                <a:srgbClr val="75B56B"/>
              </a:buClr>
              <a:buSzTx/>
              <a:buFont typeface="Arial"/>
              <a:buChar char="•"/>
              <a:tabLst/>
              <a:defRPr/>
            </a:pPr>
            <a:r>
              <a:rPr kumimoji="0" lang="en-US" sz="23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Board of directors exercises effective control – if the answer is yes, then the board is regarded as beneficial owners and can be declared. </a:t>
            </a: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endPar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kumimoji="0" lang="en-US" sz="23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The responses to the above 2 questions will guide any company in filing its BO information with the CIPC correctly. </a:t>
            </a:r>
          </a:p>
          <a:p>
            <a:pPr algn="just">
              <a:spcBef>
                <a:spcPts val="0"/>
              </a:spcBef>
            </a:pPr>
            <a:endParaRPr lang="en-ZA" sz="2800" dirty="0">
              <a:solidFill>
                <a:schemeClr val="tx1">
                  <a:lumMod val="75000"/>
                  <a:lumOff val="25000"/>
                </a:schemeClr>
              </a:solidFill>
            </a:endParaRPr>
          </a:p>
          <a:p>
            <a:pPr marL="0" indent="0" algn="just">
              <a:buNone/>
            </a:pPr>
            <a:endParaRPr lang="en-ZA" sz="2400" dirty="0"/>
          </a:p>
        </p:txBody>
      </p:sp>
    </p:spTree>
    <p:extLst>
      <p:ext uri="{BB962C8B-B14F-4D97-AF65-F5344CB8AC3E}">
        <p14:creationId xmlns:p14="http://schemas.microsoft.com/office/powerpoint/2010/main" val="218479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Bo register - categories</a:t>
            </a:r>
            <a:endParaRPr lang="en-ZA" dirty="0"/>
          </a:p>
        </p:txBody>
      </p:sp>
      <p:sp>
        <p:nvSpPr>
          <p:cNvPr id="3" name="Content Placeholder 2"/>
          <p:cNvSpPr>
            <a:spLocks noGrp="1"/>
          </p:cNvSpPr>
          <p:nvPr>
            <p:ph idx="1"/>
          </p:nvPr>
        </p:nvSpPr>
        <p:spPr>
          <a:xfrm>
            <a:off x="534390" y="1401288"/>
            <a:ext cx="9835162" cy="5850116"/>
          </a:xfrm>
        </p:spPr>
        <p:txBody>
          <a:bodyPr>
            <a:normAutofit/>
          </a:bodyPr>
          <a:lstStyle/>
          <a:p>
            <a:pPr marL="0" marR="0" lvl="0" indent="0" algn="just" defTabSz="497754" rtl="0" eaLnBrk="1" fontAlgn="auto" latinLnBrk="0" hangingPunct="1">
              <a:lnSpc>
                <a:spcPct val="100000"/>
              </a:lnSpc>
              <a:spcBef>
                <a:spcPts val="0"/>
              </a:spcBef>
              <a:spcAft>
                <a:spcPts val="0"/>
              </a:spcAft>
              <a:buClr>
                <a:srgbClr val="75B56B"/>
              </a:buClr>
              <a:buSzTx/>
              <a:buFont typeface="Arial"/>
              <a:buNone/>
              <a:tabLst/>
              <a:defRPr/>
            </a:pPr>
            <a:r>
              <a:rPr kumimoji="0" lang="en-ZA" sz="2600" b="1" i="0" u="none" strike="noStrike" kern="1200" cap="none" spc="0" normalizeH="0" baseline="0" noProof="0" dirty="0">
                <a:ln>
                  <a:noFill/>
                </a:ln>
                <a:solidFill>
                  <a:srgbClr val="00B050"/>
                </a:solidFill>
                <a:effectLst/>
                <a:uLnTx/>
                <a:uFillTx/>
                <a:latin typeface="Arial"/>
                <a:ea typeface="+mn-ea"/>
                <a:cs typeface="Arial"/>
              </a:rPr>
              <a:t>Non-affected company with beneficial ownership to declare</a:t>
            </a:r>
          </a:p>
          <a:p>
            <a:pPr marL="0" marR="0" lvl="0" indent="0" algn="just" defTabSz="497754" rtl="0" eaLnBrk="1" fontAlgn="auto" latinLnBrk="0" hangingPunct="1">
              <a:lnSpc>
                <a:spcPct val="100000"/>
              </a:lnSpc>
              <a:spcBef>
                <a:spcPts val="0"/>
              </a:spcBef>
              <a:spcAft>
                <a:spcPts val="0"/>
              </a:spcAft>
              <a:buClr>
                <a:srgbClr val="75B56B"/>
              </a:buClr>
              <a:buSzTx/>
              <a:buFont typeface="Arial"/>
              <a:buNone/>
              <a:tabLst/>
              <a:defRPr/>
            </a:pPr>
            <a:endParaRPr kumimoji="0" lang="en-ZA" sz="2600" b="0" i="0" u="none" strike="noStrike" kern="1200" cap="none" spc="0" normalizeH="0" baseline="0" noProof="0" dirty="0">
              <a:ln>
                <a:noFill/>
              </a:ln>
              <a:solidFill>
                <a:prstClr val="black"/>
              </a:solidFill>
              <a:effectLst/>
              <a:uLnTx/>
              <a:uFillTx/>
              <a:latin typeface="Arial"/>
              <a:ea typeface="+mn-ea"/>
              <a:cs typeface="Arial"/>
            </a:endParaRP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Most applicable category;</a:t>
            </a: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Beneficial owners (definition applied) declared;</a:t>
            </a: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Complex ownership structures – include “disclosure form”;</a:t>
            </a: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Filing of securities / members register – mandatory;</a:t>
            </a: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NPC’s without members – list of directors. </a:t>
            </a:r>
          </a:p>
          <a:p>
            <a:pPr algn="just">
              <a:spcBef>
                <a:spcPts val="0"/>
              </a:spcBef>
            </a:pPr>
            <a:endParaRPr lang="en-ZA" sz="2600" dirty="0">
              <a:solidFill>
                <a:schemeClr val="tx1">
                  <a:lumMod val="75000"/>
                  <a:lumOff val="25000"/>
                </a:schemeClr>
              </a:solidFill>
            </a:endParaRPr>
          </a:p>
          <a:p>
            <a:pPr marL="0" indent="0" algn="just">
              <a:buNone/>
            </a:pPr>
            <a:endParaRPr lang="en-ZA" sz="2400" dirty="0"/>
          </a:p>
        </p:txBody>
      </p:sp>
    </p:spTree>
    <p:extLst>
      <p:ext uri="{BB962C8B-B14F-4D97-AF65-F5344CB8AC3E}">
        <p14:creationId xmlns:p14="http://schemas.microsoft.com/office/powerpoint/2010/main" val="174120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Bo register - categories</a:t>
            </a:r>
            <a:endParaRPr lang="en-ZA" dirty="0"/>
          </a:p>
        </p:txBody>
      </p:sp>
      <p:sp>
        <p:nvSpPr>
          <p:cNvPr id="3" name="Content Placeholder 2"/>
          <p:cNvSpPr>
            <a:spLocks noGrp="1"/>
          </p:cNvSpPr>
          <p:nvPr>
            <p:ph idx="1"/>
          </p:nvPr>
        </p:nvSpPr>
        <p:spPr>
          <a:xfrm>
            <a:off x="478621" y="1306286"/>
            <a:ext cx="9835161" cy="5945118"/>
          </a:xfrm>
        </p:spPr>
        <p:txBody>
          <a:bodyPr>
            <a:normAutofit/>
          </a:bodyPr>
          <a:lstStyle/>
          <a:p>
            <a:pPr marL="0" marR="0" lvl="0" indent="0" algn="just" defTabSz="497754" rtl="0" eaLnBrk="1" fontAlgn="auto" latinLnBrk="0" hangingPunct="1">
              <a:lnSpc>
                <a:spcPct val="100000"/>
              </a:lnSpc>
              <a:spcBef>
                <a:spcPts val="0"/>
              </a:spcBef>
              <a:spcAft>
                <a:spcPts val="0"/>
              </a:spcAft>
              <a:buClr>
                <a:srgbClr val="75B56B"/>
              </a:buClr>
              <a:buSzTx/>
              <a:buFont typeface="Arial"/>
              <a:buNone/>
              <a:tabLst/>
              <a:defRPr/>
            </a:pPr>
            <a:r>
              <a:rPr kumimoji="0" lang="en-ZA" sz="2600" b="1" i="0" u="none" strike="noStrike" kern="1200" cap="none" spc="0" normalizeH="0" baseline="0" noProof="0" dirty="0">
                <a:ln>
                  <a:noFill/>
                </a:ln>
                <a:solidFill>
                  <a:srgbClr val="00B050"/>
                </a:solidFill>
                <a:effectLst/>
                <a:uLnTx/>
                <a:uFillTx/>
                <a:latin typeface="Arial"/>
                <a:ea typeface="+mn-ea"/>
                <a:cs typeface="Arial"/>
              </a:rPr>
              <a:t>Affected companies – whether BO’s or not</a:t>
            </a:r>
          </a:p>
          <a:p>
            <a:pPr marL="0" marR="0" lvl="0" indent="0" algn="just" defTabSz="497754" rtl="0" eaLnBrk="1" fontAlgn="auto" latinLnBrk="0" hangingPunct="1">
              <a:lnSpc>
                <a:spcPct val="100000"/>
              </a:lnSpc>
              <a:spcBef>
                <a:spcPts val="0"/>
              </a:spcBef>
              <a:spcAft>
                <a:spcPts val="0"/>
              </a:spcAft>
              <a:buClr>
                <a:srgbClr val="75B56B"/>
              </a:buClr>
              <a:buSzTx/>
              <a:buFont typeface="Arial"/>
              <a:buNone/>
              <a:tabLst/>
              <a:defRPr/>
            </a:pPr>
            <a:endParaRPr kumimoji="0" lang="en-ZA" sz="2600" b="0" i="0" u="none" strike="noStrike" kern="1200" cap="none" spc="0" normalizeH="0" baseline="0" noProof="0" dirty="0">
              <a:ln>
                <a:noFill/>
              </a:ln>
              <a:solidFill>
                <a:prstClr val="black"/>
              </a:solidFill>
              <a:effectLst/>
              <a:uLnTx/>
              <a:uFillTx/>
              <a:latin typeface="Arial"/>
              <a:ea typeface="+mn-ea"/>
              <a:cs typeface="Arial"/>
            </a:endParaRP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 Public companies;</a:t>
            </a: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 SOC’s;</a:t>
            </a: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Applicable private companies (apply the definition);</a:t>
            </a: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No BO’s declared on the functionality itself (not exempted from declaration);</a:t>
            </a: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Filing of beneficial interest register – mandatory. </a:t>
            </a:r>
          </a:p>
          <a:p>
            <a:pPr marL="0" indent="0" algn="just">
              <a:buNone/>
            </a:pPr>
            <a:endParaRPr lang="en-ZA" sz="2400" dirty="0"/>
          </a:p>
        </p:txBody>
      </p:sp>
    </p:spTree>
    <p:extLst>
      <p:ext uri="{BB962C8B-B14F-4D97-AF65-F5344CB8AC3E}">
        <p14:creationId xmlns:p14="http://schemas.microsoft.com/office/powerpoint/2010/main" val="4173902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Bo register - categories</a:t>
            </a:r>
            <a:endParaRPr lang="en-ZA" dirty="0"/>
          </a:p>
        </p:txBody>
      </p:sp>
      <p:sp>
        <p:nvSpPr>
          <p:cNvPr id="3" name="Content Placeholder 2"/>
          <p:cNvSpPr>
            <a:spLocks noGrp="1"/>
          </p:cNvSpPr>
          <p:nvPr>
            <p:ph idx="1"/>
          </p:nvPr>
        </p:nvSpPr>
        <p:spPr>
          <a:xfrm>
            <a:off x="593767" y="1341912"/>
            <a:ext cx="9500260" cy="5909492"/>
          </a:xfrm>
        </p:spPr>
        <p:txBody>
          <a:bodyPr>
            <a:normAutofit/>
          </a:bodyPr>
          <a:lstStyle/>
          <a:p>
            <a:pPr marL="0" marR="0" lvl="0" indent="0" algn="just" defTabSz="497754" rtl="0" eaLnBrk="1" fontAlgn="auto" latinLnBrk="0" hangingPunct="1">
              <a:lnSpc>
                <a:spcPct val="100000"/>
              </a:lnSpc>
              <a:spcBef>
                <a:spcPts val="0"/>
              </a:spcBef>
              <a:spcAft>
                <a:spcPts val="0"/>
              </a:spcAft>
              <a:buClr>
                <a:srgbClr val="75B56B"/>
              </a:buClr>
              <a:buSzTx/>
              <a:buFont typeface="Arial"/>
              <a:buNone/>
              <a:tabLst/>
              <a:defRPr/>
            </a:pPr>
            <a:r>
              <a:rPr kumimoji="0" lang="en-ZA" sz="2600" b="1" i="0" u="none" strike="noStrike" kern="1200" cap="none" spc="0" normalizeH="0" baseline="0" noProof="0" dirty="0">
                <a:ln>
                  <a:noFill/>
                </a:ln>
                <a:solidFill>
                  <a:srgbClr val="00B050"/>
                </a:solidFill>
                <a:effectLst/>
                <a:uLnTx/>
                <a:uFillTx/>
                <a:latin typeface="Arial"/>
                <a:ea typeface="+mn-ea"/>
                <a:cs typeface="Arial"/>
              </a:rPr>
              <a:t>Non-affected companies </a:t>
            </a:r>
            <a:r>
              <a:rPr kumimoji="0" lang="en-ZA" sz="2600" b="1" i="0" u="sng" strike="noStrike" kern="1200" cap="none" spc="0" normalizeH="0" baseline="0" noProof="0" dirty="0">
                <a:ln>
                  <a:noFill/>
                </a:ln>
                <a:solidFill>
                  <a:srgbClr val="00B050"/>
                </a:solidFill>
                <a:effectLst/>
                <a:uLnTx/>
                <a:uFillTx/>
                <a:latin typeface="Arial"/>
                <a:ea typeface="+mn-ea"/>
                <a:cs typeface="Arial"/>
              </a:rPr>
              <a:t>without</a:t>
            </a:r>
            <a:r>
              <a:rPr kumimoji="0" lang="en-ZA" sz="2600" b="1" i="0" u="none" strike="noStrike" kern="1200" cap="none" spc="0" normalizeH="0" baseline="0" noProof="0" dirty="0">
                <a:ln>
                  <a:noFill/>
                </a:ln>
                <a:solidFill>
                  <a:srgbClr val="00B050"/>
                </a:solidFill>
                <a:effectLst/>
                <a:uLnTx/>
                <a:uFillTx/>
                <a:latin typeface="Arial"/>
                <a:ea typeface="+mn-ea"/>
                <a:cs typeface="Arial"/>
              </a:rPr>
              <a:t> any beneficial ownership to declare</a:t>
            </a:r>
          </a:p>
          <a:p>
            <a:pPr marL="0" marR="0" lvl="0" indent="0" algn="just" defTabSz="497754" rtl="0" eaLnBrk="1" fontAlgn="auto" latinLnBrk="0" hangingPunct="1">
              <a:lnSpc>
                <a:spcPct val="100000"/>
              </a:lnSpc>
              <a:spcBef>
                <a:spcPts val="0"/>
              </a:spcBef>
              <a:spcAft>
                <a:spcPts val="0"/>
              </a:spcAft>
              <a:buClr>
                <a:srgbClr val="75B56B"/>
              </a:buClr>
              <a:buSzTx/>
              <a:buFont typeface="Arial"/>
              <a:buNone/>
              <a:tabLst/>
              <a:defRPr/>
            </a:pPr>
            <a:endParaRPr kumimoji="0" lang="en-ZA" sz="2600" b="0" i="0" u="none" strike="noStrike" kern="1200" cap="none" spc="0" normalizeH="0" baseline="0" noProof="0" dirty="0">
              <a:ln>
                <a:noFill/>
              </a:ln>
              <a:solidFill>
                <a:prstClr val="black"/>
              </a:solidFill>
              <a:effectLst/>
              <a:uLnTx/>
              <a:uFillTx/>
              <a:latin typeface="Arial"/>
              <a:ea typeface="+mn-ea"/>
              <a:cs typeface="Arial"/>
            </a:endParaRP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 Very rare, but does exist;</a:t>
            </a: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 Sole shareholder, sole director, without any other influence, control, profit sharing agreements or persons deriving a benefit from the company;</a:t>
            </a:r>
          </a:p>
          <a:p>
            <a:pPr marL="514350" marR="0" lvl="0" indent="-514350" algn="just" defTabSz="497754" rtl="0" eaLnBrk="1" fontAlgn="auto" latinLnBrk="0" hangingPunct="1">
              <a:lnSpc>
                <a:spcPct val="150000"/>
              </a:lnSpc>
              <a:spcBef>
                <a:spcPts val="0"/>
              </a:spcBef>
              <a:spcAft>
                <a:spcPts val="0"/>
              </a:spcAft>
              <a:buClr>
                <a:srgbClr val="75B56B"/>
              </a:buClr>
              <a:buSzTx/>
              <a:buFont typeface="Arial"/>
              <a:buAutoNum type="alphaLcParenBoth"/>
              <a:tabLst/>
              <a:defRPr/>
            </a:pP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Filing of securities register - mandatory;</a:t>
            </a:r>
          </a:p>
          <a:p>
            <a:pPr marL="0" indent="0" algn="just">
              <a:buNone/>
            </a:pPr>
            <a:endParaRPr lang="en-ZA" sz="2400" dirty="0"/>
          </a:p>
        </p:txBody>
      </p:sp>
    </p:spTree>
    <p:extLst>
      <p:ext uri="{BB962C8B-B14F-4D97-AF65-F5344CB8AC3E}">
        <p14:creationId xmlns:p14="http://schemas.microsoft.com/office/powerpoint/2010/main" val="390679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nchor="ctr">
            <a:normAutofit/>
          </a:bodyPr>
          <a:lstStyle/>
          <a:p>
            <a:r>
              <a:rPr lang="en-ZA" dirty="0"/>
              <a:t> </a:t>
            </a:r>
            <a:r>
              <a:rPr lang="en-ZA" sz="4400" b="1" dirty="0"/>
              <a:t>BO REGISTER OBJECTIVES</a:t>
            </a:r>
          </a:p>
        </p:txBody>
      </p:sp>
      <p:graphicFrame>
        <p:nvGraphicFramePr>
          <p:cNvPr id="5" name="Content Placeholder 2">
            <a:extLst>
              <a:ext uri="{FF2B5EF4-FFF2-40B4-BE49-F238E27FC236}">
                <a16:creationId xmlns:a16="http://schemas.microsoft.com/office/drawing/2014/main" id="{55932EF6-46A5-6861-EDCC-57452FEF9C8A}"/>
              </a:ext>
            </a:extLst>
          </p:cNvPr>
          <p:cNvGraphicFramePr>
            <a:graphicFrameLocks noGrp="1"/>
          </p:cNvGraphicFramePr>
          <p:nvPr>
            <p:ph idx="1"/>
            <p:extLst>
              <p:ext uri="{D42A27DB-BD31-4B8C-83A1-F6EECF244321}">
                <p14:modId xmlns:p14="http://schemas.microsoft.com/office/powerpoint/2010/main" val="3006210571"/>
              </p:ext>
            </p:extLst>
          </p:nvPr>
        </p:nvGraphicFramePr>
        <p:xfrm>
          <a:off x="534432" y="1223158"/>
          <a:ext cx="9619774" cy="5911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48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FREQUENTLY ASKED QUESTIONS</a:t>
            </a:r>
          </a:p>
        </p:txBody>
      </p:sp>
      <p:sp>
        <p:nvSpPr>
          <p:cNvPr id="3" name="Content Placeholder 2"/>
          <p:cNvSpPr>
            <a:spLocks noGrp="1"/>
          </p:cNvSpPr>
          <p:nvPr>
            <p:ph idx="1"/>
          </p:nvPr>
        </p:nvSpPr>
        <p:spPr>
          <a:xfrm>
            <a:off x="315310" y="1211282"/>
            <a:ext cx="10123100" cy="6351567"/>
          </a:xfrm>
        </p:spPr>
        <p:txBody>
          <a:bodyPr>
            <a:normAutofit fontScale="55000" lnSpcReduction="20000"/>
          </a:bodyPr>
          <a:lstStyle/>
          <a:p>
            <a:pPr marL="373315" marR="0" lvl="0" indent="-373315" algn="just" defTabSz="497754" rtl="0" eaLnBrk="1" fontAlgn="auto" latinLnBrk="0" hangingPunct="1">
              <a:lnSpc>
                <a:spcPct val="120000"/>
              </a:lnSpc>
              <a:spcBef>
                <a:spcPct val="20000"/>
              </a:spcBef>
              <a:spcAft>
                <a:spcPts val="0"/>
              </a:spcAft>
              <a:buClr>
                <a:srgbClr val="75B56B"/>
              </a:buClr>
              <a:buSzTx/>
              <a:buFont typeface="Arial"/>
              <a:buChar char="•"/>
              <a:tabLst/>
              <a:defRPr/>
            </a:pPr>
            <a:r>
              <a:rPr kumimoji="0" lang="en-US" sz="45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Can entities file BO-declarations more than once in a year?</a:t>
            </a: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kumimoji="0" lang="en-US" sz="45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Legislation dictates that entities must file BO-declarations at least once annually, BUT also dictates that the securities register of a company (which includes BO-information) must be kept up to date and any change (amendment) must be filed with the Commission within 10 business days from the date on which the change occurred. </a:t>
            </a: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kumimoji="0" lang="en-US" sz="45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a:p>
            <a:pPr marL="373315" marR="0" lvl="0" indent="-373315" algn="just" defTabSz="497754" rtl="0" eaLnBrk="1" fontAlgn="auto" latinLnBrk="0" hangingPunct="1">
              <a:lnSpc>
                <a:spcPct val="120000"/>
              </a:lnSpc>
              <a:spcBef>
                <a:spcPct val="20000"/>
              </a:spcBef>
              <a:spcAft>
                <a:spcPts val="0"/>
              </a:spcAft>
              <a:buClr>
                <a:srgbClr val="75B56B"/>
              </a:buClr>
              <a:buSzTx/>
              <a:buFont typeface="Arial"/>
              <a:buChar char="•"/>
              <a:tabLst/>
              <a:defRPr/>
            </a:pPr>
            <a:r>
              <a:rPr kumimoji="0" lang="en-US" sz="45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How do you delete or amend an existing BO-declaration? </a:t>
            </a: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kumimoji="0" lang="en-US" sz="45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BO-declarations cannot be deleted and it is a criminal offence to provide false or misleading information to the Commission. However, should BO-information change – such changes must be filed via an amendment, whereby information can be amended, deleted, added, etc. The original information or filing persist (data history).</a:t>
            </a:r>
            <a:endParaRPr lang="en-ZA" sz="2800" dirty="0">
              <a:solidFill>
                <a:schemeClr val="tx1">
                  <a:lumMod val="75000"/>
                  <a:lumOff val="25000"/>
                </a:schemeClr>
              </a:solidFill>
            </a:endParaRPr>
          </a:p>
        </p:txBody>
      </p:sp>
    </p:spTree>
    <p:extLst>
      <p:ext uri="{BB962C8B-B14F-4D97-AF65-F5344CB8AC3E}">
        <p14:creationId xmlns:p14="http://schemas.microsoft.com/office/powerpoint/2010/main" val="222385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FREQUENTLY ASKED QUESTIONS</a:t>
            </a:r>
          </a:p>
        </p:txBody>
      </p:sp>
      <p:sp>
        <p:nvSpPr>
          <p:cNvPr id="3" name="Content Placeholder 2"/>
          <p:cNvSpPr>
            <a:spLocks noGrp="1"/>
          </p:cNvSpPr>
          <p:nvPr>
            <p:ph idx="1"/>
          </p:nvPr>
        </p:nvSpPr>
        <p:spPr>
          <a:xfrm>
            <a:off x="558140" y="1329070"/>
            <a:ext cx="9369631" cy="5709683"/>
          </a:xfrm>
        </p:spPr>
        <p:txBody>
          <a:bodyPr>
            <a:normAutofit fontScale="55000" lnSpcReduction="20000"/>
          </a:bodyPr>
          <a:lstStyle/>
          <a:p>
            <a:pPr marL="373315" marR="0" lvl="0" indent="-373315" algn="just" defTabSz="497754" rtl="0" eaLnBrk="1" fontAlgn="auto" latinLnBrk="0" hangingPunct="1">
              <a:lnSpc>
                <a:spcPct val="120000"/>
              </a:lnSpc>
              <a:spcBef>
                <a:spcPct val="20000"/>
              </a:spcBef>
              <a:spcAft>
                <a:spcPts val="0"/>
              </a:spcAft>
              <a:buClr>
                <a:srgbClr val="75B56B"/>
              </a:buClr>
              <a:buSzTx/>
              <a:buFont typeface="Arial"/>
              <a:buChar char="•"/>
              <a:tabLst/>
              <a:defRPr/>
            </a:pPr>
            <a:r>
              <a:rPr kumimoji="0" lang="en-US" sz="47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What is a mandate? </a:t>
            </a: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kumimoji="0" lang="en-US" sz="4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Compulsory document, wherein the declaring company mandates a filer (natural person) to submit its beneficial ownership declaration on behalf of the company. </a:t>
            </a: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endParaRPr kumimoji="0" lang="en-US" sz="4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just" defTabSz="497754" rtl="0" eaLnBrk="1" fontAlgn="auto" latinLnBrk="0" hangingPunct="1">
              <a:lnSpc>
                <a:spcPct val="100000"/>
              </a:lnSpc>
              <a:spcBef>
                <a:spcPts val="0"/>
              </a:spcBef>
              <a:spcAft>
                <a:spcPts val="0"/>
              </a:spcAft>
              <a:buClr>
                <a:srgbClr val="75B56B"/>
              </a:buClr>
              <a:buSzTx/>
              <a:buFont typeface="Arial"/>
              <a:buNone/>
              <a:tabLst/>
              <a:defRPr/>
            </a:pPr>
            <a:r>
              <a:rPr kumimoji="0" lang="en-ZA" sz="4700" b="0" i="0" u="none" strike="noStrike" kern="1200" cap="none" spc="0" normalizeH="0" baseline="0" noProof="0" dirty="0">
                <a:ln>
                  <a:noFill/>
                </a:ln>
                <a:solidFill>
                  <a:prstClr val="black">
                    <a:lumMod val="75000"/>
                    <a:lumOff val="25000"/>
                  </a:prstClr>
                </a:solidFill>
                <a:effectLst/>
                <a:uLnTx/>
                <a:uFillTx/>
                <a:latin typeface="Arial"/>
                <a:ea typeface="+mn-ea"/>
                <a:cs typeface="Arial"/>
              </a:rPr>
              <a:t>Content of </a:t>
            </a:r>
            <a:r>
              <a:rPr kumimoji="0" lang="en-ZA" sz="4700" b="0" i="0" u="sng" strike="noStrike" kern="1200" cap="none" spc="0" normalizeH="0" baseline="0" noProof="0" dirty="0">
                <a:ln>
                  <a:noFill/>
                </a:ln>
                <a:solidFill>
                  <a:srgbClr val="00B050"/>
                </a:solidFill>
                <a:effectLst/>
                <a:uLnTx/>
                <a:uFillTx/>
                <a:latin typeface="Arial"/>
                <a:ea typeface="+mn-ea"/>
                <a:cs typeface="Arial"/>
              </a:rPr>
              <a:t>mandate</a:t>
            </a:r>
            <a:r>
              <a:rPr kumimoji="0" lang="en-ZA" sz="4700" b="0" i="0" u="none" strike="noStrike" kern="1200" cap="none" spc="0" normalizeH="0" baseline="0" noProof="0" dirty="0">
                <a:ln>
                  <a:noFill/>
                </a:ln>
                <a:solidFill>
                  <a:srgbClr val="75B56B"/>
                </a:solidFill>
                <a:effectLst/>
                <a:uLnTx/>
                <a:uFillTx/>
                <a:latin typeface="Arial"/>
                <a:ea typeface="+mn-ea"/>
                <a:cs typeface="Arial"/>
              </a:rPr>
              <a:t> </a:t>
            </a:r>
            <a:r>
              <a:rPr kumimoji="0" lang="en-ZA" sz="4700" b="0" i="0" u="none" strike="noStrike" kern="1200" cap="none" spc="0" normalizeH="0" baseline="0" noProof="0" dirty="0">
                <a:ln>
                  <a:noFill/>
                </a:ln>
                <a:solidFill>
                  <a:prstClr val="black">
                    <a:lumMod val="75000"/>
                    <a:lumOff val="25000"/>
                  </a:prstClr>
                </a:solidFill>
                <a:effectLst/>
                <a:uLnTx/>
                <a:uFillTx/>
                <a:latin typeface="Arial"/>
                <a:ea typeface="+mn-ea"/>
                <a:cs typeface="Arial"/>
              </a:rPr>
              <a:t>– </a:t>
            </a:r>
          </a:p>
          <a:p>
            <a:pPr marL="0" marR="0" lvl="0" indent="0" algn="just" defTabSz="497754" rtl="0" eaLnBrk="1" fontAlgn="auto" latinLnBrk="0" hangingPunct="1">
              <a:lnSpc>
                <a:spcPct val="100000"/>
              </a:lnSpc>
              <a:spcBef>
                <a:spcPts val="0"/>
              </a:spcBef>
              <a:spcAft>
                <a:spcPts val="0"/>
              </a:spcAft>
              <a:buClr>
                <a:srgbClr val="75B56B"/>
              </a:buClr>
              <a:buSzTx/>
              <a:buFont typeface="Arial"/>
              <a:buNone/>
              <a:tabLst/>
              <a:defRPr/>
            </a:pPr>
            <a:endParaRPr kumimoji="0" lang="en-ZA" sz="47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a:p>
            <a:pPr marL="373315" marR="0" lvl="0" indent="-373315" algn="just" defTabSz="497754" rtl="0" eaLnBrk="1" fontAlgn="auto" latinLnBrk="0" hangingPunct="1">
              <a:lnSpc>
                <a:spcPct val="120000"/>
              </a:lnSpc>
              <a:spcBef>
                <a:spcPts val="0"/>
              </a:spcBef>
              <a:spcAft>
                <a:spcPts val="0"/>
              </a:spcAft>
              <a:buClr>
                <a:srgbClr val="75B56B"/>
              </a:buClr>
              <a:buSzTx/>
              <a:buFont typeface="Arial" panose="020B0604020202020204" pitchFamily="34" charset="0"/>
              <a:buChar char="•"/>
              <a:tabLst/>
              <a:defRPr/>
            </a:pPr>
            <a:r>
              <a:rPr kumimoji="0" lang="en-ZA" sz="4700" b="0" i="0" u="none" strike="noStrike" kern="1200" cap="none" spc="0" normalizeH="0" baseline="0" noProof="0" dirty="0">
                <a:ln>
                  <a:noFill/>
                </a:ln>
                <a:solidFill>
                  <a:prstClr val="black">
                    <a:lumMod val="75000"/>
                    <a:lumOff val="25000"/>
                  </a:prstClr>
                </a:solidFill>
                <a:effectLst/>
                <a:uLnTx/>
                <a:uFillTx/>
                <a:latin typeface="Arial"/>
                <a:ea typeface="+mn-ea"/>
                <a:cs typeface="Arial"/>
              </a:rPr>
              <a:t>Letter / resolution / power of attorney;</a:t>
            </a:r>
          </a:p>
          <a:p>
            <a:pPr marL="373315" marR="0" lvl="0" indent="-373315" algn="just" defTabSz="497754" rtl="0" eaLnBrk="1" fontAlgn="auto" latinLnBrk="0" hangingPunct="1">
              <a:lnSpc>
                <a:spcPct val="120000"/>
              </a:lnSpc>
              <a:spcBef>
                <a:spcPts val="0"/>
              </a:spcBef>
              <a:spcAft>
                <a:spcPts val="0"/>
              </a:spcAft>
              <a:buClr>
                <a:srgbClr val="75B56B"/>
              </a:buClr>
              <a:buSzTx/>
              <a:buFont typeface="Arial" panose="020B0604020202020204" pitchFamily="34" charset="0"/>
              <a:buChar char="•"/>
              <a:tabLst/>
              <a:defRPr/>
            </a:pPr>
            <a:r>
              <a:rPr kumimoji="0" lang="en-ZA" sz="4700" b="0" i="0" u="none" strike="noStrike" kern="1200" cap="none" spc="0" normalizeH="0" baseline="0" noProof="0" dirty="0">
                <a:ln>
                  <a:noFill/>
                </a:ln>
                <a:solidFill>
                  <a:prstClr val="black">
                    <a:lumMod val="75000"/>
                    <a:lumOff val="25000"/>
                  </a:prstClr>
                </a:solidFill>
                <a:effectLst/>
                <a:uLnTx/>
                <a:uFillTx/>
                <a:latin typeface="Arial"/>
                <a:ea typeface="+mn-ea"/>
                <a:cs typeface="Arial"/>
              </a:rPr>
              <a:t>Declaring company letterhead;</a:t>
            </a:r>
          </a:p>
          <a:p>
            <a:pPr marL="373315" marR="0" lvl="0" indent="-373315" algn="just" defTabSz="497754" rtl="0" eaLnBrk="1" fontAlgn="auto" latinLnBrk="0" hangingPunct="1">
              <a:lnSpc>
                <a:spcPct val="120000"/>
              </a:lnSpc>
              <a:spcBef>
                <a:spcPts val="0"/>
              </a:spcBef>
              <a:spcAft>
                <a:spcPts val="0"/>
              </a:spcAft>
              <a:buClr>
                <a:srgbClr val="75B56B"/>
              </a:buClr>
              <a:buSzTx/>
              <a:buFont typeface="Arial" panose="020B0604020202020204" pitchFamily="34" charset="0"/>
              <a:buChar char="•"/>
              <a:tabLst/>
              <a:defRPr/>
            </a:pPr>
            <a:r>
              <a:rPr kumimoji="0" lang="en-ZA" sz="4700" b="0" i="0" u="none" strike="noStrike" kern="1200" cap="none" spc="0" normalizeH="0" baseline="0" noProof="0" dirty="0">
                <a:ln>
                  <a:noFill/>
                </a:ln>
                <a:solidFill>
                  <a:prstClr val="black">
                    <a:lumMod val="75000"/>
                    <a:lumOff val="25000"/>
                  </a:prstClr>
                </a:solidFill>
                <a:effectLst/>
                <a:uLnTx/>
                <a:uFillTx/>
                <a:latin typeface="Arial"/>
                <a:ea typeface="+mn-ea"/>
                <a:cs typeface="Arial"/>
              </a:rPr>
              <a:t>Mandate to individual (natural person);</a:t>
            </a:r>
          </a:p>
          <a:p>
            <a:pPr marL="373315" marR="0" lvl="0" indent="-373315" algn="just" defTabSz="497754" rtl="0" eaLnBrk="1" fontAlgn="auto" latinLnBrk="0" hangingPunct="1">
              <a:lnSpc>
                <a:spcPct val="120000"/>
              </a:lnSpc>
              <a:spcBef>
                <a:spcPts val="0"/>
              </a:spcBef>
              <a:spcAft>
                <a:spcPts val="0"/>
              </a:spcAft>
              <a:buClr>
                <a:srgbClr val="75B56B"/>
              </a:buClr>
              <a:buSzTx/>
              <a:buFont typeface="Arial" panose="020B0604020202020204" pitchFamily="34" charset="0"/>
              <a:buChar char="•"/>
              <a:tabLst/>
              <a:defRPr/>
            </a:pPr>
            <a:r>
              <a:rPr kumimoji="0" lang="en-ZA" sz="4700" b="0" i="0" u="none" strike="noStrike" kern="1200" cap="none" spc="0" normalizeH="0" baseline="0" noProof="0" dirty="0">
                <a:ln>
                  <a:noFill/>
                </a:ln>
                <a:solidFill>
                  <a:prstClr val="black">
                    <a:lumMod val="75000"/>
                    <a:lumOff val="25000"/>
                  </a:prstClr>
                </a:solidFill>
                <a:effectLst/>
                <a:uLnTx/>
                <a:uFillTx/>
                <a:latin typeface="Arial"/>
                <a:ea typeface="+mn-ea"/>
                <a:cs typeface="Arial"/>
              </a:rPr>
              <a:t>Signed by 50% + 1 of directors / all CC members</a:t>
            </a:r>
          </a:p>
          <a:p>
            <a:pPr marL="0" marR="0" lvl="0" indent="0" algn="just" defTabSz="497754" rtl="0" eaLnBrk="1" fontAlgn="auto" latinLnBrk="0" hangingPunct="1">
              <a:lnSpc>
                <a:spcPct val="120000"/>
              </a:lnSpc>
              <a:spcBef>
                <a:spcPts val="0"/>
              </a:spcBef>
              <a:spcAft>
                <a:spcPts val="0"/>
              </a:spcAft>
              <a:buClr>
                <a:srgbClr val="75B56B"/>
              </a:buClr>
              <a:buSzTx/>
              <a:buFont typeface="Arial"/>
              <a:buNone/>
              <a:tabLst/>
              <a:defRPr/>
            </a:pPr>
            <a:endParaRPr kumimoji="0" lang="en-ZA" sz="33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Arial"/>
            </a:endParaRPr>
          </a:p>
          <a:p>
            <a:pPr marL="0" indent="0" algn="just">
              <a:lnSpc>
                <a:spcPct val="120000"/>
              </a:lnSpc>
              <a:spcBef>
                <a:spcPts val="0"/>
              </a:spcBef>
              <a:buNone/>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indent="0" algn="just">
              <a:buNone/>
            </a:pPr>
            <a:endParaRPr lang="en-ZA" sz="2800" dirty="0">
              <a:solidFill>
                <a:schemeClr val="tx1">
                  <a:lumMod val="75000"/>
                  <a:lumOff val="25000"/>
                </a:schemeClr>
              </a:solidFill>
            </a:endParaRPr>
          </a:p>
        </p:txBody>
      </p:sp>
    </p:spTree>
    <p:extLst>
      <p:ext uri="{BB962C8B-B14F-4D97-AF65-F5344CB8AC3E}">
        <p14:creationId xmlns:p14="http://schemas.microsoft.com/office/powerpoint/2010/main" val="359777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FREQUENTLY ASKED QUESTIONS</a:t>
            </a:r>
          </a:p>
        </p:txBody>
      </p:sp>
      <p:sp>
        <p:nvSpPr>
          <p:cNvPr id="3" name="Content Placeholder 2"/>
          <p:cNvSpPr>
            <a:spLocks noGrp="1"/>
          </p:cNvSpPr>
          <p:nvPr>
            <p:ph idx="1"/>
          </p:nvPr>
        </p:nvSpPr>
        <p:spPr>
          <a:xfrm>
            <a:off x="315310" y="1080654"/>
            <a:ext cx="10051848" cy="6482195"/>
          </a:xfrm>
        </p:spPr>
        <p:txBody>
          <a:bodyPr>
            <a:normAutofit fontScale="32500" lnSpcReduction="20000"/>
          </a:bodyPr>
          <a:lstStyle/>
          <a:p>
            <a:pPr algn="just">
              <a:lnSpc>
                <a:spcPct val="120000"/>
              </a:lnSpc>
            </a:pPr>
            <a:r>
              <a:rPr lang="en-US" sz="7400" b="1" dirty="0">
                <a:solidFill>
                  <a:srgbClr val="00B050"/>
                </a:solidFill>
                <a:latin typeface="Arial" panose="020B0604020202020204" pitchFamily="34" charset="0"/>
                <a:cs typeface="Arial" panose="020B0604020202020204" pitchFamily="34" charset="0"/>
              </a:rPr>
              <a:t>What is the securities register? </a:t>
            </a:r>
          </a:p>
          <a:p>
            <a:pPr marL="0" indent="0" algn="just">
              <a:lnSpc>
                <a:spcPct val="120000"/>
              </a:lnSpc>
              <a:buNone/>
            </a:pPr>
            <a:r>
              <a:rPr lang="en-US" sz="6800" dirty="0">
                <a:solidFill>
                  <a:schemeClr val="tx1">
                    <a:lumMod val="75000"/>
                    <a:lumOff val="25000"/>
                  </a:schemeClr>
                </a:solidFill>
                <a:latin typeface="Arial" panose="020B0604020202020204" pitchFamily="34" charset="0"/>
                <a:cs typeface="Arial" panose="020B0604020202020204" pitchFamily="34" charset="0"/>
              </a:rPr>
              <a:t>‘</a:t>
            </a:r>
            <a:r>
              <a:rPr lang="en-US" sz="6800" i="1" dirty="0">
                <a:latin typeface="Arial" panose="020B0604020202020204" pitchFamily="34" charset="0"/>
                <a:cs typeface="Arial" panose="020B0604020202020204" pitchFamily="34" charset="0"/>
              </a:rPr>
              <a:t>securities</a:t>
            </a:r>
            <a:r>
              <a:rPr lang="en-US" sz="6800" dirty="0">
                <a:latin typeface="Arial" panose="020B0604020202020204" pitchFamily="34" charset="0"/>
                <a:cs typeface="Arial" panose="020B0604020202020204" pitchFamily="34" charset="0"/>
              </a:rPr>
              <a:t>’ means any shares, debentures or other instruments, issued by a profit company </a:t>
            </a:r>
            <a:r>
              <a:rPr lang="en-US" sz="6800" dirty="0">
                <a:solidFill>
                  <a:srgbClr val="009999"/>
                </a:solidFill>
                <a:latin typeface="Arial" panose="020B0604020202020204" pitchFamily="34" charset="0"/>
                <a:cs typeface="Arial" panose="020B0604020202020204" pitchFamily="34" charset="0"/>
              </a:rPr>
              <a:t>(section 1 of the Act). </a:t>
            </a:r>
            <a:r>
              <a:rPr lang="en-US" sz="6800" dirty="0">
                <a:latin typeface="Arial" panose="020B0604020202020204" pitchFamily="34" charset="0"/>
                <a:cs typeface="Arial" panose="020B0604020202020204" pitchFamily="34" charset="0"/>
              </a:rPr>
              <a:t>A securities register of a company contains all the information of the securities (including shareholding) issued by the company .</a:t>
            </a:r>
          </a:p>
          <a:p>
            <a:pPr marL="0" indent="0" algn="just">
              <a:lnSpc>
                <a:spcPct val="120000"/>
              </a:lnSpc>
              <a:buNone/>
            </a:pPr>
            <a:endParaRPr lang="en-US" sz="62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en-ZA" sz="6800" b="1" dirty="0"/>
              <a:t>Content of </a:t>
            </a:r>
            <a:r>
              <a:rPr lang="en-ZA" sz="6800" b="1" u="sng" dirty="0"/>
              <a:t>securities register </a:t>
            </a:r>
            <a:r>
              <a:rPr lang="en-ZA" sz="6800" dirty="0"/>
              <a:t>– Regulation 32(3)</a:t>
            </a:r>
          </a:p>
          <a:p>
            <a:pPr algn="just">
              <a:lnSpc>
                <a:spcPct val="120000"/>
              </a:lnSpc>
              <a:spcBef>
                <a:spcPts val="0"/>
              </a:spcBef>
              <a:buFont typeface="Arial" panose="020B0604020202020204" pitchFamily="34" charset="0"/>
              <a:buChar char="•"/>
            </a:pPr>
            <a:r>
              <a:rPr lang="en-ZA" sz="6200" dirty="0"/>
              <a:t>Name and ID (unique identifier);</a:t>
            </a:r>
          </a:p>
          <a:p>
            <a:pPr algn="just">
              <a:lnSpc>
                <a:spcPct val="120000"/>
              </a:lnSpc>
              <a:spcBef>
                <a:spcPts val="0"/>
              </a:spcBef>
              <a:buFont typeface="Arial" panose="020B0604020202020204" pitchFamily="34" charset="0"/>
              <a:buChar char="•"/>
            </a:pPr>
            <a:r>
              <a:rPr lang="en-ZA" sz="6200" dirty="0"/>
              <a:t>Number and class of securities;</a:t>
            </a:r>
          </a:p>
          <a:p>
            <a:pPr algn="just">
              <a:lnSpc>
                <a:spcPct val="120000"/>
              </a:lnSpc>
              <a:spcBef>
                <a:spcPts val="0"/>
              </a:spcBef>
              <a:buFont typeface="Arial" panose="020B0604020202020204" pitchFamily="34" charset="0"/>
              <a:buChar char="•"/>
            </a:pPr>
            <a:r>
              <a:rPr lang="en-ZA" sz="6200" dirty="0"/>
              <a:t>Beneficial interest – extent of interest</a:t>
            </a:r>
          </a:p>
          <a:p>
            <a:pPr lvl="1" algn="just">
              <a:lnSpc>
                <a:spcPct val="120000"/>
              </a:lnSpc>
              <a:spcBef>
                <a:spcPts val="0"/>
              </a:spcBef>
              <a:buFont typeface="Arial" panose="020B0604020202020204" pitchFamily="34" charset="0"/>
              <a:buChar char="•"/>
            </a:pPr>
            <a:r>
              <a:rPr lang="en-ZA" sz="6200" dirty="0"/>
              <a:t>Name &amp; ID;</a:t>
            </a:r>
          </a:p>
          <a:p>
            <a:pPr lvl="1" algn="just">
              <a:lnSpc>
                <a:spcPct val="120000"/>
              </a:lnSpc>
              <a:spcBef>
                <a:spcPts val="0"/>
              </a:spcBef>
              <a:buFont typeface="Arial" panose="020B0604020202020204" pitchFamily="34" charset="0"/>
              <a:buChar char="•"/>
            </a:pPr>
            <a:r>
              <a:rPr lang="en-ZA" sz="6200" dirty="0"/>
              <a:t>Business, residential / postal address;</a:t>
            </a:r>
          </a:p>
          <a:p>
            <a:pPr lvl="1" algn="just">
              <a:lnSpc>
                <a:spcPct val="120000"/>
              </a:lnSpc>
              <a:spcBef>
                <a:spcPts val="0"/>
              </a:spcBef>
              <a:buFont typeface="Arial" panose="020B0604020202020204" pitchFamily="34" charset="0"/>
              <a:buChar char="•"/>
            </a:pPr>
            <a:r>
              <a:rPr lang="en-ZA" sz="6200" dirty="0"/>
              <a:t>Contact info (e-mail)</a:t>
            </a:r>
          </a:p>
          <a:p>
            <a:pPr lvl="1" algn="just">
              <a:lnSpc>
                <a:spcPct val="120000"/>
              </a:lnSpc>
              <a:spcBef>
                <a:spcPts val="0"/>
              </a:spcBef>
              <a:buFont typeface="Arial" panose="020B0604020202020204" pitchFamily="34" charset="0"/>
              <a:buChar char="•"/>
            </a:pPr>
            <a:endParaRPr lang="en-ZA" sz="6200" dirty="0"/>
          </a:p>
          <a:p>
            <a:pPr algn="just">
              <a:lnSpc>
                <a:spcPct val="120000"/>
              </a:lnSpc>
              <a:spcBef>
                <a:spcPts val="0"/>
              </a:spcBef>
              <a:buFont typeface="Arial" panose="020B0604020202020204" pitchFamily="34" charset="0"/>
              <a:buChar char="•"/>
            </a:pPr>
            <a:r>
              <a:rPr lang="en-ZA" sz="6800" b="1" u="sng" dirty="0"/>
              <a:t>Beneficial owner information</a:t>
            </a:r>
          </a:p>
          <a:p>
            <a:pPr lvl="1" algn="just">
              <a:lnSpc>
                <a:spcPct val="120000"/>
              </a:lnSpc>
              <a:spcBef>
                <a:spcPts val="0"/>
              </a:spcBef>
              <a:buFont typeface="Arial" panose="020B0604020202020204" pitchFamily="34" charset="0"/>
              <a:buChar char="•"/>
            </a:pPr>
            <a:r>
              <a:rPr lang="en-ZA" sz="6200" dirty="0"/>
              <a:t>Full name; </a:t>
            </a:r>
            <a:r>
              <a:rPr lang="en-ZA" sz="6200" dirty="0" err="1"/>
              <a:t>d.o.b</a:t>
            </a:r>
            <a:r>
              <a:rPr lang="en-ZA" sz="6200" dirty="0"/>
              <a:t>; ID / passport number;</a:t>
            </a:r>
          </a:p>
          <a:p>
            <a:pPr lvl="1" algn="just">
              <a:lnSpc>
                <a:spcPct val="120000"/>
              </a:lnSpc>
              <a:spcBef>
                <a:spcPts val="0"/>
              </a:spcBef>
              <a:buFont typeface="Arial" panose="020B0604020202020204" pitchFamily="34" charset="0"/>
              <a:buChar char="•"/>
            </a:pPr>
            <a:r>
              <a:rPr lang="en-ZA" sz="6200" dirty="0"/>
              <a:t>Residential and postal address;</a:t>
            </a:r>
          </a:p>
          <a:p>
            <a:pPr lvl="1" algn="just">
              <a:lnSpc>
                <a:spcPct val="120000"/>
              </a:lnSpc>
              <a:spcBef>
                <a:spcPts val="0"/>
              </a:spcBef>
              <a:buFont typeface="Arial" panose="020B0604020202020204" pitchFamily="34" charset="0"/>
              <a:buChar char="•"/>
            </a:pPr>
            <a:r>
              <a:rPr lang="en-ZA" sz="6200" dirty="0"/>
              <a:t>E-mail address;</a:t>
            </a:r>
          </a:p>
          <a:p>
            <a:pPr lvl="1" algn="just">
              <a:lnSpc>
                <a:spcPct val="120000"/>
              </a:lnSpc>
              <a:spcBef>
                <a:spcPts val="0"/>
              </a:spcBef>
              <a:buFont typeface="Arial" panose="020B0604020202020204" pitchFamily="34" charset="0"/>
              <a:buChar char="•"/>
            </a:pPr>
            <a:r>
              <a:rPr lang="en-ZA" sz="6200" dirty="0"/>
              <a:t>Extent of ownership / effective control</a:t>
            </a:r>
            <a:endParaRPr kumimoji="0" lang="en-US" sz="6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Arial"/>
            </a:endParaRPr>
          </a:p>
          <a:p>
            <a:pPr marL="0" indent="0" algn="just">
              <a:lnSpc>
                <a:spcPct val="120000"/>
              </a:lnSpc>
              <a:spcBef>
                <a:spcPts val="0"/>
              </a:spcBef>
              <a:buNone/>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indent="0" algn="just">
              <a:buNone/>
            </a:pPr>
            <a:endParaRPr lang="en-ZA" sz="2800" dirty="0">
              <a:solidFill>
                <a:schemeClr val="tx1">
                  <a:lumMod val="75000"/>
                  <a:lumOff val="25000"/>
                </a:schemeClr>
              </a:solidFill>
            </a:endParaRPr>
          </a:p>
        </p:txBody>
      </p:sp>
    </p:spTree>
    <p:extLst>
      <p:ext uri="{BB962C8B-B14F-4D97-AF65-F5344CB8AC3E}">
        <p14:creationId xmlns:p14="http://schemas.microsoft.com/office/powerpoint/2010/main" val="57972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FREQUENTLY ASKED QUESTIONS</a:t>
            </a:r>
          </a:p>
        </p:txBody>
      </p:sp>
      <p:sp>
        <p:nvSpPr>
          <p:cNvPr id="3" name="Content Placeholder 2"/>
          <p:cNvSpPr>
            <a:spLocks noGrp="1"/>
          </p:cNvSpPr>
          <p:nvPr>
            <p:ph idx="1"/>
          </p:nvPr>
        </p:nvSpPr>
        <p:spPr>
          <a:xfrm>
            <a:off x="315310" y="1329070"/>
            <a:ext cx="9785131" cy="6233780"/>
          </a:xfrm>
        </p:spPr>
        <p:txBody>
          <a:bodyPr>
            <a:normAutofit fontScale="32500" lnSpcReduction="20000"/>
          </a:bodyPr>
          <a:lstStyle/>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lang="en-US" sz="7700" b="1" dirty="0">
                <a:solidFill>
                  <a:srgbClr val="00B050"/>
                </a:solidFill>
                <a:latin typeface="Arial" panose="020B0604020202020204" pitchFamily="34" charset="0"/>
                <a:cs typeface="Arial" panose="020B0604020202020204" pitchFamily="34" charset="0"/>
              </a:rPr>
              <a:t>What is the beneficial interest ? </a:t>
            </a:r>
            <a:r>
              <a:rPr kumimoji="0" lang="en-US" sz="7700" b="0"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(section 1 of the Act)</a:t>
            </a: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endParaRPr lang="en-US" sz="7700" b="1" dirty="0">
              <a:solidFill>
                <a:srgbClr val="009999"/>
              </a:solidFill>
              <a:latin typeface="Arial" panose="020B0604020202020204" pitchFamily="34" charset="0"/>
              <a:cs typeface="Arial" panose="020B0604020202020204" pitchFamily="34" charset="0"/>
            </a:endParaRPr>
          </a:p>
          <a:p>
            <a:pPr marL="0" indent="0" algn="just">
              <a:lnSpc>
                <a:spcPct val="120000"/>
              </a:lnSpc>
              <a:buNone/>
            </a:pPr>
            <a:r>
              <a:rPr lang="en-US" sz="7700" b="1" dirty="0">
                <a:solidFill>
                  <a:schemeClr val="tx1">
                    <a:lumMod val="75000"/>
                    <a:lumOff val="25000"/>
                  </a:schemeClr>
                </a:solidFill>
                <a:latin typeface="Arial" panose="020B0604020202020204" pitchFamily="34" charset="0"/>
                <a:cs typeface="Arial" panose="020B0604020202020204" pitchFamily="34" charset="0"/>
              </a:rPr>
              <a:t>‘</a:t>
            </a:r>
            <a:r>
              <a:rPr lang="en-US" sz="7700" b="1" i="1" dirty="0">
                <a:solidFill>
                  <a:schemeClr val="tx1">
                    <a:lumMod val="75000"/>
                    <a:lumOff val="25000"/>
                  </a:schemeClr>
                </a:solidFill>
                <a:latin typeface="Arial" panose="020B0604020202020204" pitchFamily="34" charset="0"/>
                <a:cs typeface="Arial" panose="020B0604020202020204" pitchFamily="34" charset="0"/>
              </a:rPr>
              <a:t>beneficial interest</a:t>
            </a:r>
            <a:r>
              <a:rPr lang="en-US" sz="7700" b="1" dirty="0">
                <a:latin typeface="Arial" panose="020B0604020202020204" pitchFamily="34" charset="0"/>
                <a:cs typeface="Arial" panose="020B0604020202020204" pitchFamily="34" charset="0"/>
              </a:rPr>
              <a:t>’</a:t>
            </a:r>
            <a:r>
              <a:rPr lang="en-US" sz="7700" dirty="0">
                <a:latin typeface="Arial" panose="020B0604020202020204" pitchFamily="34" charset="0"/>
                <a:cs typeface="Arial" panose="020B0604020202020204" pitchFamily="34" charset="0"/>
              </a:rPr>
              <a:t> when used in relation to a company’s securities, means the right or entitlement of a person, through ownership, agreement, relationship or otherwise, alone or together with another person to-</a:t>
            </a:r>
          </a:p>
          <a:p>
            <a:pPr marL="0" indent="0" algn="just">
              <a:lnSpc>
                <a:spcPct val="120000"/>
              </a:lnSpc>
              <a:buNone/>
            </a:pPr>
            <a:endParaRPr lang="en-US" sz="7700" dirty="0">
              <a:latin typeface="Arial" panose="020B0604020202020204" pitchFamily="34" charset="0"/>
              <a:cs typeface="Arial" panose="020B0604020202020204" pitchFamily="34" charset="0"/>
            </a:endParaRPr>
          </a:p>
          <a:p>
            <a:pPr marL="914400" indent="-914400" algn="just">
              <a:lnSpc>
                <a:spcPct val="120000"/>
              </a:lnSpc>
              <a:buAutoNum type="alphaLcParenBoth"/>
            </a:pPr>
            <a:r>
              <a:rPr lang="en-US" sz="7700" dirty="0">
                <a:latin typeface="Arial" panose="020B0604020202020204" pitchFamily="34" charset="0"/>
                <a:cs typeface="Arial" panose="020B0604020202020204" pitchFamily="34" charset="0"/>
              </a:rPr>
              <a:t>receive or participate in any distribution in respect of the company’s securities;</a:t>
            </a:r>
          </a:p>
          <a:p>
            <a:pPr marL="914400" indent="-914400" algn="just">
              <a:lnSpc>
                <a:spcPct val="120000"/>
              </a:lnSpc>
              <a:buAutoNum type="alphaLcParenBoth"/>
            </a:pPr>
            <a:r>
              <a:rPr lang="en-US" sz="7700" dirty="0">
                <a:latin typeface="Arial" panose="020B0604020202020204" pitchFamily="34" charset="0"/>
                <a:cs typeface="Arial" panose="020B0604020202020204" pitchFamily="34" charset="0"/>
              </a:rPr>
              <a:t>exercise or cause to be exercised, in the ordinary course, any or all of the rights attaching to the company’s securities; or</a:t>
            </a:r>
          </a:p>
          <a:p>
            <a:pPr marL="914400" indent="-914400" algn="just">
              <a:lnSpc>
                <a:spcPct val="120000"/>
              </a:lnSpc>
              <a:buAutoNum type="alphaLcParenBoth"/>
            </a:pPr>
            <a:r>
              <a:rPr lang="en-US" sz="7700" dirty="0">
                <a:latin typeface="Arial" panose="020B0604020202020204" pitchFamily="34" charset="0"/>
                <a:cs typeface="Arial" panose="020B0604020202020204" pitchFamily="34" charset="0"/>
              </a:rPr>
              <a:t>dispose or direct the disposition of the company’s securities, or any part of the distribution, in respect of the securities. </a:t>
            </a:r>
          </a:p>
          <a:p>
            <a:pPr marL="0" indent="0" algn="just">
              <a:lnSpc>
                <a:spcPct val="120000"/>
              </a:lnSpc>
              <a:buNone/>
            </a:pPr>
            <a:r>
              <a:rPr lang="en-US" sz="6000" dirty="0">
                <a:latin typeface="Arial" panose="020B0604020202020204" pitchFamily="34" charset="0"/>
                <a:cs typeface="Arial" panose="020B0604020202020204" pitchFamily="34" charset="0"/>
              </a:rPr>
              <a:t> 						</a:t>
            </a:r>
            <a:endParaRPr lang="en-ZA" sz="2800" dirty="0">
              <a:solidFill>
                <a:schemeClr val="tx1">
                  <a:lumMod val="75000"/>
                  <a:lumOff val="25000"/>
                </a:schemeClr>
              </a:solidFill>
            </a:endParaRPr>
          </a:p>
        </p:txBody>
      </p:sp>
    </p:spTree>
    <p:extLst>
      <p:ext uri="{BB962C8B-B14F-4D97-AF65-F5344CB8AC3E}">
        <p14:creationId xmlns:p14="http://schemas.microsoft.com/office/powerpoint/2010/main" val="346991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FREQUENTLY ASKED QUESTIONS</a:t>
            </a:r>
          </a:p>
        </p:txBody>
      </p:sp>
      <p:sp>
        <p:nvSpPr>
          <p:cNvPr id="3" name="Content Placeholder 2"/>
          <p:cNvSpPr>
            <a:spLocks noGrp="1"/>
          </p:cNvSpPr>
          <p:nvPr>
            <p:ph idx="1"/>
          </p:nvPr>
        </p:nvSpPr>
        <p:spPr>
          <a:xfrm>
            <a:off x="315310" y="1158950"/>
            <a:ext cx="9785131" cy="5879804"/>
          </a:xfrm>
        </p:spPr>
        <p:txBody>
          <a:bodyPr>
            <a:normAutofit fontScale="25000" lnSpcReduction="20000"/>
          </a:bodyPr>
          <a:lstStyle/>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lang="en-US" sz="9600" b="1" dirty="0">
                <a:solidFill>
                  <a:schemeClr val="tx1">
                    <a:lumMod val="75000"/>
                    <a:lumOff val="25000"/>
                  </a:schemeClr>
                </a:solidFill>
                <a:latin typeface="Arial" panose="020B0604020202020204" pitchFamily="34" charset="0"/>
                <a:cs typeface="Arial" panose="020B0604020202020204" pitchFamily="34" charset="0"/>
              </a:rPr>
              <a:t>Content of beneficial interest register – </a:t>
            </a:r>
            <a:r>
              <a:rPr lang="en-US" sz="9600" b="1" dirty="0">
                <a:solidFill>
                  <a:srgbClr val="009999"/>
                </a:solidFill>
                <a:latin typeface="Arial" panose="020B0604020202020204" pitchFamily="34" charset="0"/>
                <a:cs typeface="Arial" panose="020B0604020202020204" pitchFamily="34" charset="0"/>
              </a:rPr>
              <a:t>Reg 32A</a:t>
            </a: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endParaRPr lang="en-US" sz="7400" b="1" dirty="0">
              <a:solidFill>
                <a:schemeClr val="tx1">
                  <a:lumMod val="75000"/>
                  <a:lumOff val="25000"/>
                </a:schemeClr>
              </a:solidFill>
              <a:latin typeface="Arial" panose="020B0604020202020204" pitchFamily="34" charset="0"/>
              <a:cs typeface="Arial" panose="020B0604020202020204" pitchFamily="34" charset="0"/>
            </a:endParaRPr>
          </a:p>
          <a:p>
            <a:pPr marR="0" lvl="0" algn="just" defTabSz="497754" rtl="0" eaLnBrk="1" fontAlgn="auto" latinLnBrk="0" hangingPunct="1">
              <a:lnSpc>
                <a:spcPct val="120000"/>
              </a:lnSpc>
              <a:spcBef>
                <a:spcPct val="20000"/>
              </a:spcBef>
              <a:spcAft>
                <a:spcPts val="0"/>
              </a:spcAft>
              <a:buClr>
                <a:srgbClr val="75B56B"/>
              </a:buClr>
              <a:buSzTx/>
              <a:buFont typeface="Arial" panose="020B0604020202020204" pitchFamily="34" charset="0"/>
              <a:buChar char="•"/>
              <a:tabLst/>
              <a:defRPr/>
            </a:pPr>
            <a:r>
              <a:rPr lang="en-US" sz="9600" dirty="0">
                <a:solidFill>
                  <a:schemeClr val="tx1">
                    <a:lumMod val="75000"/>
                    <a:lumOff val="25000"/>
                  </a:schemeClr>
                </a:solidFill>
                <a:latin typeface="Arial" panose="020B0604020202020204" pitchFamily="34" charset="0"/>
                <a:cs typeface="Arial" panose="020B0604020202020204" pitchFamily="34" charset="0"/>
              </a:rPr>
              <a:t>Natural person – full name; ID / passport; country of issue;</a:t>
            </a:r>
          </a:p>
          <a:p>
            <a:pPr algn="just">
              <a:lnSpc>
                <a:spcPct val="120000"/>
              </a:lnSpc>
              <a:defRPr/>
            </a:pPr>
            <a:r>
              <a:rPr lang="en-US" sz="9600" dirty="0">
                <a:solidFill>
                  <a:schemeClr val="tx1">
                    <a:lumMod val="75000"/>
                    <a:lumOff val="25000"/>
                  </a:schemeClr>
                </a:solidFill>
                <a:latin typeface="Arial" panose="020B0604020202020204" pitchFamily="34" charset="0"/>
                <a:cs typeface="Arial" panose="020B0604020202020204" pitchFamily="34" charset="0"/>
              </a:rPr>
              <a:t>Juristic person – full name and reg number;</a:t>
            </a:r>
          </a:p>
          <a:p>
            <a:pPr algn="just">
              <a:lnSpc>
                <a:spcPct val="120000"/>
              </a:lnSpc>
              <a:defRPr/>
            </a:pPr>
            <a:r>
              <a:rPr lang="en-US" sz="9600" dirty="0">
                <a:solidFill>
                  <a:schemeClr val="tx1">
                    <a:lumMod val="75000"/>
                    <a:lumOff val="25000"/>
                  </a:schemeClr>
                </a:solidFill>
                <a:latin typeface="Arial" panose="020B0604020202020204" pitchFamily="34" charset="0"/>
                <a:cs typeface="Arial" panose="020B0604020202020204" pitchFamily="34" charset="0"/>
              </a:rPr>
              <a:t>Business / residential / postal address;</a:t>
            </a:r>
          </a:p>
          <a:p>
            <a:pPr algn="just">
              <a:lnSpc>
                <a:spcPct val="120000"/>
              </a:lnSpc>
              <a:defRPr/>
            </a:pPr>
            <a:r>
              <a:rPr lang="en-US" sz="9600" dirty="0">
                <a:solidFill>
                  <a:schemeClr val="tx1">
                    <a:lumMod val="75000"/>
                    <a:lumOff val="25000"/>
                  </a:schemeClr>
                </a:solidFill>
                <a:latin typeface="Arial" panose="020B0604020202020204" pitchFamily="34" charset="0"/>
                <a:cs typeface="Arial" panose="020B0604020202020204" pitchFamily="34" charset="0"/>
              </a:rPr>
              <a:t>E-mail;</a:t>
            </a:r>
          </a:p>
          <a:p>
            <a:pPr algn="just">
              <a:lnSpc>
                <a:spcPct val="120000"/>
              </a:lnSpc>
              <a:defRPr/>
            </a:pPr>
            <a:r>
              <a:rPr lang="en-US" sz="9600" dirty="0">
                <a:solidFill>
                  <a:schemeClr val="tx1">
                    <a:lumMod val="75000"/>
                    <a:lumOff val="25000"/>
                  </a:schemeClr>
                </a:solidFill>
                <a:latin typeface="Arial" panose="020B0604020202020204" pitchFamily="34" charset="0"/>
                <a:cs typeface="Arial" panose="020B0604020202020204" pitchFamily="34" charset="0"/>
              </a:rPr>
              <a:t>Extent of beneficial interest in terms of issued securities – control (section 56 of the Act)</a:t>
            </a: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endParaRPr lang="en-US" sz="740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r>
              <a:rPr lang="en-US" sz="7400" dirty="0">
                <a:solidFill>
                  <a:schemeClr val="tx1">
                    <a:lumMod val="75000"/>
                    <a:lumOff val="25000"/>
                  </a:schemeClr>
                </a:solidFill>
                <a:latin typeface="Arial" panose="020B0604020202020204" pitchFamily="34" charset="0"/>
                <a:cs typeface="Arial" panose="020B0604020202020204" pitchFamily="34" charset="0"/>
              </a:rPr>
              <a:t>	</a:t>
            </a:r>
            <a:r>
              <a:rPr lang="en-US" sz="9600" dirty="0">
                <a:solidFill>
                  <a:schemeClr val="tx1">
                    <a:lumMod val="75000"/>
                    <a:lumOff val="25000"/>
                  </a:schemeClr>
                </a:solidFill>
                <a:latin typeface="Arial" panose="020B0604020202020204" pitchFamily="34" charset="0"/>
                <a:cs typeface="Arial" panose="020B0604020202020204" pitchFamily="34" charset="0"/>
              </a:rPr>
              <a:t>Disclosure Form (not mandatory)</a:t>
            </a:r>
          </a:p>
          <a:p>
            <a:pPr marL="0" marR="0" lvl="0" indent="0" algn="just" defTabSz="497754" rtl="0" eaLnBrk="1" fontAlgn="auto" latinLnBrk="0" hangingPunct="1">
              <a:lnSpc>
                <a:spcPct val="120000"/>
              </a:lnSpc>
              <a:spcBef>
                <a:spcPct val="20000"/>
              </a:spcBef>
              <a:spcAft>
                <a:spcPts val="0"/>
              </a:spcAft>
              <a:buClr>
                <a:srgbClr val="75B56B"/>
              </a:buClr>
              <a:buSzTx/>
              <a:buFont typeface="Arial"/>
              <a:buNone/>
              <a:tabLst/>
              <a:defRPr/>
            </a:pPr>
            <a:endParaRPr lang="en-US" sz="9600" dirty="0">
              <a:solidFill>
                <a:schemeClr val="tx1">
                  <a:lumMod val="75000"/>
                  <a:lumOff val="25000"/>
                </a:schemeClr>
              </a:solidFill>
              <a:latin typeface="Arial" panose="020B0604020202020204" pitchFamily="34" charset="0"/>
              <a:cs typeface="Arial" panose="020B0604020202020204" pitchFamily="34" charset="0"/>
            </a:endParaRPr>
          </a:p>
          <a:p>
            <a:pPr algn="just">
              <a:lnSpc>
                <a:spcPct val="120000"/>
              </a:lnSpc>
              <a:defRPr/>
            </a:pPr>
            <a:r>
              <a:rPr lang="en-US" sz="9600" dirty="0">
                <a:solidFill>
                  <a:schemeClr val="tx1">
                    <a:lumMod val="75000"/>
                    <a:lumOff val="25000"/>
                  </a:schemeClr>
                </a:solidFill>
                <a:latin typeface="Arial" panose="020B0604020202020204" pitchFamily="34" charset="0"/>
                <a:cs typeface="Arial" panose="020B0604020202020204" pitchFamily="34" charset="0"/>
              </a:rPr>
              <a:t>Complex ownership structures – organogram;</a:t>
            </a:r>
          </a:p>
          <a:p>
            <a:pPr algn="just">
              <a:lnSpc>
                <a:spcPct val="120000"/>
              </a:lnSpc>
              <a:defRPr/>
            </a:pPr>
            <a:r>
              <a:rPr lang="en-US" sz="9600" dirty="0">
                <a:solidFill>
                  <a:schemeClr val="tx1">
                    <a:lumMod val="75000"/>
                    <a:lumOff val="25000"/>
                  </a:schemeClr>
                </a:solidFill>
                <a:latin typeface="Arial" panose="020B0604020202020204" pitchFamily="34" charset="0"/>
                <a:cs typeface="Arial" panose="020B0604020202020204" pitchFamily="34" charset="0"/>
              </a:rPr>
              <a:t>CIPC may at any time require, or cause, the verification of information and documentation – Regulation 5(2).</a:t>
            </a:r>
          </a:p>
        </p:txBody>
      </p:sp>
    </p:spTree>
    <p:extLst>
      <p:ext uri="{BB962C8B-B14F-4D97-AF65-F5344CB8AC3E}">
        <p14:creationId xmlns:p14="http://schemas.microsoft.com/office/powerpoint/2010/main" val="193720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F78358-43D6-17EF-6147-F8A5B29352EC}"/>
              </a:ext>
            </a:extLst>
          </p:cNvPr>
          <p:cNvPicPr>
            <a:picLocks noGrp="1" noChangeAspect="1"/>
          </p:cNvPicPr>
          <p:nvPr>
            <p:ph type="pic" idx="1"/>
          </p:nvPr>
        </p:nvPicPr>
        <p:blipFill>
          <a:blip r:embed="rId2"/>
          <a:srcRect t="7478" r="-1" b="-1"/>
          <a:stretch/>
        </p:blipFill>
        <p:spPr>
          <a:xfrm>
            <a:off x="0" y="798496"/>
            <a:ext cx="10720312" cy="3571623"/>
          </a:xfrm>
          <a:prstGeom prst="rect">
            <a:avLst/>
          </a:prstGeom>
          <a:noFill/>
        </p:spPr>
      </p:pic>
      <p:sp>
        <p:nvSpPr>
          <p:cNvPr id="2" name="Title 1">
            <a:extLst>
              <a:ext uri="{FF2B5EF4-FFF2-40B4-BE49-F238E27FC236}">
                <a16:creationId xmlns:a16="http://schemas.microsoft.com/office/drawing/2014/main" id="{04571D59-A94A-5097-3F09-A2E1B26911F4}"/>
              </a:ext>
            </a:extLst>
          </p:cNvPr>
          <p:cNvSpPr>
            <a:spLocks noGrp="1"/>
          </p:cNvSpPr>
          <p:nvPr>
            <p:ph type="title"/>
          </p:nvPr>
        </p:nvSpPr>
        <p:spPr>
          <a:xfrm>
            <a:off x="396593" y="218156"/>
            <a:ext cx="6075459" cy="874374"/>
          </a:xfrm>
        </p:spPr>
        <p:txBody>
          <a:bodyPr vert="horz" lIns="80165" tIns="40082" rIns="80165" bIns="40082" rtlCol="0" anchor="ctr">
            <a:normAutofit/>
          </a:bodyPr>
          <a:lstStyle/>
          <a:p>
            <a:pPr defTabSz="801654">
              <a:lnSpc>
                <a:spcPct val="90000"/>
              </a:lnSpc>
            </a:pPr>
            <a:r>
              <a:rPr lang="en-US" sz="3816" u="sng" dirty="0"/>
              <a:t>Learn-</a:t>
            </a:r>
            <a:r>
              <a:rPr lang="en-US" sz="3816" u="sng" dirty="0" err="1"/>
              <a:t>i</a:t>
            </a:r>
            <a:r>
              <a:rPr lang="en-US" sz="3816" u="sng" dirty="0"/>
              <a:t>-Biz Course</a:t>
            </a:r>
          </a:p>
          <a:p>
            <a:pPr defTabSz="801654">
              <a:lnSpc>
                <a:spcPct val="90000"/>
              </a:lnSpc>
            </a:pPr>
            <a:endParaRPr lang="en-US" sz="3156" u="sng" dirty="0">
              <a:solidFill>
                <a:schemeClr val="tx2"/>
              </a:solidFill>
              <a:latin typeface="+mj-lt"/>
              <a:cs typeface="+mj-cs"/>
            </a:endParaRPr>
          </a:p>
        </p:txBody>
      </p:sp>
      <p:sp>
        <p:nvSpPr>
          <p:cNvPr id="3" name="TextBox 2">
            <a:extLst>
              <a:ext uri="{FF2B5EF4-FFF2-40B4-BE49-F238E27FC236}">
                <a16:creationId xmlns:a16="http://schemas.microsoft.com/office/drawing/2014/main" id="{532DF3A6-2F35-66AE-04E0-BD4DC18F07D7}"/>
              </a:ext>
            </a:extLst>
          </p:cNvPr>
          <p:cNvSpPr txBox="1"/>
          <p:nvPr/>
        </p:nvSpPr>
        <p:spPr>
          <a:xfrm>
            <a:off x="178130" y="4667003"/>
            <a:ext cx="10307783" cy="2434441"/>
          </a:xfrm>
          <a:prstGeom prst="rect">
            <a:avLst/>
          </a:prstGeom>
        </p:spPr>
        <p:txBody>
          <a:bodyPr vert="horz" lIns="80165" tIns="40082" rIns="80165" bIns="40082" rtlCol="0" anchor="ctr">
            <a:noAutofit/>
          </a:bodyPr>
          <a:lstStyle/>
          <a:p>
            <a:pPr>
              <a:lnSpc>
                <a:spcPts val="2400"/>
              </a:lnSpc>
              <a:buClr>
                <a:srgbClr val="75B56B"/>
              </a:buClr>
            </a:pPr>
            <a:r>
              <a:rPr lang="en-US" sz="2400" b="1" dirty="0">
                <a:solidFill>
                  <a:srgbClr val="00B050"/>
                </a:solidFill>
                <a:hlinkClick r:id="rId3">
                  <a:extLst>
                    <a:ext uri="{A12FA001-AC4F-418D-AE19-62706E023703}">
                      <ahyp:hlinkClr xmlns:ahyp="http://schemas.microsoft.com/office/drawing/2018/hyperlinkcolor" val="tx"/>
                    </a:ext>
                  </a:extLst>
                </a:hlinkClick>
              </a:rPr>
              <a:t>https://www.cipc.co.za/?page_id=10431</a:t>
            </a:r>
            <a:endParaRPr lang="en-US" sz="2400" b="1" dirty="0">
              <a:solidFill>
                <a:srgbClr val="00B050"/>
              </a:solidFill>
            </a:endParaRPr>
          </a:p>
          <a:p>
            <a:pPr>
              <a:lnSpc>
                <a:spcPts val="2400"/>
              </a:lnSpc>
              <a:buClr>
                <a:srgbClr val="75B56B"/>
              </a:buClr>
            </a:pPr>
            <a:endParaRPr lang="en-US" sz="2400" b="1" dirty="0">
              <a:solidFill>
                <a:schemeClr val="tx2"/>
              </a:solidFill>
            </a:endParaRPr>
          </a:p>
          <a:p>
            <a:pPr marL="342900" indent="-342900">
              <a:lnSpc>
                <a:spcPts val="2400"/>
              </a:lnSpc>
              <a:buFont typeface="Arial" panose="020B0604020202020204" pitchFamily="34" charset="0"/>
              <a:buChar char="•"/>
            </a:pPr>
            <a:r>
              <a:rPr lang="en-ZA" sz="2400" b="1" dirty="0">
                <a:solidFill>
                  <a:srgbClr val="1F497D"/>
                </a:solidFill>
                <a:cs typeface="Arial" panose="020B0604020202020204" pitchFamily="34" charset="0"/>
              </a:rPr>
              <a:t>Assist new and existing SMME company directors with knowledge of their duties and responsibilities as directors.</a:t>
            </a:r>
          </a:p>
          <a:p>
            <a:pPr marL="342900" indent="-342900" algn="just">
              <a:lnSpc>
                <a:spcPts val="2400"/>
              </a:lnSpc>
              <a:buFont typeface="Arial" panose="020B0604020202020204" pitchFamily="34" charset="0"/>
              <a:buChar char="•"/>
            </a:pPr>
            <a:r>
              <a:rPr lang="en-ZA" sz="2400" b="1" dirty="0">
                <a:solidFill>
                  <a:srgbClr val="1F497D"/>
                </a:solidFill>
                <a:cs typeface="Arial" panose="020B0604020202020204" pitchFamily="34" charset="0"/>
              </a:rPr>
              <a:t>Anyone who is interested can register and follow the course.</a:t>
            </a:r>
          </a:p>
          <a:p>
            <a:pPr marL="342900" indent="-342900">
              <a:lnSpc>
                <a:spcPts val="2400"/>
              </a:lnSpc>
              <a:buFont typeface="Arial" panose="020B0604020202020204" pitchFamily="34" charset="0"/>
              <a:buChar char="•"/>
            </a:pPr>
            <a:r>
              <a:rPr lang="en-ZA" sz="2400" b="1" dirty="0">
                <a:solidFill>
                  <a:srgbClr val="1F497D"/>
                </a:solidFill>
                <a:cs typeface="Arial" panose="020B0604020202020204" pitchFamily="34" charset="0"/>
              </a:rPr>
              <a:t> It is </a:t>
            </a:r>
            <a:r>
              <a:rPr lang="en-ZA" sz="2400" b="1" u="sng" dirty="0">
                <a:solidFill>
                  <a:srgbClr val="1F497D"/>
                </a:solidFill>
                <a:cs typeface="Arial" panose="020B0604020202020204" pitchFamily="34" charset="0"/>
              </a:rPr>
              <a:t>not</a:t>
            </a:r>
            <a:r>
              <a:rPr lang="en-ZA" sz="2400" b="1" dirty="0">
                <a:solidFill>
                  <a:srgbClr val="1F497D"/>
                </a:solidFill>
                <a:cs typeface="Arial" panose="020B0604020202020204" pitchFamily="34" charset="0"/>
              </a:rPr>
              <a:t> an accredited course.  </a:t>
            </a:r>
          </a:p>
          <a:p>
            <a:pPr marL="342900" indent="-342900">
              <a:lnSpc>
                <a:spcPts val="2400"/>
              </a:lnSpc>
              <a:buFont typeface="Arial" panose="020B0604020202020204" pitchFamily="34" charset="0"/>
              <a:buChar char="•"/>
            </a:pPr>
            <a:r>
              <a:rPr lang="en-ZA" sz="2400" b="1" dirty="0">
                <a:solidFill>
                  <a:srgbClr val="1F497D"/>
                </a:solidFill>
                <a:cs typeface="Arial" panose="020B0604020202020204" pitchFamily="34" charset="0"/>
              </a:rPr>
              <a:t>It is o</a:t>
            </a:r>
            <a:r>
              <a:rPr lang="en-US" sz="2400" b="1" dirty="0" err="1">
                <a:solidFill>
                  <a:schemeClr val="tx2"/>
                </a:solidFill>
              </a:rPr>
              <a:t>ffered</a:t>
            </a:r>
            <a:r>
              <a:rPr lang="en-US" sz="2400" b="1" dirty="0">
                <a:solidFill>
                  <a:schemeClr val="tx2"/>
                </a:solidFill>
              </a:rPr>
              <a:t> at no cost.</a:t>
            </a:r>
          </a:p>
          <a:p>
            <a:pPr marL="342900" indent="-342900">
              <a:lnSpc>
                <a:spcPts val="2400"/>
              </a:lnSpc>
              <a:buFont typeface="Arial" panose="020B0604020202020204" pitchFamily="34" charset="0"/>
              <a:buChar char="•"/>
            </a:pPr>
            <a:r>
              <a:rPr lang="en-US" sz="2400" b="1" dirty="0">
                <a:solidFill>
                  <a:schemeClr val="tx2"/>
                </a:solidFill>
              </a:rPr>
              <a:t>For more information:  </a:t>
            </a:r>
            <a:r>
              <a:rPr lang="en-US" sz="2400" b="1" dirty="0">
                <a:solidFill>
                  <a:schemeClr val="tx2"/>
                </a:solidFill>
                <a:hlinkClick r:id="rId4"/>
              </a:rPr>
              <a:t>education@cipc.co.za</a:t>
            </a:r>
            <a:r>
              <a:rPr lang="en-US" sz="2400" b="1" dirty="0">
                <a:solidFill>
                  <a:schemeClr val="tx2"/>
                </a:solidFill>
              </a:rPr>
              <a:t> </a:t>
            </a:r>
          </a:p>
        </p:txBody>
      </p:sp>
    </p:spTree>
    <p:extLst>
      <p:ext uri="{BB962C8B-B14F-4D97-AF65-F5344CB8AC3E}">
        <p14:creationId xmlns:p14="http://schemas.microsoft.com/office/powerpoint/2010/main" val="176114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FREQUENTLY ASKED QUESTIONS</a:t>
            </a:r>
          </a:p>
        </p:txBody>
      </p:sp>
      <p:sp>
        <p:nvSpPr>
          <p:cNvPr id="3" name="Content Placeholder 2"/>
          <p:cNvSpPr>
            <a:spLocks noGrp="1"/>
          </p:cNvSpPr>
          <p:nvPr>
            <p:ph idx="1"/>
          </p:nvPr>
        </p:nvSpPr>
        <p:spPr>
          <a:xfrm>
            <a:off x="403761" y="1329070"/>
            <a:ext cx="9696680" cy="5709683"/>
          </a:xfrm>
        </p:spPr>
        <p:txBody>
          <a:bodyPr>
            <a:normAutofit fontScale="32500" lnSpcReduction="20000"/>
          </a:bodyPr>
          <a:lstStyle/>
          <a:p>
            <a:pPr algn="just">
              <a:lnSpc>
                <a:spcPct val="120000"/>
              </a:lnSpc>
            </a:pPr>
            <a:r>
              <a:rPr lang="en-US" sz="8000" b="1" dirty="0">
                <a:solidFill>
                  <a:srgbClr val="00B050"/>
                </a:solidFill>
                <a:latin typeface="Arial" panose="020B0604020202020204" pitchFamily="34" charset="0"/>
                <a:cs typeface="Arial" panose="020B0604020202020204" pitchFamily="34" charset="0"/>
              </a:rPr>
              <a:t>Does a Trust declare beneficial ownership with the CIPC? </a:t>
            </a:r>
          </a:p>
          <a:p>
            <a:pPr marL="0" indent="0" algn="just">
              <a:lnSpc>
                <a:spcPct val="120000"/>
              </a:lnSpc>
              <a:buNone/>
            </a:pPr>
            <a:endParaRPr lang="en-US" sz="8000" b="1" dirty="0">
              <a:solidFill>
                <a:schemeClr val="tx1">
                  <a:lumMod val="75000"/>
                  <a:lumOff val="25000"/>
                </a:schemeClr>
              </a:solidFill>
              <a:latin typeface="Arial" panose="020B0604020202020204" pitchFamily="34" charset="0"/>
              <a:cs typeface="Arial" panose="020B0604020202020204" pitchFamily="34" charset="0"/>
            </a:endParaRPr>
          </a:p>
          <a:p>
            <a:pPr marL="0" indent="0" algn="just">
              <a:lnSpc>
                <a:spcPct val="120000"/>
              </a:lnSpc>
              <a:buNone/>
            </a:pPr>
            <a:r>
              <a:rPr lang="en-US" sz="8000" dirty="0">
                <a:solidFill>
                  <a:schemeClr val="tx1">
                    <a:lumMod val="75000"/>
                    <a:lumOff val="25000"/>
                  </a:schemeClr>
                </a:solidFill>
                <a:latin typeface="Arial" panose="020B0604020202020204" pitchFamily="34" charset="0"/>
                <a:cs typeface="Arial" panose="020B0604020202020204" pitchFamily="34" charset="0"/>
              </a:rPr>
              <a:t>Trusts (although regarded as juristic persons) are not </a:t>
            </a:r>
            <a:r>
              <a:rPr lang="en-US" sz="8000" dirty="0" err="1">
                <a:solidFill>
                  <a:schemeClr val="tx1">
                    <a:lumMod val="75000"/>
                    <a:lumOff val="25000"/>
                  </a:schemeClr>
                </a:solidFill>
                <a:latin typeface="Arial" panose="020B0604020202020204" pitchFamily="34" charset="0"/>
                <a:cs typeface="Arial" panose="020B0604020202020204" pitchFamily="34" charset="0"/>
              </a:rPr>
              <a:t>registerd</a:t>
            </a:r>
            <a:r>
              <a:rPr lang="en-US" sz="8000" dirty="0">
                <a:solidFill>
                  <a:schemeClr val="tx1">
                    <a:lumMod val="75000"/>
                    <a:lumOff val="25000"/>
                  </a:schemeClr>
                </a:solidFill>
                <a:latin typeface="Arial" panose="020B0604020202020204" pitchFamily="34" charset="0"/>
                <a:cs typeface="Arial" panose="020B0604020202020204" pitchFamily="34" charset="0"/>
              </a:rPr>
              <a:t> with the CIPC, but with the Master of the High Court and therefore must declare beneficial ownership in terms of Trusts with the Master’s office. </a:t>
            </a:r>
          </a:p>
          <a:p>
            <a:pPr marL="0" indent="0" algn="just">
              <a:lnSpc>
                <a:spcPct val="120000"/>
              </a:lnSpc>
              <a:spcBef>
                <a:spcPts val="0"/>
              </a:spcBef>
              <a:buNone/>
            </a:pPr>
            <a:endParaRPr lang="en-ZA" sz="8000" dirty="0">
              <a:solidFill>
                <a:schemeClr val="tx1">
                  <a:lumMod val="75000"/>
                  <a:lumOff val="25000"/>
                </a:schemeClr>
              </a:solidFill>
            </a:endParaRPr>
          </a:p>
          <a:p>
            <a:pPr marL="0" indent="0" algn="just">
              <a:lnSpc>
                <a:spcPct val="120000"/>
              </a:lnSpc>
              <a:spcBef>
                <a:spcPts val="0"/>
              </a:spcBef>
              <a:buNone/>
            </a:pPr>
            <a:r>
              <a:rPr lang="en-ZA" sz="8000" dirty="0">
                <a:solidFill>
                  <a:schemeClr val="tx1">
                    <a:lumMod val="75000"/>
                    <a:lumOff val="25000"/>
                  </a:schemeClr>
                </a:solidFill>
              </a:rPr>
              <a:t>However, in instances where a Trust is the owner (member of CC, shareholder of company), in terms of a declaring company the natural persons of these Trusts must be declared, i.e. Trustees (control); beneficiaries (ownership). </a:t>
            </a:r>
          </a:p>
          <a:p>
            <a:pPr marL="0" indent="0" algn="just">
              <a:lnSpc>
                <a:spcPct val="120000"/>
              </a:lnSpc>
              <a:buNone/>
            </a:pPr>
            <a:r>
              <a:rPr lang="en-US" sz="8000" dirty="0">
                <a:solidFill>
                  <a:schemeClr val="tx1">
                    <a:lumMod val="75000"/>
                    <a:lumOff val="25000"/>
                  </a:schemeClr>
                </a:solidFill>
                <a:latin typeface="Arial Narrow" panose="020B0606020202030204" pitchFamily="34" charset="0"/>
              </a:rPr>
              <a:t>. </a:t>
            </a:r>
          </a:p>
          <a:p>
            <a:pPr marL="0" indent="0" algn="just">
              <a:lnSpc>
                <a:spcPct val="120000"/>
              </a:lnSpc>
              <a:spcBef>
                <a:spcPts val="0"/>
              </a:spcBef>
              <a:buNone/>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indent="0" algn="just">
              <a:buNone/>
            </a:pPr>
            <a:endParaRPr lang="en-ZA" sz="2800" dirty="0">
              <a:solidFill>
                <a:schemeClr val="tx1">
                  <a:lumMod val="75000"/>
                  <a:lumOff val="25000"/>
                </a:schemeClr>
              </a:solidFill>
            </a:endParaRPr>
          </a:p>
        </p:txBody>
      </p:sp>
    </p:spTree>
    <p:extLst>
      <p:ext uri="{BB962C8B-B14F-4D97-AF65-F5344CB8AC3E}">
        <p14:creationId xmlns:p14="http://schemas.microsoft.com/office/powerpoint/2010/main" val="187190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510455"/>
            <a:ext cx="9619774" cy="3086543"/>
          </a:xfrm>
        </p:spPr>
        <p:txBody>
          <a:bodyPr/>
          <a:lstStyle/>
          <a:p>
            <a:r>
              <a:rPr lang="en-US" dirty="0"/>
              <a:t>THANK YOU – </a:t>
            </a:r>
            <a:br>
              <a:rPr lang="en-US" dirty="0"/>
            </a:br>
            <a:r>
              <a:rPr lang="en-US" dirty="0"/>
              <a:t>QUESTIONS WELCOME!</a:t>
            </a:r>
            <a:endParaRPr lang="en-ZA" dirty="0"/>
          </a:p>
        </p:txBody>
      </p:sp>
    </p:spTree>
    <p:extLst>
      <p:ext uri="{BB962C8B-B14F-4D97-AF65-F5344CB8AC3E}">
        <p14:creationId xmlns:p14="http://schemas.microsoft.com/office/powerpoint/2010/main" val="2512408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Beneficial ownership – companies act</a:t>
            </a:r>
            <a:endParaRPr lang="en-ZA" dirty="0"/>
          </a:p>
        </p:txBody>
      </p:sp>
      <p:sp>
        <p:nvSpPr>
          <p:cNvPr id="3" name="Content Placeholder 2"/>
          <p:cNvSpPr>
            <a:spLocks noGrp="1"/>
          </p:cNvSpPr>
          <p:nvPr>
            <p:ph idx="1"/>
          </p:nvPr>
        </p:nvSpPr>
        <p:spPr>
          <a:xfrm>
            <a:off x="262759" y="1508166"/>
            <a:ext cx="9835161" cy="5743238"/>
          </a:xfrm>
        </p:spPr>
        <p:txBody>
          <a:bodyPr>
            <a:normAutofit/>
          </a:bodyPr>
          <a:lstStyle/>
          <a:p>
            <a:pPr marL="0" indent="0" algn="just">
              <a:spcBef>
                <a:spcPts val="0"/>
              </a:spcBef>
              <a:buNone/>
            </a:pPr>
            <a:r>
              <a:rPr lang="en-ZA" sz="2600" dirty="0">
                <a:solidFill>
                  <a:srgbClr val="00B050"/>
                </a:solidFill>
              </a:rPr>
              <a:t>“</a:t>
            </a:r>
            <a:r>
              <a:rPr lang="en-ZA" sz="2600" b="1" dirty="0">
                <a:solidFill>
                  <a:srgbClr val="00B050"/>
                </a:solidFill>
              </a:rPr>
              <a:t>beneficial owner</a:t>
            </a:r>
            <a:r>
              <a:rPr lang="en-ZA" sz="2600" dirty="0">
                <a:solidFill>
                  <a:srgbClr val="00B050"/>
                </a:solidFill>
              </a:rPr>
              <a:t>” </a:t>
            </a:r>
            <a:r>
              <a:rPr lang="en-ZA" sz="2600" dirty="0">
                <a:solidFill>
                  <a:schemeClr val="tx1">
                    <a:lumMod val="75000"/>
                    <a:lumOff val="25000"/>
                  </a:schemeClr>
                </a:solidFill>
              </a:rPr>
              <a:t>in respect of a company, means an individual who, directly or indirectly, ultimately owns that company or exercises effective control of that company, including through-</a:t>
            </a:r>
          </a:p>
          <a:p>
            <a:pPr marL="0" indent="0" algn="just">
              <a:buNone/>
            </a:pPr>
            <a:endParaRPr lang="en-ZA" sz="2600" dirty="0">
              <a:solidFill>
                <a:schemeClr val="tx1">
                  <a:lumMod val="75000"/>
                  <a:lumOff val="25000"/>
                </a:schemeClr>
              </a:solidFill>
            </a:endParaRPr>
          </a:p>
          <a:p>
            <a:pPr marL="514350" indent="-514350" algn="just">
              <a:buAutoNum type="alphaLcParenBoth"/>
            </a:pPr>
            <a:r>
              <a:rPr lang="en-ZA" sz="2600" dirty="0">
                <a:solidFill>
                  <a:schemeClr val="tx1">
                    <a:lumMod val="75000"/>
                    <a:lumOff val="25000"/>
                  </a:schemeClr>
                </a:solidFill>
              </a:rPr>
              <a:t>the holding of beneficial interests in the securities – </a:t>
            </a:r>
            <a:r>
              <a:rPr lang="en-ZA" sz="2600" dirty="0">
                <a:solidFill>
                  <a:srgbClr val="00B050"/>
                </a:solidFill>
              </a:rPr>
              <a:t>(section 56) the company’s issued securities may be held by one person for the beneficial interest of another person;</a:t>
            </a:r>
          </a:p>
          <a:p>
            <a:pPr marL="514350" indent="-514350" algn="just">
              <a:buAutoNum type="alphaLcParenBoth"/>
            </a:pPr>
            <a:endParaRPr lang="en-ZA" sz="2600" dirty="0"/>
          </a:p>
          <a:p>
            <a:pPr marL="514350" indent="-514350" algn="just">
              <a:buAutoNum type="alphaLcParenBoth"/>
            </a:pPr>
            <a:r>
              <a:rPr lang="en-ZA" sz="2600" dirty="0">
                <a:solidFill>
                  <a:schemeClr val="tx1">
                    <a:lumMod val="75000"/>
                    <a:lumOff val="25000"/>
                  </a:schemeClr>
                </a:solidFill>
              </a:rPr>
              <a:t>the exercise of, or control of the exercise of voting rights – </a:t>
            </a:r>
            <a:r>
              <a:rPr lang="en-ZA" sz="2600" dirty="0">
                <a:solidFill>
                  <a:srgbClr val="00B050"/>
                </a:solidFill>
              </a:rPr>
              <a:t>(section 37) each share issued by a company has associated with it one general voting right, except if provided otherwise by the Act or the MOI;</a:t>
            </a:r>
          </a:p>
          <a:p>
            <a:pPr marL="0" indent="0" algn="just">
              <a:buNone/>
            </a:pPr>
            <a:endParaRPr lang="en-ZA" sz="2800" dirty="0"/>
          </a:p>
          <a:p>
            <a:pPr marL="0" indent="0" algn="just">
              <a:buNone/>
            </a:pPr>
            <a:endParaRPr lang="en-ZA" sz="2400" dirty="0"/>
          </a:p>
        </p:txBody>
      </p:sp>
    </p:spTree>
    <p:extLst>
      <p:ext uri="{BB962C8B-B14F-4D97-AF65-F5344CB8AC3E}">
        <p14:creationId xmlns:p14="http://schemas.microsoft.com/office/powerpoint/2010/main" val="185077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Beneficial ownership – companies act</a:t>
            </a:r>
            <a:endParaRPr lang="en-ZA" dirty="0"/>
          </a:p>
        </p:txBody>
      </p:sp>
      <p:sp>
        <p:nvSpPr>
          <p:cNvPr id="3" name="Content Placeholder 2"/>
          <p:cNvSpPr>
            <a:spLocks noGrp="1"/>
          </p:cNvSpPr>
          <p:nvPr>
            <p:ph idx="1"/>
          </p:nvPr>
        </p:nvSpPr>
        <p:spPr>
          <a:xfrm>
            <a:off x="262759" y="1135117"/>
            <a:ext cx="9835161" cy="6116287"/>
          </a:xfrm>
        </p:spPr>
        <p:txBody>
          <a:bodyPr>
            <a:normAutofit/>
          </a:bodyPr>
          <a:lstStyle/>
          <a:p>
            <a:pPr marL="0" indent="0" algn="just">
              <a:buNone/>
            </a:pPr>
            <a:endParaRPr lang="en-ZA" sz="2800" dirty="0"/>
          </a:p>
          <a:p>
            <a:pPr marL="0" indent="0" algn="just">
              <a:buNone/>
            </a:pPr>
            <a:r>
              <a:rPr lang="en-ZA" sz="2600" dirty="0">
                <a:solidFill>
                  <a:srgbClr val="85BE7C"/>
                </a:solidFill>
              </a:rPr>
              <a:t>(c) </a:t>
            </a:r>
            <a:r>
              <a:rPr lang="en-ZA" sz="2600" dirty="0">
                <a:solidFill>
                  <a:schemeClr val="tx1">
                    <a:lumMod val="75000"/>
                    <a:lumOff val="25000"/>
                  </a:schemeClr>
                </a:solidFill>
              </a:rPr>
              <a:t>the right, or control of the right to appoint and remove  	directors – </a:t>
            </a:r>
            <a:r>
              <a:rPr lang="en-ZA" sz="2600" dirty="0">
                <a:solidFill>
                  <a:srgbClr val="00B050"/>
                </a:solidFill>
              </a:rPr>
              <a:t>(section 66(4) MOI of company may provide 	for 	the director appointment and removal of one or more 	directors by any person who is named in or determined in 	terms of the MOI of that company; </a:t>
            </a:r>
          </a:p>
          <a:p>
            <a:pPr marL="0" indent="0" algn="just">
              <a:buNone/>
            </a:pPr>
            <a:endParaRPr lang="en-ZA" sz="2600" dirty="0">
              <a:solidFill>
                <a:srgbClr val="85BE7C"/>
              </a:solidFill>
            </a:endParaRPr>
          </a:p>
          <a:p>
            <a:pPr marL="0" indent="0" algn="just">
              <a:spcBef>
                <a:spcPts val="0"/>
              </a:spcBef>
              <a:buNone/>
            </a:pPr>
            <a:r>
              <a:rPr lang="en-ZA" sz="2600" dirty="0">
                <a:solidFill>
                  <a:srgbClr val="85BE7C"/>
                </a:solidFill>
              </a:rPr>
              <a:t>(d) </a:t>
            </a:r>
            <a:r>
              <a:rPr lang="en-ZA" sz="2600" dirty="0">
                <a:solidFill>
                  <a:schemeClr val="tx1">
                    <a:lumMod val="75000"/>
                    <a:lumOff val="25000"/>
                  </a:schemeClr>
                </a:solidFill>
              </a:rPr>
              <a:t>the ability to otherwise materially influence the 	management 	of the company –</a:t>
            </a:r>
            <a:r>
              <a:rPr lang="en-ZA" sz="2600" dirty="0">
                <a:solidFill>
                  <a:srgbClr val="008080"/>
                </a:solidFill>
              </a:rPr>
              <a:t> </a:t>
            </a:r>
            <a:r>
              <a:rPr lang="en-ZA" sz="2600" dirty="0">
                <a:solidFill>
                  <a:srgbClr val="00B050"/>
                </a:solidFill>
              </a:rPr>
              <a:t>(section 66) business 	affairs of a company 	is managed by its board of directors, 	which has the power to 	perform any function of the company. </a:t>
            </a:r>
          </a:p>
          <a:p>
            <a:pPr marL="0" indent="0" algn="just">
              <a:buNone/>
            </a:pPr>
            <a:endParaRPr lang="en-ZA" sz="2400" dirty="0"/>
          </a:p>
        </p:txBody>
      </p:sp>
    </p:spTree>
    <p:extLst>
      <p:ext uri="{BB962C8B-B14F-4D97-AF65-F5344CB8AC3E}">
        <p14:creationId xmlns:p14="http://schemas.microsoft.com/office/powerpoint/2010/main" val="78771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Beneficial ownership – companies act</a:t>
            </a:r>
            <a:endParaRPr lang="en-ZA" dirty="0"/>
          </a:p>
        </p:txBody>
      </p:sp>
      <p:sp>
        <p:nvSpPr>
          <p:cNvPr id="3" name="Content Placeholder 2"/>
          <p:cNvSpPr>
            <a:spLocks noGrp="1"/>
          </p:cNvSpPr>
          <p:nvPr>
            <p:ph idx="1"/>
          </p:nvPr>
        </p:nvSpPr>
        <p:spPr>
          <a:xfrm>
            <a:off x="262759" y="1135117"/>
            <a:ext cx="10089932" cy="6116287"/>
          </a:xfrm>
        </p:spPr>
        <p:txBody>
          <a:bodyPr>
            <a:normAutofit/>
          </a:bodyPr>
          <a:lstStyle/>
          <a:p>
            <a:pPr algn="just">
              <a:spcBef>
                <a:spcPts val="0"/>
              </a:spcBef>
            </a:pPr>
            <a:endParaRPr lang="en-ZA" sz="2600" dirty="0">
              <a:solidFill>
                <a:schemeClr val="tx1">
                  <a:lumMod val="75000"/>
                  <a:lumOff val="25000"/>
                </a:schemeClr>
              </a:solidFill>
            </a:endParaRPr>
          </a:p>
          <a:p>
            <a:pPr marL="0" indent="0" algn="just">
              <a:buNone/>
            </a:pPr>
            <a:endParaRPr lang="en-ZA" sz="2400" dirty="0"/>
          </a:p>
        </p:txBody>
      </p:sp>
      <p:pic>
        <p:nvPicPr>
          <p:cNvPr id="4" name="Content Placeholder 4" descr="A diagram of a company&#10;&#10;Description automatically generated">
            <a:extLst>
              <a:ext uri="{FF2B5EF4-FFF2-40B4-BE49-F238E27FC236}">
                <a16:creationId xmlns:a16="http://schemas.microsoft.com/office/drawing/2014/main" id="{ADE978DC-9C6C-4C22-A9CB-76E36AD09C58}"/>
              </a:ext>
            </a:extLst>
          </p:cNvPr>
          <p:cNvPicPr>
            <a:picLocks noChangeAspect="1"/>
          </p:cNvPicPr>
          <p:nvPr/>
        </p:nvPicPr>
        <p:blipFill>
          <a:blip r:embed="rId2"/>
          <a:stretch>
            <a:fillRect/>
          </a:stretch>
        </p:blipFill>
        <p:spPr>
          <a:xfrm>
            <a:off x="2179674" y="1409670"/>
            <a:ext cx="6145619" cy="5306595"/>
          </a:xfrm>
          <a:prstGeom prst="rect">
            <a:avLst/>
          </a:prstGeom>
        </p:spPr>
      </p:pic>
      <p:pic>
        <p:nvPicPr>
          <p:cNvPr id="5" name="Picture 4">
            <a:extLst>
              <a:ext uri="{FF2B5EF4-FFF2-40B4-BE49-F238E27FC236}">
                <a16:creationId xmlns:a16="http://schemas.microsoft.com/office/drawing/2014/main" id="{ADADD6E2-BA63-4122-BA0E-8E38FA725A3D}"/>
              </a:ext>
            </a:extLst>
          </p:cNvPr>
          <p:cNvPicPr>
            <a:picLocks noChangeAspect="1"/>
          </p:cNvPicPr>
          <p:nvPr/>
        </p:nvPicPr>
        <p:blipFill>
          <a:blip r:embed="rId3"/>
          <a:stretch>
            <a:fillRect/>
          </a:stretch>
        </p:blipFill>
        <p:spPr>
          <a:xfrm>
            <a:off x="534312" y="1743741"/>
            <a:ext cx="1745289" cy="1562986"/>
          </a:xfrm>
          <a:prstGeom prst="rect">
            <a:avLst/>
          </a:prstGeom>
        </p:spPr>
      </p:pic>
      <p:pic>
        <p:nvPicPr>
          <p:cNvPr id="6" name="Picture 5">
            <a:extLst>
              <a:ext uri="{FF2B5EF4-FFF2-40B4-BE49-F238E27FC236}">
                <a16:creationId xmlns:a16="http://schemas.microsoft.com/office/drawing/2014/main" id="{537E6408-5FAE-4C8A-B3F4-8FC35BBB0525}"/>
              </a:ext>
            </a:extLst>
          </p:cNvPr>
          <p:cNvPicPr>
            <a:picLocks noChangeAspect="1"/>
          </p:cNvPicPr>
          <p:nvPr/>
        </p:nvPicPr>
        <p:blipFill>
          <a:blip r:embed="rId4"/>
          <a:stretch>
            <a:fillRect/>
          </a:stretch>
        </p:blipFill>
        <p:spPr>
          <a:xfrm>
            <a:off x="170075" y="5368121"/>
            <a:ext cx="2080266" cy="1348144"/>
          </a:xfrm>
          <a:prstGeom prst="rect">
            <a:avLst/>
          </a:prstGeom>
        </p:spPr>
      </p:pic>
      <p:pic>
        <p:nvPicPr>
          <p:cNvPr id="7" name="Picture 6">
            <a:extLst>
              <a:ext uri="{FF2B5EF4-FFF2-40B4-BE49-F238E27FC236}">
                <a16:creationId xmlns:a16="http://schemas.microsoft.com/office/drawing/2014/main" id="{2DAE8FD4-9BE8-4440-B124-36A7BBA24085}"/>
              </a:ext>
            </a:extLst>
          </p:cNvPr>
          <p:cNvPicPr>
            <a:picLocks noChangeAspect="1"/>
          </p:cNvPicPr>
          <p:nvPr/>
        </p:nvPicPr>
        <p:blipFill>
          <a:blip r:embed="rId5"/>
          <a:stretch>
            <a:fillRect/>
          </a:stretch>
        </p:blipFill>
        <p:spPr>
          <a:xfrm>
            <a:off x="8145624" y="1432271"/>
            <a:ext cx="2105025" cy="1409700"/>
          </a:xfrm>
          <a:prstGeom prst="rect">
            <a:avLst/>
          </a:prstGeom>
        </p:spPr>
      </p:pic>
      <p:pic>
        <p:nvPicPr>
          <p:cNvPr id="8" name="Picture 7">
            <a:extLst>
              <a:ext uri="{FF2B5EF4-FFF2-40B4-BE49-F238E27FC236}">
                <a16:creationId xmlns:a16="http://schemas.microsoft.com/office/drawing/2014/main" id="{D5DCFE9A-AAFF-48F1-A6B1-04FB008D34E4}"/>
              </a:ext>
            </a:extLst>
          </p:cNvPr>
          <p:cNvPicPr>
            <a:picLocks noChangeAspect="1"/>
          </p:cNvPicPr>
          <p:nvPr/>
        </p:nvPicPr>
        <p:blipFill>
          <a:blip r:embed="rId6"/>
          <a:stretch>
            <a:fillRect/>
          </a:stretch>
        </p:blipFill>
        <p:spPr>
          <a:xfrm>
            <a:off x="8192001" y="5358344"/>
            <a:ext cx="2293982" cy="1589672"/>
          </a:xfrm>
          <a:prstGeom prst="rect">
            <a:avLst/>
          </a:prstGeom>
        </p:spPr>
      </p:pic>
    </p:spTree>
    <p:extLst>
      <p:ext uri="{BB962C8B-B14F-4D97-AF65-F5344CB8AC3E}">
        <p14:creationId xmlns:p14="http://schemas.microsoft.com/office/powerpoint/2010/main" val="170411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WHAT IS AN AFFECTED COMPANY?</a:t>
            </a:r>
            <a:endParaRPr lang="en-ZA" dirty="0"/>
          </a:p>
        </p:txBody>
      </p:sp>
      <p:sp>
        <p:nvSpPr>
          <p:cNvPr id="3" name="Content Placeholder 2"/>
          <p:cNvSpPr>
            <a:spLocks noGrp="1"/>
          </p:cNvSpPr>
          <p:nvPr>
            <p:ph idx="1"/>
          </p:nvPr>
        </p:nvSpPr>
        <p:spPr>
          <a:xfrm>
            <a:off x="262759" y="1135117"/>
            <a:ext cx="10089932" cy="6427733"/>
          </a:xfrm>
        </p:spPr>
        <p:txBody>
          <a:bodyPr>
            <a:normAutofit/>
          </a:bodyPr>
          <a:lstStyle/>
          <a:p>
            <a:pPr marL="0" indent="0" algn="just">
              <a:lnSpc>
                <a:spcPts val="3000"/>
              </a:lnSpc>
              <a:spcBef>
                <a:spcPts val="0"/>
              </a:spcBef>
              <a:buNone/>
            </a:pPr>
            <a:r>
              <a:rPr lang="en-ZA" sz="2600" i="1" dirty="0">
                <a:solidFill>
                  <a:srgbClr val="00B050"/>
                </a:solidFill>
              </a:rPr>
              <a:t>“</a:t>
            </a:r>
            <a:r>
              <a:rPr lang="en-ZA" sz="2600" b="1" i="1" dirty="0">
                <a:solidFill>
                  <a:srgbClr val="00B050"/>
                </a:solidFill>
              </a:rPr>
              <a:t>affected company</a:t>
            </a:r>
            <a:r>
              <a:rPr lang="en-ZA" sz="2600" i="1" dirty="0">
                <a:solidFill>
                  <a:srgbClr val="00B050"/>
                </a:solidFill>
              </a:rPr>
              <a:t>”</a:t>
            </a:r>
            <a:r>
              <a:rPr lang="en-ZA" sz="2600" dirty="0">
                <a:solidFill>
                  <a:schemeClr val="tx1">
                    <a:lumMod val="75000"/>
                    <a:lumOff val="25000"/>
                  </a:schemeClr>
                </a:solidFill>
              </a:rPr>
              <a:t> means a </a:t>
            </a:r>
            <a:r>
              <a:rPr lang="en-ZA" sz="2600" dirty="0">
                <a:solidFill>
                  <a:srgbClr val="00B050"/>
                </a:solidFill>
              </a:rPr>
              <a:t>regulated company </a:t>
            </a:r>
            <a:r>
              <a:rPr lang="en-ZA" sz="2600" dirty="0">
                <a:solidFill>
                  <a:schemeClr val="tx1">
                    <a:lumMod val="75000"/>
                    <a:lumOff val="25000"/>
                  </a:schemeClr>
                </a:solidFill>
              </a:rPr>
              <a:t>as set out in </a:t>
            </a:r>
            <a:r>
              <a:rPr lang="en-ZA" sz="2600" dirty="0">
                <a:solidFill>
                  <a:srgbClr val="00B050"/>
                </a:solidFill>
              </a:rPr>
              <a:t>section 117(1)(</a:t>
            </a:r>
            <a:r>
              <a:rPr lang="en-ZA" sz="2600" dirty="0" err="1">
                <a:solidFill>
                  <a:srgbClr val="00B050"/>
                </a:solidFill>
              </a:rPr>
              <a:t>i</a:t>
            </a:r>
            <a:r>
              <a:rPr lang="en-ZA" sz="2600" dirty="0">
                <a:solidFill>
                  <a:srgbClr val="00B050"/>
                </a:solidFill>
              </a:rPr>
              <a:t>) </a:t>
            </a:r>
            <a:r>
              <a:rPr lang="en-ZA" sz="2600" dirty="0">
                <a:solidFill>
                  <a:schemeClr val="tx1">
                    <a:lumMod val="75000"/>
                    <a:lumOff val="25000"/>
                  </a:schemeClr>
                </a:solidFill>
              </a:rPr>
              <a:t>– as well as companies to which </a:t>
            </a:r>
            <a:r>
              <a:rPr lang="en-ZA" sz="2600" i="1" dirty="0">
                <a:solidFill>
                  <a:schemeClr val="tx1">
                    <a:lumMod val="75000"/>
                    <a:lumOff val="25000"/>
                  </a:schemeClr>
                </a:solidFill>
              </a:rPr>
              <a:t>affected transactions and offers and the Takeover Regulations apply, as determined in accordance with section </a:t>
            </a:r>
            <a:r>
              <a:rPr lang="en-ZA" sz="2600" i="1" dirty="0">
                <a:solidFill>
                  <a:srgbClr val="00B050"/>
                </a:solidFill>
              </a:rPr>
              <a:t>118(1) and (2)</a:t>
            </a:r>
            <a:r>
              <a:rPr lang="en-ZA" sz="2600" i="1" dirty="0">
                <a:solidFill>
                  <a:schemeClr val="tx1">
                    <a:lumMod val="75000"/>
                    <a:lumOff val="25000"/>
                  </a:schemeClr>
                </a:solidFill>
              </a:rPr>
              <a:t>”</a:t>
            </a:r>
            <a:r>
              <a:rPr lang="en-ZA" sz="2600" dirty="0">
                <a:solidFill>
                  <a:schemeClr val="tx1">
                    <a:lumMod val="75000"/>
                    <a:lumOff val="25000"/>
                  </a:schemeClr>
                </a:solidFill>
              </a:rPr>
              <a:t> </a:t>
            </a:r>
          </a:p>
          <a:p>
            <a:pPr marL="0" indent="0" algn="just">
              <a:lnSpc>
                <a:spcPts val="3000"/>
              </a:lnSpc>
              <a:spcBef>
                <a:spcPts val="0"/>
              </a:spcBef>
              <a:buNone/>
            </a:pPr>
            <a:endParaRPr lang="en-ZA" sz="2400" dirty="0">
              <a:solidFill>
                <a:schemeClr val="tx1">
                  <a:lumMod val="75000"/>
                  <a:lumOff val="25000"/>
                </a:schemeClr>
              </a:solidFill>
            </a:endParaRPr>
          </a:p>
          <a:p>
            <a:pPr marL="0" indent="0" algn="just">
              <a:lnSpc>
                <a:spcPts val="3000"/>
              </a:lnSpc>
              <a:spcBef>
                <a:spcPts val="0"/>
              </a:spcBef>
              <a:buNone/>
            </a:pPr>
            <a:r>
              <a:rPr lang="en-ZA" sz="2500" dirty="0">
                <a:solidFill>
                  <a:schemeClr val="tx1">
                    <a:lumMod val="75000"/>
                    <a:lumOff val="25000"/>
                  </a:schemeClr>
                </a:solidFill>
              </a:rPr>
              <a:t>An affected company therefore includes-</a:t>
            </a:r>
          </a:p>
          <a:p>
            <a:pPr algn="just">
              <a:lnSpc>
                <a:spcPts val="3000"/>
              </a:lnSpc>
              <a:spcBef>
                <a:spcPts val="0"/>
              </a:spcBef>
              <a:buFont typeface="Wingdings" panose="05000000000000000000" pitchFamily="2" charset="2"/>
              <a:buChar char="Ø"/>
            </a:pPr>
            <a:r>
              <a:rPr lang="en-ZA" sz="2500" dirty="0">
                <a:solidFill>
                  <a:schemeClr val="tx1">
                    <a:lumMod val="75000"/>
                    <a:lumOff val="25000"/>
                  </a:schemeClr>
                </a:solidFill>
              </a:rPr>
              <a:t>A </a:t>
            </a:r>
            <a:r>
              <a:rPr lang="en-ZA" sz="2500" dirty="0">
                <a:solidFill>
                  <a:srgbClr val="00B050"/>
                </a:solidFill>
              </a:rPr>
              <a:t>public company </a:t>
            </a:r>
            <a:r>
              <a:rPr lang="en-ZA" sz="2500" dirty="0">
                <a:solidFill>
                  <a:schemeClr val="tx1">
                    <a:lumMod val="75000"/>
                    <a:lumOff val="25000"/>
                  </a:schemeClr>
                </a:solidFill>
              </a:rPr>
              <a:t>(listed/un-listed);</a:t>
            </a:r>
          </a:p>
          <a:p>
            <a:pPr algn="just">
              <a:lnSpc>
                <a:spcPts val="3000"/>
              </a:lnSpc>
              <a:spcBef>
                <a:spcPts val="0"/>
              </a:spcBef>
              <a:buFont typeface="Wingdings" panose="05000000000000000000" pitchFamily="2" charset="2"/>
              <a:buChar char="Ø"/>
            </a:pPr>
            <a:r>
              <a:rPr lang="en-ZA" sz="2500" dirty="0">
                <a:solidFill>
                  <a:schemeClr val="tx1">
                    <a:lumMod val="75000"/>
                    <a:lumOff val="25000"/>
                  </a:schemeClr>
                </a:solidFill>
              </a:rPr>
              <a:t>A </a:t>
            </a:r>
            <a:r>
              <a:rPr lang="en-ZA" sz="2500" dirty="0">
                <a:solidFill>
                  <a:srgbClr val="00B050"/>
                </a:solidFill>
              </a:rPr>
              <a:t>state-owned company </a:t>
            </a:r>
            <a:r>
              <a:rPr lang="en-ZA" sz="2500" dirty="0">
                <a:solidFill>
                  <a:schemeClr val="tx1">
                    <a:lumMod val="75000"/>
                    <a:lumOff val="25000"/>
                  </a:schemeClr>
                </a:solidFill>
              </a:rPr>
              <a:t>(except in case of exemption by Minister);</a:t>
            </a:r>
          </a:p>
          <a:p>
            <a:pPr algn="just">
              <a:lnSpc>
                <a:spcPts val="3000"/>
              </a:lnSpc>
              <a:spcBef>
                <a:spcPts val="0"/>
              </a:spcBef>
              <a:buFont typeface="Wingdings" panose="05000000000000000000" pitchFamily="2" charset="2"/>
              <a:buChar char="Ø"/>
            </a:pPr>
            <a:r>
              <a:rPr lang="en-ZA" sz="2500" dirty="0">
                <a:solidFill>
                  <a:schemeClr val="tx1">
                    <a:lumMod val="75000"/>
                    <a:lumOff val="25000"/>
                  </a:schemeClr>
                </a:solidFill>
              </a:rPr>
              <a:t>A </a:t>
            </a:r>
            <a:r>
              <a:rPr lang="en-ZA" sz="2500" dirty="0">
                <a:solidFill>
                  <a:srgbClr val="00B050"/>
                </a:solidFill>
              </a:rPr>
              <a:t>private company </a:t>
            </a:r>
            <a:r>
              <a:rPr lang="en-ZA" sz="2500" dirty="0">
                <a:solidFill>
                  <a:schemeClr val="tx1">
                    <a:lumMod val="75000"/>
                    <a:lumOff val="25000"/>
                  </a:schemeClr>
                </a:solidFill>
              </a:rPr>
              <a:t>– in terms of the transfer of securities when exceeding the percentage prescribed by the Minister (10%) within a 24-month period; </a:t>
            </a:r>
          </a:p>
          <a:p>
            <a:pPr algn="just">
              <a:lnSpc>
                <a:spcPts val="3000"/>
              </a:lnSpc>
              <a:spcBef>
                <a:spcPts val="0"/>
              </a:spcBef>
              <a:buFont typeface="Wingdings" panose="05000000000000000000" pitchFamily="2" charset="2"/>
              <a:buChar char="Ø"/>
            </a:pPr>
            <a:r>
              <a:rPr lang="en-ZA" sz="2500" dirty="0">
                <a:solidFill>
                  <a:schemeClr val="tx1">
                    <a:lumMod val="75000"/>
                    <a:lumOff val="25000"/>
                  </a:schemeClr>
                </a:solidFill>
              </a:rPr>
              <a:t>A </a:t>
            </a:r>
            <a:r>
              <a:rPr lang="en-ZA" sz="2500" dirty="0">
                <a:solidFill>
                  <a:srgbClr val="00B050"/>
                </a:solidFill>
              </a:rPr>
              <a:t>private company </a:t>
            </a:r>
            <a:r>
              <a:rPr lang="en-ZA" sz="2500" dirty="0">
                <a:solidFill>
                  <a:schemeClr val="tx1">
                    <a:lumMod val="75000"/>
                    <a:lumOff val="25000"/>
                  </a:schemeClr>
                </a:solidFill>
              </a:rPr>
              <a:t>that is controlled by an affected company (</a:t>
            </a:r>
            <a:r>
              <a:rPr lang="en-ZA" sz="2500" dirty="0">
                <a:solidFill>
                  <a:srgbClr val="00B050"/>
                </a:solidFill>
              </a:rPr>
              <a:t>control or exercise the majority of the voting rights; right to appoint or control the appointment of directors who control majority voting rights at board meetings) </a:t>
            </a:r>
            <a:r>
              <a:rPr lang="en-ZA" sz="2500" dirty="0">
                <a:solidFill>
                  <a:schemeClr val="tx1">
                    <a:lumMod val="75000"/>
                    <a:lumOff val="25000"/>
                  </a:schemeClr>
                </a:solidFill>
              </a:rPr>
              <a:t>or is a subsidiary (</a:t>
            </a:r>
            <a:r>
              <a:rPr lang="en-ZA" sz="2500" dirty="0">
                <a:solidFill>
                  <a:srgbClr val="00B050"/>
                </a:solidFill>
              </a:rPr>
              <a:t>majority owned) </a:t>
            </a:r>
            <a:r>
              <a:rPr lang="en-ZA" sz="2500" dirty="0">
                <a:solidFill>
                  <a:schemeClr val="tx1">
                    <a:lumMod val="75000"/>
                    <a:lumOff val="25000"/>
                  </a:schemeClr>
                </a:solidFill>
              </a:rPr>
              <a:t>of an affected company. </a:t>
            </a:r>
          </a:p>
          <a:p>
            <a:pPr marL="0" indent="0" algn="just">
              <a:buNone/>
            </a:pPr>
            <a:endParaRPr lang="en-ZA" sz="2400" dirty="0"/>
          </a:p>
        </p:txBody>
      </p:sp>
    </p:spTree>
    <p:extLst>
      <p:ext uri="{BB962C8B-B14F-4D97-AF65-F5344CB8AC3E}">
        <p14:creationId xmlns:p14="http://schemas.microsoft.com/office/powerpoint/2010/main" val="218950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WHAT IS AN AFFECTED COMPANY?</a:t>
            </a:r>
            <a:endParaRPr lang="en-ZA" dirty="0"/>
          </a:p>
        </p:txBody>
      </p:sp>
      <p:sp>
        <p:nvSpPr>
          <p:cNvPr id="3" name="Content Placeholder 2"/>
          <p:cNvSpPr>
            <a:spLocks noGrp="1"/>
          </p:cNvSpPr>
          <p:nvPr>
            <p:ph idx="1"/>
          </p:nvPr>
        </p:nvSpPr>
        <p:spPr>
          <a:xfrm>
            <a:off x="262759" y="1270660"/>
            <a:ext cx="10089932" cy="6292190"/>
          </a:xfrm>
        </p:spPr>
        <p:txBody>
          <a:bodyPr>
            <a:normAutofit fontScale="85000" lnSpcReduction="10000"/>
          </a:bodyPr>
          <a:lstStyle/>
          <a:p>
            <a:pPr marL="0" indent="0" algn="just">
              <a:lnSpc>
                <a:spcPts val="3000"/>
              </a:lnSpc>
              <a:spcBef>
                <a:spcPts val="0"/>
              </a:spcBef>
              <a:buNone/>
            </a:pPr>
            <a:r>
              <a:rPr lang="en-ZA" sz="3100" b="1" i="1" dirty="0">
                <a:solidFill>
                  <a:srgbClr val="00B050"/>
                </a:solidFill>
              </a:rPr>
              <a:t>Examples of private companies as “affected companies” –</a:t>
            </a:r>
          </a:p>
          <a:p>
            <a:pPr marL="0" indent="0" algn="just">
              <a:lnSpc>
                <a:spcPts val="3000"/>
              </a:lnSpc>
              <a:spcBef>
                <a:spcPts val="0"/>
              </a:spcBef>
              <a:buNone/>
            </a:pPr>
            <a:endParaRPr lang="en-ZA" sz="3100" b="1" i="1" dirty="0">
              <a:solidFill>
                <a:srgbClr val="00B050"/>
              </a:solidFill>
            </a:endParaRPr>
          </a:p>
          <a:p>
            <a:pPr marL="0" indent="0" algn="just">
              <a:lnSpc>
                <a:spcPts val="3000"/>
              </a:lnSpc>
              <a:spcBef>
                <a:spcPts val="0"/>
              </a:spcBef>
              <a:buNone/>
            </a:pPr>
            <a:r>
              <a:rPr lang="en-ZA" sz="3100" b="1" i="1" dirty="0">
                <a:solidFill>
                  <a:srgbClr val="00B050"/>
                </a:solidFill>
              </a:rPr>
              <a:t>- Company A (declaring private company) is </a:t>
            </a:r>
            <a:r>
              <a:rPr lang="en-ZA" sz="3100" b="1" i="1" u="sng" dirty="0">
                <a:solidFill>
                  <a:srgbClr val="00B050"/>
                </a:solidFill>
              </a:rPr>
              <a:t>controlled </a:t>
            </a:r>
            <a:r>
              <a:rPr lang="en-ZA" sz="3100" b="1" i="1" dirty="0">
                <a:solidFill>
                  <a:srgbClr val="00B050"/>
                </a:solidFill>
              </a:rPr>
              <a:t>by Company B (affected company) due to B being able to: - </a:t>
            </a:r>
          </a:p>
          <a:p>
            <a:pPr marL="0" indent="0" algn="just">
              <a:lnSpc>
                <a:spcPts val="3000"/>
              </a:lnSpc>
              <a:spcBef>
                <a:spcPts val="0"/>
              </a:spcBef>
              <a:buNone/>
            </a:pPr>
            <a:endParaRPr lang="en-ZA" sz="3100" b="1" i="1" dirty="0">
              <a:solidFill>
                <a:srgbClr val="00B050"/>
              </a:solidFill>
            </a:endParaRPr>
          </a:p>
          <a:p>
            <a:pPr algn="just">
              <a:lnSpc>
                <a:spcPts val="3000"/>
              </a:lnSpc>
              <a:spcBef>
                <a:spcPts val="0"/>
              </a:spcBef>
              <a:buFont typeface="Wingdings" panose="05000000000000000000" pitchFamily="2" charset="2"/>
              <a:buChar char="ü"/>
            </a:pPr>
            <a:r>
              <a:rPr lang="en-ZA" sz="3100" dirty="0">
                <a:solidFill>
                  <a:schemeClr val="tx1">
                    <a:lumMod val="75000"/>
                    <a:lumOff val="25000"/>
                  </a:schemeClr>
                </a:solidFill>
              </a:rPr>
              <a:t>Exercise or control the exercise of the majority voting rights associated with the issued securities of Company A; or</a:t>
            </a:r>
          </a:p>
          <a:p>
            <a:pPr algn="just">
              <a:lnSpc>
                <a:spcPts val="3000"/>
              </a:lnSpc>
              <a:spcBef>
                <a:spcPts val="0"/>
              </a:spcBef>
              <a:buFont typeface="Wingdings" panose="05000000000000000000" pitchFamily="2" charset="2"/>
              <a:buChar char="ü"/>
            </a:pPr>
            <a:r>
              <a:rPr lang="en-ZA" sz="3100" dirty="0">
                <a:solidFill>
                  <a:schemeClr val="tx1">
                    <a:lumMod val="75000"/>
                    <a:lumOff val="25000"/>
                  </a:schemeClr>
                </a:solidFill>
              </a:rPr>
              <a:t>Appoint or elect or control the appointment or election of directors of Company A, who control the majority voting rights at a board meeting. </a:t>
            </a:r>
          </a:p>
          <a:p>
            <a:pPr algn="just">
              <a:lnSpc>
                <a:spcPts val="3000"/>
              </a:lnSpc>
              <a:spcBef>
                <a:spcPts val="0"/>
              </a:spcBef>
              <a:buFont typeface="Wingdings" panose="05000000000000000000" pitchFamily="2" charset="2"/>
              <a:buChar char="ü"/>
            </a:pPr>
            <a:endParaRPr lang="en-ZA" sz="3100" dirty="0">
              <a:solidFill>
                <a:schemeClr val="tx1">
                  <a:lumMod val="75000"/>
                  <a:lumOff val="25000"/>
                </a:schemeClr>
              </a:solidFill>
            </a:endParaRPr>
          </a:p>
          <a:p>
            <a:pPr marL="0" indent="0" algn="just">
              <a:lnSpc>
                <a:spcPts val="3000"/>
              </a:lnSpc>
              <a:spcBef>
                <a:spcPts val="0"/>
              </a:spcBef>
              <a:buNone/>
            </a:pPr>
            <a:r>
              <a:rPr lang="en-ZA" sz="3100" dirty="0">
                <a:solidFill>
                  <a:schemeClr val="tx1">
                    <a:lumMod val="75000"/>
                    <a:lumOff val="25000"/>
                  </a:schemeClr>
                </a:solidFill>
              </a:rPr>
              <a:t>- </a:t>
            </a:r>
            <a:r>
              <a:rPr lang="en-ZA" sz="3100" b="1" dirty="0">
                <a:solidFill>
                  <a:srgbClr val="00B050"/>
                </a:solidFill>
              </a:rPr>
              <a:t>Company A (declaring private company) is a subsidiary of Company B (affected company) </a:t>
            </a:r>
            <a:r>
              <a:rPr lang="en-ZA" sz="3100" dirty="0">
                <a:solidFill>
                  <a:srgbClr val="00B050"/>
                </a:solidFill>
              </a:rPr>
              <a:t>– </a:t>
            </a:r>
            <a:r>
              <a:rPr lang="en-ZA" sz="3100" dirty="0">
                <a:solidFill>
                  <a:schemeClr val="tx1">
                    <a:lumMod val="75000"/>
                    <a:lumOff val="25000"/>
                  </a:schemeClr>
                </a:solidFill>
              </a:rPr>
              <a:t>meaning Company B owns 51% of Company A’s issued securities.</a:t>
            </a:r>
          </a:p>
          <a:p>
            <a:pPr marL="0" indent="0" algn="just">
              <a:lnSpc>
                <a:spcPts val="3000"/>
              </a:lnSpc>
              <a:spcBef>
                <a:spcPts val="0"/>
              </a:spcBef>
              <a:buNone/>
            </a:pPr>
            <a:endParaRPr lang="en-ZA" sz="2400" dirty="0">
              <a:solidFill>
                <a:schemeClr val="tx1">
                  <a:lumMod val="75000"/>
                  <a:lumOff val="25000"/>
                </a:schemeClr>
              </a:solidFill>
            </a:endParaRPr>
          </a:p>
          <a:p>
            <a:pPr marL="0" indent="0" algn="just">
              <a:lnSpc>
                <a:spcPts val="3000"/>
              </a:lnSpc>
              <a:spcBef>
                <a:spcPts val="0"/>
              </a:spcBef>
              <a:buNone/>
            </a:pPr>
            <a:r>
              <a:rPr lang="en-ZA" sz="2400" dirty="0">
                <a:solidFill>
                  <a:schemeClr val="tx1">
                    <a:lumMod val="75000"/>
                    <a:lumOff val="25000"/>
                  </a:schemeClr>
                </a:solidFill>
              </a:rPr>
              <a:t> </a:t>
            </a:r>
          </a:p>
          <a:p>
            <a:pPr marL="0" indent="0" algn="just">
              <a:buNone/>
            </a:pPr>
            <a:endParaRPr lang="en-ZA" sz="2400" dirty="0"/>
          </a:p>
        </p:txBody>
      </p:sp>
    </p:spTree>
    <p:extLst>
      <p:ext uri="{BB962C8B-B14F-4D97-AF65-F5344CB8AC3E}">
        <p14:creationId xmlns:p14="http://schemas.microsoft.com/office/powerpoint/2010/main" val="422632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WHAT IS AN AFFECTED COMPANY?</a:t>
            </a:r>
            <a:endParaRPr lang="en-ZA" dirty="0"/>
          </a:p>
        </p:txBody>
      </p:sp>
      <p:sp>
        <p:nvSpPr>
          <p:cNvPr id="3" name="Content Placeholder 2"/>
          <p:cNvSpPr>
            <a:spLocks noGrp="1"/>
          </p:cNvSpPr>
          <p:nvPr>
            <p:ph idx="1"/>
          </p:nvPr>
        </p:nvSpPr>
        <p:spPr>
          <a:xfrm>
            <a:off x="262759" y="1246909"/>
            <a:ext cx="10089932" cy="6004495"/>
          </a:xfrm>
        </p:spPr>
        <p:txBody>
          <a:bodyPr>
            <a:normAutofit/>
          </a:bodyPr>
          <a:lstStyle/>
          <a:p>
            <a:pPr marL="0" indent="0" algn="just">
              <a:lnSpc>
                <a:spcPts val="3000"/>
              </a:lnSpc>
              <a:spcBef>
                <a:spcPts val="0"/>
              </a:spcBef>
              <a:buNone/>
            </a:pPr>
            <a:r>
              <a:rPr lang="en-ZA" sz="2600" b="1" i="1" dirty="0">
                <a:solidFill>
                  <a:srgbClr val="00B050"/>
                </a:solidFill>
              </a:rPr>
              <a:t>Examples of being considered “affected companies” –</a:t>
            </a:r>
          </a:p>
          <a:p>
            <a:pPr marL="0" indent="0" algn="just">
              <a:lnSpc>
                <a:spcPts val="3000"/>
              </a:lnSpc>
              <a:spcBef>
                <a:spcPts val="0"/>
              </a:spcBef>
              <a:buNone/>
            </a:pPr>
            <a:endParaRPr lang="en-ZA" sz="2600" b="1" i="1" dirty="0">
              <a:solidFill>
                <a:schemeClr val="tx1">
                  <a:lumMod val="75000"/>
                  <a:lumOff val="25000"/>
                </a:schemeClr>
              </a:solidFill>
            </a:endParaRPr>
          </a:p>
          <a:p>
            <a:pPr algn="just">
              <a:lnSpc>
                <a:spcPts val="3000"/>
              </a:lnSpc>
              <a:spcBef>
                <a:spcPts val="0"/>
              </a:spcBef>
              <a:buFontTx/>
              <a:buChar char="-"/>
            </a:pPr>
            <a:r>
              <a:rPr lang="en-ZA" sz="2600" dirty="0">
                <a:solidFill>
                  <a:schemeClr val="tx1">
                    <a:lumMod val="75000"/>
                    <a:lumOff val="25000"/>
                  </a:schemeClr>
                </a:solidFill>
              </a:rPr>
              <a:t>Transaction or series of transactions done by the regulated company (public, SOC, private)  amounting to the disposal of all or the greater part of the assets of the company;</a:t>
            </a:r>
          </a:p>
          <a:p>
            <a:pPr algn="just">
              <a:lnSpc>
                <a:spcPts val="3000"/>
              </a:lnSpc>
              <a:spcBef>
                <a:spcPts val="0"/>
              </a:spcBef>
              <a:buFontTx/>
              <a:buChar char="-"/>
            </a:pPr>
            <a:r>
              <a:rPr lang="en-ZA" sz="2600" dirty="0">
                <a:solidFill>
                  <a:schemeClr val="tx1">
                    <a:lumMod val="75000"/>
                    <a:lumOff val="25000"/>
                  </a:schemeClr>
                </a:solidFill>
              </a:rPr>
              <a:t>Amalgamation or merger, where at least 1 regulated company is involved;</a:t>
            </a:r>
          </a:p>
          <a:p>
            <a:pPr algn="just">
              <a:lnSpc>
                <a:spcPts val="3000"/>
              </a:lnSpc>
              <a:spcBef>
                <a:spcPts val="0"/>
              </a:spcBef>
              <a:buFontTx/>
              <a:buChar char="-"/>
            </a:pPr>
            <a:r>
              <a:rPr lang="en-ZA" sz="2600" dirty="0">
                <a:solidFill>
                  <a:schemeClr val="tx1">
                    <a:lumMod val="75000"/>
                    <a:lumOff val="25000"/>
                  </a:schemeClr>
                </a:solidFill>
              </a:rPr>
              <a:t>Scheme of arrangement between a regulated company and its shareholders;</a:t>
            </a:r>
          </a:p>
          <a:p>
            <a:pPr algn="just">
              <a:lnSpc>
                <a:spcPts val="3000"/>
              </a:lnSpc>
              <a:spcBef>
                <a:spcPts val="0"/>
              </a:spcBef>
              <a:buFontTx/>
              <a:buChar char="-"/>
            </a:pPr>
            <a:r>
              <a:rPr lang="en-ZA" sz="2600" dirty="0">
                <a:solidFill>
                  <a:schemeClr val="tx1">
                    <a:lumMod val="75000"/>
                    <a:lumOff val="25000"/>
                  </a:schemeClr>
                </a:solidFill>
              </a:rPr>
              <a:t>Acquisition or disposal of beneficial interest in the voting securities of a regulated company of 5% or more;</a:t>
            </a:r>
          </a:p>
          <a:p>
            <a:pPr algn="just">
              <a:lnSpc>
                <a:spcPts val="3000"/>
              </a:lnSpc>
              <a:spcBef>
                <a:spcPts val="0"/>
              </a:spcBef>
              <a:buFontTx/>
              <a:buChar char="-"/>
            </a:pPr>
            <a:r>
              <a:rPr lang="en-ZA" sz="2600" dirty="0">
                <a:solidFill>
                  <a:schemeClr val="tx1">
                    <a:lumMod val="75000"/>
                    <a:lumOff val="25000"/>
                  </a:schemeClr>
                </a:solidFill>
              </a:rPr>
              <a:t>Announced intention to acquire a beneficial interest in the remaining voting securities of a regulated company, not already held. </a:t>
            </a:r>
          </a:p>
          <a:p>
            <a:pPr marL="0" indent="0" algn="just">
              <a:lnSpc>
                <a:spcPts val="3000"/>
              </a:lnSpc>
              <a:spcBef>
                <a:spcPts val="0"/>
              </a:spcBef>
              <a:buNone/>
            </a:pPr>
            <a:endParaRPr lang="en-ZA" sz="2600" dirty="0">
              <a:solidFill>
                <a:schemeClr val="tx1">
                  <a:lumMod val="85000"/>
                  <a:lumOff val="15000"/>
                </a:schemeClr>
              </a:solidFill>
            </a:endParaRPr>
          </a:p>
          <a:p>
            <a:pPr algn="just">
              <a:lnSpc>
                <a:spcPts val="3000"/>
              </a:lnSpc>
              <a:spcBef>
                <a:spcPts val="0"/>
              </a:spcBef>
              <a:buFontTx/>
              <a:buChar char="-"/>
            </a:pPr>
            <a:endParaRPr lang="en-ZA" sz="2600" dirty="0">
              <a:solidFill>
                <a:schemeClr val="tx1">
                  <a:lumMod val="85000"/>
                  <a:lumOff val="15000"/>
                </a:schemeClr>
              </a:solidFill>
            </a:endParaRPr>
          </a:p>
          <a:p>
            <a:pPr algn="just">
              <a:lnSpc>
                <a:spcPts val="3000"/>
              </a:lnSpc>
              <a:spcBef>
                <a:spcPts val="0"/>
              </a:spcBef>
              <a:buFontTx/>
              <a:buChar char="-"/>
            </a:pPr>
            <a:endParaRPr lang="en-ZA" sz="2600" dirty="0">
              <a:solidFill>
                <a:schemeClr val="tx1">
                  <a:lumMod val="85000"/>
                  <a:lumOff val="15000"/>
                </a:schemeClr>
              </a:solidFill>
            </a:endParaRPr>
          </a:p>
          <a:p>
            <a:pPr marL="0" indent="0" algn="just">
              <a:lnSpc>
                <a:spcPts val="3000"/>
              </a:lnSpc>
              <a:spcBef>
                <a:spcPts val="0"/>
              </a:spcBef>
              <a:buNone/>
            </a:pPr>
            <a:endParaRPr lang="en-ZA" sz="2600" dirty="0">
              <a:solidFill>
                <a:schemeClr val="tx1">
                  <a:lumMod val="75000"/>
                  <a:lumOff val="25000"/>
                </a:schemeClr>
              </a:solidFill>
            </a:endParaRPr>
          </a:p>
          <a:p>
            <a:pPr marL="0" indent="0" algn="just">
              <a:buNone/>
            </a:pPr>
            <a:endParaRPr lang="en-ZA" sz="2400" dirty="0"/>
          </a:p>
        </p:txBody>
      </p:sp>
    </p:spTree>
    <p:extLst>
      <p:ext uri="{BB962C8B-B14F-4D97-AF65-F5344CB8AC3E}">
        <p14:creationId xmlns:p14="http://schemas.microsoft.com/office/powerpoint/2010/main" val="57275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a:t>ENTITY TYPES / CATEGORIES</a:t>
            </a:r>
            <a:endParaRPr lang="en-ZA" dirty="0"/>
          </a:p>
        </p:txBody>
      </p:sp>
      <p:sp>
        <p:nvSpPr>
          <p:cNvPr id="3" name="Content Placeholder 2"/>
          <p:cNvSpPr>
            <a:spLocks noGrp="1"/>
          </p:cNvSpPr>
          <p:nvPr>
            <p:ph idx="1"/>
          </p:nvPr>
        </p:nvSpPr>
        <p:spPr>
          <a:xfrm>
            <a:off x="1" y="1135117"/>
            <a:ext cx="10272156" cy="6116287"/>
          </a:xfrm>
        </p:spPr>
        <p:txBody>
          <a:bodyPr>
            <a:normAutofit/>
          </a:bodyPr>
          <a:lstStyle/>
          <a:p>
            <a:pPr algn="just">
              <a:spcBef>
                <a:spcPts val="0"/>
              </a:spcBef>
            </a:pPr>
            <a:endParaRPr lang="en-ZA" sz="2600" dirty="0">
              <a:solidFill>
                <a:schemeClr val="tx1">
                  <a:lumMod val="75000"/>
                  <a:lumOff val="25000"/>
                </a:schemeClr>
              </a:solidFill>
            </a:endParaRPr>
          </a:p>
          <a:p>
            <a:pPr marL="514350" marR="0" lvl="0" indent="-514350" algn="just" defTabSz="497754" rtl="0" eaLnBrk="1" fontAlgn="auto" latinLnBrk="0" hangingPunct="1">
              <a:lnSpc>
                <a:spcPct val="100000"/>
              </a:lnSpc>
              <a:spcBef>
                <a:spcPts val="0"/>
              </a:spcBef>
              <a:spcAft>
                <a:spcPts val="0"/>
              </a:spcAft>
              <a:buClr>
                <a:srgbClr val="75B56B"/>
              </a:buClr>
              <a:buSzTx/>
              <a:buFont typeface="Arial"/>
              <a:buAutoNum type="alphaLcParenBoth"/>
              <a:tabLst/>
              <a:defRPr/>
            </a:pPr>
            <a:r>
              <a:rPr kumimoji="0" lang="en-ZA" sz="2600" b="1" i="0" u="none" strike="noStrike" kern="1200" cap="none" spc="0" normalizeH="0" baseline="0" noProof="0" dirty="0">
                <a:ln>
                  <a:noFill/>
                </a:ln>
                <a:solidFill>
                  <a:schemeClr val="tx1">
                    <a:lumMod val="75000"/>
                    <a:lumOff val="25000"/>
                  </a:schemeClr>
                </a:solidFill>
                <a:effectLst/>
                <a:uLnTx/>
                <a:uFillTx/>
                <a:latin typeface="Arial"/>
                <a:ea typeface="+mn-ea"/>
                <a:cs typeface="Arial"/>
              </a:rPr>
              <a:t>Non–affected com</a:t>
            </a:r>
            <a:r>
              <a:rPr kumimoji="0" lang="en-ZA" sz="26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pany </a:t>
            </a:r>
            <a:r>
              <a:rPr kumimoji="0" lang="en-ZA" sz="2600" b="1" i="0" u="sng" strike="noStrike" kern="1200" cap="none" spc="0" normalizeH="0" baseline="0" noProof="0" dirty="0">
                <a:ln>
                  <a:noFill/>
                </a:ln>
                <a:solidFill>
                  <a:srgbClr val="00B050"/>
                </a:solidFill>
                <a:effectLst/>
                <a:uLnTx/>
                <a:uFillTx/>
                <a:latin typeface="Arial"/>
                <a:ea typeface="+mn-ea"/>
                <a:cs typeface="Arial"/>
              </a:rPr>
              <a:t>with</a:t>
            </a: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 </a:t>
            </a:r>
            <a:r>
              <a:rPr kumimoji="0" lang="en-ZA" sz="26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beneficial ownership information – companies that are not classified as “affected companies”, and have beneficial ownership information to declare – standard BO-register requirements;</a:t>
            </a:r>
          </a:p>
          <a:p>
            <a:pPr marL="514350" marR="0" lvl="0" indent="-514350" algn="just" defTabSz="497754" rtl="0" eaLnBrk="1" fontAlgn="auto" latinLnBrk="0" hangingPunct="1">
              <a:lnSpc>
                <a:spcPct val="100000"/>
              </a:lnSpc>
              <a:spcBef>
                <a:spcPts val="0"/>
              </a:spcBef>
              <a:spcAft>
                <a:spcPts val="0"/>
              </a:spcAft>
              <a:buClr>
                <a:srgbClr val="75B56B"/>
              </a:buClr>
              <a:buSzTx/>
              <a:buFont typeface="Arial"/>
              <a:buAutoNum type="alphaLcParenBoth"/>
              <a:tabLst/>
              <a:defRPr/>
            </a:pPr>
            <a:endParaRPr kumimoji="0" lang="en-ZA" sz="26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a:p>
            <a:pPr marL="514350" marR="0" lvl="0" indent="-514350" algn="just" defTabSz="497754" rtl="0" eaLnBrk="1" fontAlgn="auto" latinLnBrk="0" hangingPunct="1">
              <a:lnSpc>
                <a:spcPct val="100000"/>
              </a:lnSpc>
              <a:spcBef>
                <a:spcPts val="0"/>
              </a:spcBef>
              <a:spcAft>
                <a:spcPts val="0"/>
              </a:spcAft>
              <a:buClr>
                <a:srgbClr val="75B56B"/>
              </a:buClr>
              <a:buSzTx/>
              <a:buFont typeface="Arial"/>
              <a:buAutoNum type="alphaLcParenBoth"/>
              <a:tabLst/>
              <a:defRPr/>
            </a:pPr>
            <a:r>
              <a:rPr kumimoji="0" lang="en-ZA" sz="2600" b="1" i="0" u="none" strike="noStrike" kern="1200" cap="none" spc="0" normalizeH="0" baseline="0" noProof="0" dirty="0">
                <a:ln>
                  <a:noFill/>
                </a:ln>
                <a:solidFill>
                  <a:schemeClr val="tx1">
                    <a:lumMod val="75000"/>
                    <a:lumOff val="25000"/>
                  </a:schemeClr>
                </a:solidFill>
                <a:effectLst/>
                <a:uLnTx/>
                <a:uFillTx/>
                <a:latin typeface="Arial"/>
                <a:ea typeface="+mn-ea"/>
                <a:cs typeface="Arial"/>
              </a:rPr>
              <a:t>Affected company </a:t>
            </a:r>
            <a:r>
              <a:rPr kumimoji="0" lang="en-ZA" sz="26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 companies classified as affected companies, whether beneficial ownership to declare or not – upload mandatory documentation (no BO-information is completed);</a:t>
            </a:r>
          </a:p>
          <a:p>
            <a:pPr marL="514350" marR="0" lvl="0" indent="-514350" algn="just" defTabSz="497754" rtl="0" eaLnBrk="1" fontAlgn="auto" latinLnBrk="0" hangingPunct="1">
              <a:lnSpc>
                <a:spcPct val="100000"/>
              </a:lnSpc>
              <a:spcBef>
                <a:spcPts val="0"/>
              </a:spcBef>
              <a:spcAft>
                <a:spcPts val="0"/>
              </a:spcAft>
              <a:buClr>
                <a:srgbClr val="75B56B"/>
              </a:buClr>
              <a:buSzTx/>
              <a:buFont typeface="Arial"/>
              <a:buAutoNum type="alphaLcParenBoth"/>
              <a:tabLst/>
              <a:defRPr/>
            </a:pPr>
            <a:endPar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endParaRPr>
          </a:p>
          <a:p>
            <a:pPr marL="514350" marR="0" lvl="0" indent="-514350" algn="just" defTabSz="497754" rtl="0" eaLnBrk="1" fontAlgn="auto" latinLnBrk="0" hangingPunct="1">
              <a:lnSpc>
                <a:spcPct val="100000"/>
              </a:lnSpc>
              <a:spcBef>
                <a:spcPts val="0"/>
              </a:spcBef>
              <a:spcAft>
                <a:spcPts val="0"/>
              </a:spcAft>
              <a:buClr>
                <a:srgbClr val="75B56B"/>
              </a:buClr>
              <a:buSzTx/>
              <a:buFont typeface="Arial"/>
              <a:buAutoNum type="alphaLcParenBoth"/>
              <a:tabLst/>
              <a:defRPr/>
            </a:pPr>
            <a:r>
              <a:rPr kumimoji="0" lang="en-ZA" sz="2600" b="1" i="0" u="none" strike="noStrike" kern="1200" cap="none" spc="0" normalizeH="0" baseline="0" noProof="0" dirty="0">
                <a:ln>
                  <a:noFill/>
                </a:ln>
                <a:solidFill>
                  <a:schemeClr val="tx1">
                    <a:lumMod val="75000"/>
                    <a:lumOff val="25000"/>
                  </a:schemeClr>
                </a:solidFill>
                <a:effectLst/>
                <a:uLnTx/>
                <a:uFillTx/>
                <a:latin typeface="Arial"/>
                <a:ea typeface="+mn-ea"/>
                <a:cs typeface="Arial"/>
              </a:rPr>
              <a:t>Non-affected compan</a:t>
            </a:r>
            <a:r>
              <a:rPr kumimoji="0" lang="en-ZA" sz="2600" b="1" i="0" u="none" strike="noStrike" kern="1200" cap="none" spc="0" normalizeH="0" baseline="0" noProof="0" dirty="0">
                <a:ln>
                  <a:noFill/>
                </a:ln>
                <a:solidFill>
                  <a:prstClr val="black">
                    <a:lumMod val="65000"/>
                    <a:lumOff val="35000"/>
                  </a:prstClr>
                </a:solidFill>
                <a:effectLst/>
                <a:uLnTx/>
                <a:uFillTx/>
                <a:latin typeface="Arial"/>
                <a:ea typeface="+mn-ea"/>
                <a:cs typeface="Arial"/>
              </a:rPr>
              <a:t>y </a:t>
            </a:r>
            <a:r>
              <a:rPr kumimoji="0" lang="en-ZA" sz="2600" b="1" i="0" u="sng" strike="noStrike" kern="1200" cap="none" spc="0" normalizeH="0" baseline="0" noProof="0" dirty="0">
                <a:ln>
                  <a:noFill/>
                </a:ln>
                <a:solidFill>
                  <a:srgbClr val="00B050"/>
                </a:solidFill>
                <a:effectLst/>
                <a:uLnTx/>
                <a:uFillTx/>
                <a:latin typeface="Arial"/>
                <a:ea typeface="+mn-ea"/>
                <a:cs typeface="Arial"/>
              </a:rPr>
              <a:t>without</a:t>
            </a:r>
            <a:r>
              <a:rPr kumimoji="0" lang="en-ZA" sz="2600" b="0" i="0" u="none" strike="noStrike" kern="1200" cap="none" spc="0" normalizeH="0" baseline="0" noProof="0" dirty="0">
                <a:ln>
                  <a:noFill/>
                </a:ln>
                <a:solidFill>
                  <a:prstClr val="black">
                    <a:lumMod val="65000"/>
                    <a:lumOff val="35000"/>
                  </a:prstClr>
                </a:solidFill>
                <a:effectLst/>
                <a:uLnTx/>
                <a:uFillTx/>
                <a:latin typeface="Arial"/>
                <a:ea typeface="+mn-ea"/>
                <a:cs typeface="Arial"/>
              </a:rPr>
              <a:t> </a:t>
            </a:r>
            <a:r>
              <a:rPr kumimoji="0" lang="en-ZA" sz="26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beneficial ownership information – companies not classified as affected companies with zero beneficial owners – upload of mandatory documentation. </a:t>
            </a:r>
          </a:p>
          <a:p>
            <a:pPr marL="0" indent="0" algn="just">
              <a:buNone/>
            </a:pPr>
            <a:endParaRPr lang="en-ZA" sz="2400" dirty="0"/>
          </a:p>
        </p:txBody>
      </p:sp>
    </p:spTree>
    <p:extLst>
      <p:ext uri="{BB962C8B-B14F-4D97-AF65-F5344CB8AC3E}">
        <p14:creationId xmlns:p14="http://schemas.microsoft.com/office/powerpoint/2010/main" val="49560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6447</TotalTime>
  <Words>1908</Words>
  <Application>Microsoft Office PowerPoint</Application>
  <PresentationFormat>Custom</PresentationFormat>
  <Paragraphs>167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Calibri</vt:lpstr>
      <vt:lpstr>Helvetica Light</vt:lpstr>
      <vt:lpstr>Wingdings</vt:lpstr>
      <vt:lpstr>Office Theme</vt:lpstr>
      <vt:lpstr>BENEFICIAL OWNERSHIP    “affected companies” &amp;   “Non-Affected Companies”     </vt:lpstr>
      <vt:lpstr>Learn-i-Biz Course </vt:lpstr>
      <vt:lpstr>Beneficial ownership – companies act</vt:lpstr>
      <vt:lpstr>Beneficial ownership – companies act</vt:lpstr>
      <vt:lpstr>Beneficial ownership – companies act</vt:lpstr>
      <vt:lpstr>WHAT IS AN AFFECTED COMPANY?</vt:lpstr>
      <vt:lpstr>WHAT IS AN AFFECTED COMPANY?</vt:lpstr>
      <vt:lpstr>WHAT IS AN AFFECTED COMPANY?</vt:lpstr>
      <vt:lpstr>ENTITY TYPES / CATEGORIES</vt:lpstr>
      <vt:lpstr>SELECTION OF CATEGORIES</vt:lpstr>
      <vt:lpstr>Bo register - categories</vt:lpstr>
      <vt:lpstr>Bo register - categories</vt:lpstr>
      <vt:lpstr>Bo register - categories</vt:lpstr>
      <vt:lpstr> BO REGISTER OBJECTIVES</vt:lpstr>
      <vt:lpstr> FREQUENTLY ASKED QUESTIONS</vt:lpstr>
      <vt:lpstr> FREQUENTLY ASKED QUESTIONS</vt:lpstr>
      <vt:lpstr> FREQUENTLY ASKED QUESTIONS</vt:lpstr>
      <vt:lpstr> FREQUENTLY ASKED QUESTIONS</vt:lpstr>
      <vt:lpstr> FREQUENTLY ASKED QUESTIONS</vt:lpstr>
      <vt:lpstr> FREQUENTLY ASKED QUESTIONS</vt:lpstr>
      <vt:lpstr>THANK YOU –  QUESTIONS WELCOME!</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Jmathekga</dc:creator>
  <cp:lastModifiedBy>Tintswalo Mawila</cp:lastModifiedBy>
  <cp:revision>950</cp:revision>
  <cp:lastPrinted>2020-12-03T09:06:12Z</cp:lastPrinted>
  <dcterms:created xsi:type="dcterms:W3CDTF">2019-05-23T08:27:41Z</dcterms:created>
  <dcterms:modified xsi:type="dcterms:W3CDTF">2025-02-14T10:36:58Z</dcterms:modified>
</cp:coreProperties>
</file>