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sldIdLst>
    <p:sldId id="343" r:id="rId5"/>
    <p:sldId id="2147470908" r:id="rId6"/>
    <p:sldId id="2147470888" r:id="rId7"/>
    <p:sldId id="2147470866" r:id="rId8"/>
    <p:sldId id="2147470868" r:id="rId9"/>
    <p:sldId id="2147470922" r:id="rId10"/>
    <p:sldId id="2147470925" r:id="rId11"/>
    <p:sldId id="2147470883" r:id="rId12"/>
    <p:sldId id="2147470884" r:id="rId13"/>
    <p:sldId id="2147470901" r:id="rId14"/>
    <p:sldId id="2147470885" r:id="rId15"/>
    <p:sldId id="2147470923" r:id="rId16"/>
    <p:sldId id="2147470924" r:id="rId17"/>
    <p:sldId id="2147470889" r:id="rId18"/>
    <p:sldId id="2147470890" r:id="rId19"/>
    <p:sldId id="2147470931" r:id="rId20"/>
    <p:sldId id="2147470892" r:id="rId21"/>
    <p:sldId id="2147470927" r:id="rId22"/>
    <p:sldId id="2147470893" r:id="rId23"/>
    <p:sldId id="2147470928" r:id="rId24"/>
    <p:sldId id="2147470930" r:id="rId25"/>
    <p:sldId id="2147470894" r:id="rId26"/>
    <p:sldId id="2147470896" r:id="rId27"/>
    <p:sldId id="2147470897" r:id="rId28"/>
    <p:sldId id="2147470905" r:id="rId29"/>
    <p:sldId id="2147470872" r:id="rId30"/>
    <p:sldId id="2147470920" r:id="rId31"/>
    <p:sldId id="2147470906" r:id="rId32"/>
    <p:sldId id="2147470887" r:id="rId33"/>
    <p:sldId id="2147470926" r:id="rId34"/>
    <p:sldId id="2147470921" r:id="rId35"/>
    <p:sldId id="214747082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836" userDrawn="1">
          <p15:clr>
            <a:srgbClr val="A4A3A4"/>
          </p15:clr>
        </p15:guide>
        <p15:guide id="3" orient="horz" pos="640" userDrawn="1">
          <p15:clr>
            <a:srgbClr val="A4A3A4"/>
          </p15:clr>
        </p15:guide>
        <p15:guide id="4" orient="horz" pos="799" userDrawn="1">
          <p15:clr>
            <a:srgbClr val="A4A3A4"/>
          </p15:clr>
        </p15:guide>
        <p15:guide id="5" orient="horz" pos="663" userDrawn="1">
          <p15:clr>
            <a:srgbClr val="A4A3A4"/>
          </p15:clr>
        </p15:guide>
        <p15:guide id="6" orient="horz" pos="4133" userDrawn="1">
          <p15:clr>
            <a:srgbClr val="A4A3A4"/>
          </p15:clr>
        </p15:guide>
        <p15:guide id="7" pos="75" userDrawn="1">
          <p15:clr>
            <a:srgbClr val="A4A3A4"/>
          </p15:clr>
        </p15:guide>
        <p15:guide id="8" pos="7605" userDrawn="1">
          <p15:clr>
            <a:srgbClr val="A4A3A4"/>
          </p15:clr>
        </p15:guide>
        <p15:guide id="9" pos="1935" userDrawn="1">
          <p15:clr>
            <a:srgbClr val="A4A3A4"/>
          </p15:clr>
        </p15:guide>
        <p15:guide id="10" orient="horz" pos="3135" userDrawn="1">
          <p15:clr>
            <a:srgbClr val="A4A3A4"/>
          </p15:clr>
        </p15:guide>
        <p15:guide id="11" orient="horz" pos="12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Klokow" initials="CK" lastIdx="1" clrIdx="0">
    <p:extLst>
      <p:ext uri="{19B8F6BF-5375-455C-9EA6-DF929625EA0E}">
        <p15:presenceInfo xmlns:p15="http://schemas.microsoft.com/office/powerpoint/2012/main" userId="S::CKlokow@cipc.co.za::769ff2f4-4524-4e43-a277-3445a5cf11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6FF66"/>
    <a:srgbClr val="99FF99"/>
    <a:srgbClr val="3BA3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A91D0-E417-457B-8264-8457FD16BA7E}" v="16" dt="2025-03-12T05:46:09.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showGuides="1">
      <p:cViewPr varScale="1">
        <p:scale>
          <a:sx n="36" d="100"/>
          <a:sy n="36" d="100"/>
        </p:scale>
        <p:origin x="912" y="52"/>
      </p:cViewPr>
      <p:guideLst>
        <p:guide orient="horz" pos="2183"/>
        <p:guide pos="5836"/>
        <p:guide orient="horz" pos="640"/>
        <p:guide orient="horz" pos="799"/>
        <p:guide orient="horz" pos="663"/>
        <p:guide orient="horz" pos="4133"/>
        <p:guide pos="75"/>
        <p:guide pos="7605"/>
        <p:guide pos="1935"/>
        <p:guide orient="horz" pos="3135"/>
        <p:guide orient="horz" pos="12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54540-73BE-460E-9588-9567FB02126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B757A08-30BE-45B1-A00D-06B89E78B746}">
      <dgm:prSet custT="1"/>
      <dgm:spPr/>
      <dgm:t>
        <a:bodyPr/>
        <a:lstStyle/>
        <a:p>
          <a:pPr>
            <a:lnSpc>
              <a:spcPct val="100000"/>
            </a:lnSpc>
            <a:defRPr b="1"/>
          </a:pPr>
          <a:r>
            <a:rPr lang="en-US" sz="1600" dirty="0"/>
            <a:t>Company, or close corporation as a registered business ceases to exist</a:t>
          </a:r>
        </a:p>
      </dgm:t>
    </dgm:pt>
    <dgm:pt modelId="{93490051-DA05-40C1-883E-FAEBDECE47CD}" type="parTrans" cxnId="{4EF9F842-84B4-4631-933B-8E274FE8CCD4}">
      <dgm:prSet/>
      <dgm:spPr/>
      <dgm:t>
        <a:bodyPr/>
        <a:lstStyle/>
        <a:p>
          <a:endParaRPr lang="en-US"/>
        </a:p>
      </dgm:t>
    </dgm:pt>
    <dgm:pt modelId="{208CF2D7-4869-4226-815B-402402EC9065}" type="sibTrans" cxnId="{4EF9F842-84B4-4631-933B-8E274FE8CCD4}">
      <dgm:prSet/>
      <dgm:spPr/>
      <dgm:t>
        <a:bodyPr/>
        <a:lstStyle/>
        <a:p>
          <a:endParaRPr lang="en-US"/>
        </a:p>
      </dgm:t>
    </dgm:pt>
    <dgm:pt modelId="{AE86B65C-FA47-4976-AA35-881102E45328}">
      <dgm:prSet custT="1"/>
      <dgm:spPr/>
      <dgm:t>
        <a:bodyPr/>
        <a:lstStyle/>
        <a:p>
          <a:pPr>
            <a:lnSpc>
              <a:spcPct val="100000"/>
            </a:lnSpc>
          </a:pPr>
          <a:r>
            <a:rPr lang="en-US" sz="1400" b="1" dirty="0"/>
            <a:t>Looses benefits of being a registered business</a:t>
          </a:r>
        </a:p>
      </dgm:t>
    </dgm:pt>
    <dgm:pt modelId="{58A1F917-583F-4175-B8F0-4CD73E6C3303}" type="parTrans" cxnId="{5C9496C7-3086-44F8-8812-CCBBB544E64D}">
      <dgm:prSet/>
      <dgm:spPr/>
      <dgm:t>
        <a:bodyPr/>
        <a:lstStyle/>
        <a:p>
          <a:endParaRPr lang="en-US"/>
        </a:p>
      </dgm:t>
    </dgm:pt>
    <dgm:pt modelId="{BD4746AF-D5C9-472F-8DD5-81D997C6AD18}" type="sibTrans" cxnId="{5C9496C7-3086-44F8-8812-CCBBB544E64D}">
      <dgm:prSet/>
      <dgm:spPr/>
      <dgm:t>
        <a:bodyPr/>
        <a:lstStyle/>
        <a:p>
          <a:endParaRPr lang="en-US"/>
        </a:p>
      </dgm:t>
    </dgm:pt>
    <dgm:pt modelId="{F59032EB-B4BB-4175-9018-F06AD60294EF}">
      <dgm:prSet custT="1"/>
      <dgm:spPr/>
      <dgm:t>
        <a:bodyPr/>
        <a:lstStyle/>
        <a:p>
          <a:r>
            <a:rPr lang="en-US" sz="1400" b="1" dirty="0"/>
            <a:t>Perpetual existence</a:t>
          </a:r>
        </a:p>
      </dgm:t>
    </dgm:pt>
    <dgm:pt modelId="{1D000C61-EC5F-46BB-80D0-081B3841E4C3}" type="parTrans" cxnId="{C40DB734-CB7F-4B18-A140-CE0CDD7B7BD1}">
      <dgm:prSet/>
      <dgm:spPr/>
      <dgm:t>
        <a:bodyPr/>
        <a:lstStyle/>
        <a:p>
          <a:endParaRPr lang="en-US"/>
        </a:p>
      </dgm:t>
    </dgm:pt>
    <dgm:pt modelId="{F79FC70B-5FB9-47A9-97C7-100483A1E8CA}" type="sibTrans" cxnId="{C40DB734-CB7F-4B18-A140-CE0CDD7B7BD1}">
      <dgm:prSet/>
      <dgm:spPr/>
      <dgm:t>
        <a:bodyPr/>
        <a:lstStyle/>
        <a:p>
          <a:endParaRPr lang="en-US"/>
        </a:p>
      </dgm:t>
    </dgm:pt>
    <dgm:pt modelId="{0ADB767A-80A0-4FD5-BBC0-E8B1CF88AAFF}">
      <dgm:prSet custT="1"/>
      <dgm:spPr/>
      <dgm:t>
        <a:bodyPr/>
        <a:lstStyle/>
        <a:p>
          <a:r>
            <a:rPr lang="en-US" sz="1400" b="1" dirty="0"/>
            <a:t>Limited liability</a:t>
          </a:r>
        </a:p>
      </dgm:t>
    </dgm:pt>
    <dgm:pt modelId="{6E85983F-29D8-47E8-B9FA-A4949B5D4A37}" type="parTrans" cxnId="{3F5ADCDB-E7E3-4558-861B-B558D610259C}">
      <dgm:prSet/>
      <dgm:spPr/>
      <dgm:t>
        <a:bodyPr/>
        <a:lstStyle/>
        <a:p>
          <a:endParaRPr lang="en-US"/>
        </a:p>
      </dgm:t>
    </dgm:pt>
    <dgm:pt modelId="{1C47CFA0-3402-4731-B8C8-B771E75ED456}" type="sibTrans" cxnId="{3F5ADCDB-E7E3-4558-861B-B558D610259C}">
      <dgm:prSet/>
      <dgm:spPr/>
      <dgm:t>
        <a:bodyPr/>
        <a:lstStyle/>
        <a:p>
          <a:endParaRPr lang="en-US"/>
        </a:p>
      </dgm:t>
    </dgm:pt>
    <dgm:pt modelId="{1BC7FB89-07D9-40DD-AFBD-4C70B52D40F6}">
      <dgm:prSet custT="1"/>
      <dgm:spPr/>
      <dgm:t>
        <a:bodyPr/>
        <a:lstStyle/>
        <a:p>
          <a:pPr>
            <a:lnSpc>
              <a:spcPct val="100000"/>
            </a:lnSpc>
            <a:defRPr b="1"/>
          </a:pPr>
          <a:r>
            <a:rPr lang="en-US" sz="1600" dirty="0"/>
            <a:t>Directors can be held personally liable for all debt</a:t>
          </a:r>
        </a:p>
      </dgm:t>
    </dgm:pt>
    <dgm:pt modelId="{FC06F2A0-3AB3-473C-9BE1-DE20BCEF4856}" type="parTrans" cxnId="{ED90F619-BCE5-4713-827B-5DD466EFE952}">
      <dgm:prSet/>
      <dgm:spPr/>
      <dgm:t>
        <a:bodyPr/>
        <a:lstStyle/>
        <a:p>
          <a:endParaRPr lang="en-US"/>
        </a:p>
      </dgm:t>
    </dgm:pt>
    <dgm:pt modelId="{45F22CA9-B398-46C1-AB1C-70D186E70C7B}" type="sibTrans" cxnId="{ED90F619-BCE5-4713-827B-5DD466EFE952}">
      <dgm:prSet/>
      <dgm:spPr/>
      <dgm:t>
        <a:bodyPr/>
        <a:lstStyle/>
        <a:p>
          <a:endParaRPr lang="en-US"/>
        </a:p>
      </dgm:t>
    </dgm:pt>
    <dgm:pt modelId="{11A025A5-9A42-4F21-AC7C-4CD2DCFE013E}">
      <dgm:prSet custT="1"/>
      <dgm:spPr/>
      <dgm:t>
        <a:bodyPr/>
        <a:lstStyle/>
        <a:p>
          <a:pPr>
            <a:lnSpc>
              <a:spcPct val="100000"/>
            </a:lnSpc>
            <a:defRPr b="1"/>
          </a:pPr>
          <a:r>
            <a:rPr lang="en-US" sz="1600" dirty="0"/>
            <a:t>Banks may freeze your bank account</a:t>
          </a:r>
        </a:p>
      </dgm:t>
    </dgm:pt>
    <dgm:pt modelId="{CB174C70-A01C-4082-B447-DE9BCF4570A7}" type="parTrans" cxnId="{21C76F0D-7FDE-4CAB-8F7C-2654268BE6F5}">
      <dgm:prSet/>
      <dgm:spPr/>
      <dgm:t>
        <a:bodyPr/>
        <a:lstStyle/>
        <a:p>
          <a:endParaRPr lang="en-US"/>
        </a:p>
      </dgm:t>
    </dgm:pt>
    <dgm:pt modelId="{FBCE83DD-CB1B-40E5-B5FD-5A724682B814}" type="sibTrans" cxnId="{21C76F0D-7FDE-4CAB-8F7C-2654268BE6F5}">
      <dgm:prSet/>
      <dgm:spPr/>
      <dgm:t>
        <a:bodyPr/>
        <a:lstStyle/>
        <a:p>
          <a:endParaRPr lang="en-US"/>
        </a:p>
      </dgm:t>
    </dgm:pt>
    <dgm:pt modelId="{0B267B05-AC6D-43F6-ACB3-A911AD88E2C0}">
      <dgm:prSet custT="1"/>
      <dgm:spPr/>
      <dgm:t>
        <a:bodyPr/>
        <a:lstStyle/>
        <a:p>
          <a:pPr>
            <a:lnSpc>
              <a:spcPct val="100000"/>
            </a:lnSpc>
            <a:defRPr b="1"/>
          </a:pPr>
          <a:r>
            <a:rPr lang="en-US" sz="1600" dirty="0"/>
            <a:t>Service providers may stop doing business with you</a:t>
          </a:r>
        </a:p>
      </dgm:t>
    </dgm:pt>
    <dgm:pt modelId="{785D9807-4C78-40D4-8D8C-544F1D602263}" type="parTrans" cxnId="{00411D43-C601-47F7-9578-D90E3442FD12}">
      <dgm:prSet/>
      <dgm:spPr/>
      <dgm:t>
        <a:bodyPr/>
        <a:lstStyle/>
        <a:p>
          <a:endParaRPr lang="en-US"/>
        </a:p>
      </dgm:t>
    </dgm:pt>
    <dgm:pt modelId="{E3725D12-C2A6-4D06-8258-A05B4867D1EC}" type="sibTrans" cxnId="{00411D43-C601-47F7-9578-D90E3442FD12}">
      <dgm:prSet/>
      <dgm:spPr/>
      <dgm:t>
        <a:bodyPr/>
        <a:lstStyle/>
        <a:p>
          <a:endParaRPr lang="en-US"/>
        </a:p>
      </dgm:t>
    </dgm:pt>
    <dgm:pt modelId="{79EB7AC7-A44E-4B71-88F6-D9E271F51CAF}">
      <dgm:prSet custT="1"/>
      <dgm:spPr/>
      <dgm:t>
        <a:bodyPr/>
        <a:lstStyle/>
        <a:p>
          <a:pPr>
            <a:lnSpc>
              <a:spcPct val="100000"/>
            </a:lnSpc>
            <a:defRPr b="1"/>
          </a:pPr>
          <a:r>
            <a:rPr lang="en-US" sz="1600" dirty="0"/>
            <a:t>Creditors may refuse to pay</a:t>
          </a:r>
        </a:p>
      </dgm:t>
    </dgm:pt>
    <dgm:pt modelId="{C7F74A12-AF24-4699-A43F-04E39CF830EC}" type="parTrans" cxnId="{DFD66B6B-5085-4930-ACB7-87949B9779B4}">
      <dgm:prSet/>
      <dgm:spPr/>
      <dgm:t>
        <a:bodyPr/>
        <a:lstStyle/>
        <a:p>
          <a:endParaRPr lang="en-US"/>
        </a:p>
      </dgm:t>
    </dgm:pt>
    <dgm:pt modelId="{234147CE-DDF7-47F7-9371-8449F71C1EB2}" type="sibTrans" cxnId="{DFD66B6B-5085-4930-ACB7-87949B9779B4}">
      <dgm:prSet/>
      <dgm:spPr/>
      <dgm:t>
        <a:bodyPr/>
        <a:lstStyle/>
        <a:p>
          <a:endParaRPr lang="en-US"/>
        </a:p>
      </dgm:t>
    </dgm:pt>
    <dgm:pt modelId="{05183027-2EE6-44C1-875C-AE5040A66622}" type="pres">
      <dgm:prSet presAssocID="{A4554540-73BE-460E-9588-9567FB021264}" presName="root" presStyleCnt="0">
        <dgm:presLayoutVars>
          <dgm:dir/>
          <dgm:resizeHandles val="exact"/>
        </dgm:presLayoutVars>
      </dgm:prSet>
      <dgm:spPr/>
    </dgm:pt>
    <dgm:pt modelId="{28B39C5F-06CD-429C-9A5E-290A8BDC190F}" type="pres">
      <dgm:prSet presAssocID="{8B757A08-30BE-45B1-A00D-06B89E78B746}" presName="compNode" presStyleCnt="0"/>
      <dgm:spPr/>
    </dgm:pt>
    <dgm:pt modelId="{4E9E91D0-CCE5-43A0-8D1D-494E69EDFED8}" type="pres">
      <dgm:prSet presAssocID="{8B757A08-30BE-45B1-A00D-06B89E78B746}"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5BE55DB4-D31C-4A47-B318-B006DD7DCFBE}" type="pres">
      <dgm:prSet presAssocID="{8B757A08-30BE-45B1-A00D-06B89E78B746}" presName="iconSpace" presStyleCnt="0"/>
      <dgm:spPr/>
    </dgm:pt>
    <dgm:pt modelId="{F7A9B716-E5A2-4A53-BD71-2B8FC9D7327F}" type="pres">
      <dgm:prSet presAssocID="{8B757A08-30BE-45B1-A00D-06B89E78B746}" presName="parTx" presStyleLbl="revTx" presStyleIdx="0" presStyleCnt="10">
        <dgm:presLayoutVars>
          <dgm:chMax val="0"/>
          <dgm:chPref val="0"/>
        </dgm:presLayoutVars>
      </dgm:prSet>
      <dgm:spPr/>
    </dgm:pt>
    <dgm:pt modelId="{FB6867B9-4413-415A-A497-9038DCA4F95D}" type="pres">
      <dgm:prSet presAssocID="{8B757A08-30BE-45B1-A00D-06B89E78B746}" presName="txSpace" presStyleCnt="0"/>
      <dgm:spPr/>
    </dgm:pt>
    <dgm:pt modelId="{192FDC61-1522-4A14-88C5-05C6ECE45122}" type="pres">
      <dgm:prSet presAssocID="{8B757A08-30BE-45B1-A00D-06B89E78B746}" presName="desTx" presStyleLbl="revTx" presStyleIdx="1" presStyleCnt="10">
        <dgm:presLayoutVars/>
      </dgm:prSet>
      <dgm:spPr/>
    </dgm:pt>
    <dgm:pt modelId="{D46D1F67-C4AE-4940-84E7-2EB4C949E814}" type="pres">
      <dgm:prSet presAssocID="{208CF2D7-4869-4226-815B-402402EC9065}" presName="sibTrans" presStyleCnt="0"/>
      <dgm:spPr/>
    </dgm:pt>
    <dgm:pt modelId="{80657048-D638-4077-8BD5-704DF64FA749}" type="pres">
      <dgm:prSet presAssocID="{1BC7FB89-07D9-40DD-AFBD-4C70B52D40F6}" presName="compNode" presStyleCnt="0"/>
      <dgm:spPr/>
    </dgm:pt>
    <dgm:pt modelId="{772D235D-5693-4C85-9022-0708C52DF14C}" type="pres">
      <dgm:prSet presAssocID="{1BC7FB89-07D9-40DD-AFBD-4C70B52D40F6}"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D5A132C-2638-4601-87C5-8004E6B813DD}" type="pres">
      <dgm:prSet presAssocID="{1BC7FB89-07D9-40DD-AFBD-4C70B52D40F6}" presName="iconSpace" presStyleCnt="0"/>
      <dgm:spPr/>
    </dgm:pt>
    <dgm:pt modelId="{5FD3D0B7-4A58-415C-BB6B-927B870D0102}" type="pres">
      <dgm:prSet presAssocID="{1BC7FB89-07D9-40DD-AFBD-4C70B52D40F6}" presName="parTx" presStyleLbl="revTx" presStyleIdx="2" presStyleCnt="10">
        <dgm:presLayoutVars>
          <dgm:chMax val="0"/>
          <dgm:chPref val="0"/>
        </dgm:presLayoutVars>
      </dgm:prSet>
      <dgm:spPr/>
    </dgm:pt>
    <dgm:pt modelId="{12D8DDCB-985E-4AF8-8B25-63EEA2BEB32F}" type="pres">
      <dgm:prSet presAssocID="{1BC7FB89-07D9-40DD-AFBD-4C70B52D40F6}" presName="txSpace" presStyleCnt="0"/>
      <dgm:spPr/>
    </dgm:pt>
    <dgm:pt modelId="{16E72E22-5107-4F27-B0A6-EED0A6A2728A}" type="pres">
      <dgm:prSet presAssocID="{1BC7FB89-07D9-40DD-AFBD-4C70B52D40F6}" presName="desTx" presStyleLbl="revTx" presStyleIdx="3" presStyleCnt="10">
        <dgm:presLayoutVars/>
      </dgm:prSet>
      <dgm:spPr/>
    </dgm:pt>
    <dgm:pt modelId="{E02573F2-AB21-4288-BB71-BE1724F471F9}" type="pres">
      <dgm:prSet presAssocID="{45F22CA9-B398-46C1-AB1C-70D186E70C7B}" presName="sibTrans" presStyleCnt="0"/>
      <dgm:spPr/>
    </dgm:pt>
    <dgm:pt modelId="{E85FB461-7894-47FE-B58F-9257C9055AEC}" type="pres">
      <dgm:prSet presAssocID="{11A025A5-9A42-4F21-AC7C-4CD2DCFE013E}" presName="compNode" presStyleCnt="0"/>
      <dgm:spPr/>
    </dgm:pt>
    <dgm:pt modelId="{433FC2C1-4572-4538-8BD4-F5A1B3D63A6E}" type="pres">
      <dgm:prSet presAssocID="{11A025A5-9A42-4F21-AC7C-4CD2DCFE013E}"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edit card"/>
        </a:ext>
      </dgm:extLst>
    </dgm:pt>
    <dgm:pt modelId="{3FF0F652-4BB4-4945-8C45-991BE2E48D9B}" type="pres">
      <dgm:prSet presAssocID="{11A025A5-9A42-4F21-AC7C-4CD2DCFE013E}" presName="iconSpace" presStyleCnt="0"/>
      <dgm:spPr/>
    </dgm:pt>
    <dgm:pt modelId="{0FA8CF23-ACDA-4758-A62D-E19CE8437402}" type="pres">
      <dgm:prSet presAssocID="{11A025A5-9A42-4F21-AC7C-4CD2DCFE013E}" presName="parTx" presStyleLbl="revTx" presStyleIdx="4" presStyleCnt="10">
        <dgm:presLayoutVars>
          <dgm:chMax val="0"/>
          <dgm:chPref val="0"/>
        </dgm:presLayoutVars>
      </dgm:prSet>
      <dgm:spPr/>
    </dgm:pt>
    <dgm:pt modelId="{3C7A94CA-C344-4402-974D-F58A53C96D17}" type="pres">
      <dgm:prSet presAssocID="{11A025A5-9A42-4F21-AC7C-4CD2DCFE013E}" presName="txSpace" presStyleCnt="0"/>
      <dgm:spPr/>
    </dgm:pt>
    <dgm:pt modelId="{021B9AD1-66D4-430B-A064-1511262B2B56}" type="pres">
      <dgm:prSet presAssocID="{11A025A5-9A42-4F21-AC7C-4CD2DCFE013E}" presName="desTx" presStyleLbl="revTx" presStyleIdx="5" presStyleCnt="10">
        <dgm:presLayoutVars/>
      </dgm:prSet>
      <dgm:spPr/>
    </dgm:pt>
    <dgm:pt modelId="{7245F071-7047-4390-95BD-D65086D43299}" type="pres">
      <dgm:prSet presAssocID="{FBCE83DD-CB1B-40E5-B5FD-5A724682B814}" presName="sibTrans" presStyleCnt="0"/>
      <dgm:spPr/>
    </dgm:pt>
    <dgm:pt modelId="{89557F8C-E4EF-47DB-B89F-C66DFDC3296A}" type="pres">
      <dgm:prSet presAssocID="{0B267B05-AC6D-43F6-ACB3-A911AD88E2C0}" presName="compNode" presStyleCnt="0"/>
      <dgm:spPr/>
    </dgm:pt>
    <dgm:pt modelId="{683BDF4F-5553-47A0-A24C-93CDF3991933}" type="pres">
      <dgm:prSet presAssocID="{0B267B05-AC6D-43F6-ACB3-A911AD88E2C0}"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2E309AB4-0282-43E0-9AE2-D203DB30A902}" type="pres">
      <dgm:prSet presAssocID="{0B267B05-AC6D-43F6-ACB3-A911AD88E2C0}" presName="iconSpace" presStyleCnt="0"/>
      <dgm:spPr/>
    </dgm:pt>
    <dgm:pt modelId="{C2955ADD-A97A-435D-B040-C1307FF648EF}" type="pres">
      <dgm:prSet presAssocID="{0B267B05-AC6D-43F6-ACB3-A911AD88E2C0}" presName="parTx" presStyleLbl="revTx" presStyleIdx="6" presStyleCnt="10">
        <dgm:presLayoutVars>
          <dgm:chMax val="0"/>
          <dgm:chPref val="0"/>
        </dgm:presLayoutVars>
      </dgm:prSet>
      <dgm:spPr/>
    </dgm:pt>
    <dgm:pt modelId="{0FFEC542-B0B3-4C0B-B767-D1668AE92DFA}" type="pres">
      <dgm:prSet presAssocID="{0B267B05-AC6D-43F6-ACB3-A911AD88E2C0}" presName="txSpace" presStyleCnt="0"/>
      <dgm:spPr/>
    </dgm:pt>
    <dgm:pt modelId="{AE1E12EA-B8B8-44E4-9B9E-406720A443DB}" type="pres">
      <dgm:prSet presAssocID="{0B267B05-AC6D-43F6-ACB3-A911AD88E2C0}" presName="desTx" presStyleLbl="revTx" presStyleIdx="7" presStyleCnt="10">
        <dgm:presLayoutVars/>
      </dgm:prSet>
      <dgm:spPr/>
    </dgm:pt>
    <dgm:pt modelId="{538BE078-ACD4-458A-B923-F068F49BE07D}" type="pres">
      <dgm:prSet presAssocID="{E3725D12-C2A6-4D06-8258-A05B4867D1EC}" presName="sibTrans" presStyleCnt="0"/>
      <dgm:spPr/>
    </dgm:pt>
    <dgm:pt modelId="{A2CC2BDB-2CCD-4F68-AC78-93EC659086AB}" type="pres">
      <dgm:prSet presAssocID="{79EB7AC7-A44E-4B71-88F6-D9E271F51CAF}" presName="compNode" presStyleCnt="0"/>
      <dgm:spPr/>
    </dgm:pt>
    <dgm:pt modelId="{02A4B769-84C8-4973-9DF4-15AA1A7D1BB6}" type="pres">
      <dgm:prSet presAssocID="{79EB7AC7-A44E-4B71-88F6-D9E271F51C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ins"/>
        </a:ext>
      </dgm:extLst>
    </dgm:pt>
    <dgm:pt modelId="{160F1F00-B9F3-49CB-B198-FEB3ED8B89BA}" type="pres">
      <dgm:prSet presAssocID="{79EB7AC7-A44E-4B71-88F6-D9E271F51CAF}" presName="iconSpace" presStyleCnt="0"/>
      <dgm:spPr/>
    </dgm:pt>
    <dgm:pt modelId="{E2D7B1B3-8A0E-4A6F-B143-32BB05EC7108}" type="pres">
      <dgm:prSet presAssocID="{79EB7AC7-A44E-4B71-88F6-D9E271F51CAF}" presName="parTx" presStyleLbl="revTx" presStyleIdx="8" presStyleCnt="10">
        <dgm:presLayoutVars>
          <dgm:chMax val="0"/>
          <dgm:chPref val="0"/>
        </dgm:presLayoutVars>
      </dgm:prSet>
      <dgm:spPr/>
    </dgm:pt>
    <dgm:pt modelId="{0E9A61EC-D1C5-406E-B913-87D85DCEE59E}" type="pres">
      <dgm:prSet presAssocID="{79EB7AC7-A44E-4B71-88F6-D9E271F51CAF}" presName="txSpace" presStyleCnt="0"/>
      <dgm:spPr/>
    </dgm:pt>
    <dgm:pt modelId="{CC0CE1B6-059A-429B-9C38-05D0ACCCFBCA}" type="pres">
      <dgm:prSet presAssocID="{79EB7AC7-A44E-4B71-88F6-D9E271F51CAF}" presName="desTx" presStyleLbl="revTx" presStyleIdx="9" presStyleCnt="10">
        <dgm:presLayoutVars/>
      </dgm:prSet>
      <dgm:spPr/>
    </dgm:pt>
  </dgm:ptLst>
  <dgm:cxnLst>
    <dgm:cxn modelId="{21C76F0D-7FDE-4CAB-8F7C-2654268BE6F5}" srcId="{A4554540-73BE-460E-9588-9567FB021264}" destId="{11A025A5-9A42-4F21-AC7C-4CD2DCFE013E}" srcOrd="2" destOrd="0" parTransId="{CB174C70-A01C-4082-B447-DE9BCF4570A7}" sibTransId="{FBCE83DD-CB1B-40E5-B5FD-5A724682B814}"/>
    <dgm:cxn modelId="{ED90F619-BCE5-4713-827B-5DD466EFE952}" srcId="{A4554540-73BE-460E-9588-9567FB021264}" destId="{1BC7FB89-07D9-40DD-AFBD-4C70B52D40F6}" srcOrd="1" destOrd="0" parTransId="{FC06F2A0-3AB3-473C-9BE1-DE20BCEF4856}" sibTransId="{45F22CA9-B398-46C1-AB1C-70D186E70C7B}"/>
    <dgm:cxn modelId="{B6AD9432-14D5-4F9D-A1DF-BDB365E509E0}" type="presOf" srcId="{8B757A08-30BE-45B1-A00D-06B89E78B746}" destId="{F7A9B716-E5A2-4A53-BD71-2B8FC9D7327F}" srcOrd="0" destOrd="0" presId="urn:microsoft.com/office/officeart/2018/5/layout/CenteredIconLabelDescriptionList"/>
    <dgm:cxn modelId="{9F9FCF32-9AE4-47B2-901A-40A63D6D69A4}" type="presOf" srcId="{0ADB767A-80A0-4FD5-BBC0-E8B1CF88AAFF}" destId="{192FDC61-1522-4A14-88C5-05C6ECE45122}" srcOrd="0" destOrd="2" presId="urn:microsoft.com/office/officeart/2018/5/layout/CenteredIconLabelDescriptionList"/>
    <dgm:cxn modelId="{C40DB734-CB7F-4B18-A140-CE0CDD7B7BD1}" srcId="{AE86B65C-FA47-4976-AA35-881102E45328}" destId="{F59032EB-B4BB-4175-9018-F06AD60294EF}" srcOrd="0" destOrd="0" parTransId="{1D000C61-EC5F-46BB-80D0-081B3841E4C3}" sibTransId="{F79FC70B-5FB9-47A9-97C7-100483A1E8CA}"/>
    <dgm:cxn modelId="{E4083D5B-7002-4252-AF79-8E2B96297FC9}" type="presOf" srcId="{0B267B05-AC6D-43F6-ACB3-A911AD88E2C0}" destId="{C2955ADD-A97A-435D-B040-C1307FF648EF}" srcOrd="0" destOrd="0" presId="urn:microsoft.com/office/officeart/2018/5/layout/CenteredIconLabelDescriptionList"/>
    <dgm:cxn modelId="{4EF9F842-84B4-4631-933B-8E274FE8CCD4}" srcId="{A4554540-73BE-460E-9588-9567FB021264}" destId="{8B757A08-30BE-45B1-A00D-06B89E78B746}" srcOrd="0" destOrd="0" parTransId="{93490051-DA05-40C1-883E-FAEBDECE47CD}" sibTransId="{208CF2D7-4869-4226-815B-402402EC9065}"/>
    <dgm:cxn modelId="{00411D43-C601-47F7-9578-D90E3442FD12}" srcId="{A4554540-73BE-460E-9588-9567FB021264}" destId="{0B267B05-AC6D-43F6-ACB3-A911AD88E2C0}" srcOrd="3" destOrd="0" parTransId="{785D9807-4C78-40D4-8D8C-544F1D602263}" sibTransId="{E3725D12-C2A6-4D06-8258-A05B4867D1EC}"/>
    <dgm:cxn modelId="{429EF067-02D3-42C4-97AB-97E4CB2953AA}" type="presOf" srcId="{A4554540-73BE-460E-9588-9567FB021264}" destId="{05183027-2EE6-44C1-875C-AE5040A66622}" srcOrd="0" destOrd="0" presId="urn:microsoft.com/office/officeart/2018/5/layout/CenteredIconLabelDescriptionList"/>
    <dgm:cxn modelId="{DFD66B6B-5085-4930-ACB7-87949B9779B4}" srcId="{A4554540-73BE-460E-9588-9567FB021264}" destId="{79EB7AC7-A44E-4B71-88F6-D9E271F51CAF}" srcOrd="4" destOrd="0" parTransId="{C7F74A12-AF24-4699-A43F-04E39CF830EC}" sibTransId="{234147CE-DDF7-47F7-9371-8449F71C1EB2}"/>
    <dgm:cxn modelId="{7FF49E4C-C611-46D4-9E02-62966942D633}" type="presOf" srcId="{AE86B65C-FA47-4976-AA35-881102E45328}" destId="{192FDC61-1522-4A14-88C5-05C6ECE45122}" srcOrd="0" destOrd="0" presId="urn:microsoft.com/office/officeart/2018/5/layout/CenteredIconLabelDescriptionList"/>
    <dgm:cxn modelId="{AE297881-A306-4C42-89D0-DB9074ADD71A}" type="presOf" srcId="{11A025A5-9A42-4F21-AC7C-4CD2DCFE013E}" destId="{0FA8CF23-ACDA-4758-A62D-E19CE8437402}" srcOrd="0" destOrd="0" presId="urn:microsoft.com/office/officeart/2018/5/layout/CenteredIconLabelDescriptionList"/>
    <dgm:cxn modelId="{32D1A68E-2247-45E1-A9BD-734013956BBD}" type="presOf" srcId="{F59032EB-B4BB-4175-9018-F06AD60294EF}" destId="{192FDC61-1522-4A14-88C5-05C6ECE45122}" srcOrd="0" destOrd="1" presId="urn:microsoft.com/office/officeart/2018/5/layout/CenteredIconLabelDescriptionList"/>
    <dgm:cxn modelId="{C38024BD-0B90-4881-A38E-BA58E6332F6D}" type="presOf" srcId="{79EB7AC7-A44E-4B71-88F6-D9E271F51CAF}" destId="{E2D7B1B3-8A0E-4A6F-B143-32BB05EC7108}" srcOrd="0" destOrd="0" presId="urn:microsoft.com/office/officeart/2018/5/layout/CenteredIconLabelDescriptionList"/>
    <dgm:cxn modelId="{5C9496C7-3086-44F8-8812-CCBBB544E64D}" srcId="{8B757A08-30BE-45B1-A00D-06B89E78B746}" destId="{AE86B65C-FA47-4976-AA35-881102E45328}" srcOrd="0" destOrd="0" parTransId="{58A1F917-583F-4175-B8F0-4CD73E6C3303}" sibTransId="{BD4746AF-D5C9-472F-8DD5-81D997C6AD18}"/>
    <dgm:cxn modelId="{3F5ADCDB-E7E3-4558-861B-B558D610259C}" srcId="{AE86B65C-FA47-4976-AA35-881102E45328}" destId="{0ADB767A-80A0-4FD5-BBC0-E8B1CF88AAFF}" srcOrd="1" destOrd="0" parTransId="{6E85983F-29D8-47E8-B9FA-A4949B5D4A37}" sibTransId="{1C47CFA0-3402-4731-B8C8-B771E75ED456}"/>
    <dgm:cxn modelId="{623979E3-CE03-4B28-81A8-F9A16E7514CF}" type="presOf" srcId="{1BC7FB89-07D9-40DD-AFBD-4C70B52D40F6}" destId="{5FD3D0B7-4A58-415C-BB6B-927B870D0102}" srcOrd="0" destOrd="0" presId="urn:microsoft.com/office/officeart/2018/5/layout/CenteredIconLabelDescriptionList"/>
    <dgm:cxn modelId="{A2F40867-4F72-4C98-B87A-FAC8BDE951D1}" type="presParOf" srcId="{05183027-2EE6-44C1-875C-AE5040A66622}" destId="{28B39C5F-06CD-429C-9A5E-290A8BDC190F}" srcOrd="0" destOrd="0" presId="urn:microsoft.com/office/officeart/2018/5/layout/CenteredIconLabelDescriptionList"/>
    <dgm:cxn modelId="{52C207B1-B383-42FA-A726-79AE20531A37}" type="presParOf" srcId="{28B39C5F-06CD-429C-9A5E-290A8BDC190F}" destId="{4E9E91D0-CCE5-43A0-8D1D-494E69EDFED8}" srcOrd="0" destOrd="0" presId="urn:microsoft.com/office/officeart/2018/5/layout/CenteredIconLabelDescriptionList"/>
    <dgm:cxn modelId="{99E86B52-4FC5-49C6-BFF6-F648C7F330E0}" type="presParOf" srcId="{28B39C5F-06CD-429C-9A5E-290A8BDC190F}" destId="{5BE55DB4-D31C-4A47-B318-B006DD7DCFBE}" srcOrd="1" destOrd="0" presId="urn:microsoft.com/office/officeart/2018/5/layout/CenteredIconLabelDescriptionList"/>
    <dgm:cxn modelId="{92036639-00AF-4DA0-8611-92E27CFE3F51}" type="presParOf" srcId="{28B39C5F-06CD-429C-9A5E-290A8BDC190F}" destId="{F7A9B716-E5A2-4A53-BD71-2B8FC9D7327F}" srcOrd="2" destOrd="0" presId="urn:microsoft.com/office/officeart/2018/5/layout/CenteredIconLabelDescriptionList"/>
    <dgm:cxn modelId="{16D9591A-4195-4B6E-977D-A7141AC19125}" type="presParOf" srcId="{28B39C5F-06CD-429C-9A5E-290A8BDC190F}" destId="{FB6867B9-4413-415A-A497-9038DCA4F95D}" srcOrd="3" destOrd="0" presId="urn:microsoft.com/office/officeart/2018/5/layout/CenteredIconLabelDescriptionList"/>
    <dgm:cxn modelId="{F83BA4D0-7B09-462E-B001-7AE18002345E}" type="presParOf" srcId="{28B39C5F-06CD-429C-9A5E-290A8BDC190F}" destId="{192FDC61-1522-4A14-88C5-05C6ECE45122}" srcOrd="4" destOrd="0" presId="urn:microsoft.com/office/officeart/2018/5/layout/CenteredIconLabelDescriptionList"/>
    <dgm:cxn modelId="{63577D30-5396-44B9-988E-7D7CB81D8A64}" type="presParOf" srcId="{05183027-2EE6-44C1-875C-AE5040A66622}" destId="{D46D1F67-C4AE-4940-84E7-2EB4C949E814}" srcOrd="1" destOrd="0" presId="urn:microsoft.com/office/officeart/2018/5/layout/CenteredIconLabelDescriptionList"/>
    <dgm:cxn modelId="{7D274284-D607-466D-B49E-1D426B28A955}" type="presParOf" srcId="{05183027-2EE6-44C1-875C-AE5040A66622}" destId="{80657048-D638-4077-8BD5-704DF64FA749}" srcOrd="2" destOrd="0" presId="urn:microsoft.com/office/officeart/2018/5/layout/CenteredIconLabelDescriptionList"/>
    <dgm:cxn modelId="{068B410A-CBF7-4CC1-8F33-0863D876035E}" type="presParOf" srcId="{80657048-D638-4077-8BD5-704DF64FA749}" destId="{772D235D-5693-4C85-9022-0708C52DF14C}" srcOrd="0" destOrd="0" presId="urn:microsoft.com/office/officeart/2018/5/layout/CenteredIconLabelDescriptionList"/>
    <dgm:cxn modelId="{912ACA0D-308F-4821-AE0F-6E03A688851D}" type="presParOf" srcId="{80657048-D638-4077-8BD5-704DF64FA749}" destId="{4D5A132C-2638-4601-87C5-8004E6B813DD}" srcOrd="1" destOrd="0" presId="urn:microsoft.com/office/officeart/2018/5/layout/CenteredIconLabelDescriptionList"/>
    <dgm:cxn modelId="{90B1306D-DA61-4496-8B80-7D8230D65DD3}" type="presParOf" srcId="{80657048-D638-4077-8BD5-704DF64FA749}" destId="{5FD3D0B7-4A58-415C-BB6B-927B870D0102}" srcOrd="2" destOrd="0" presId="urn:microsoft.com/office/officeart/2018/5/layout/CenteredIconLabelDescriptionList"/>
    <dgm:cxn modelId="{85D5CCD6-5AD7-4989-80DC-1439BE14CBF8}" type="presParOf" srcId="{80657048-D638-4077-8BD5-704DF64FA749}" destId="{12D8DDCB-985E-4AF8-8B25-63EEA2BEB32F}" srcOrd="3" destOrd="0" presId="urn:microsoft.com/office/officeart/2018/5/layout/CenteredIconLabelDescriptionList"/>
    <dgm:cxn modelId="{0F3B3B12-70F7-4004-9DB9-37797EEF57A2}" type="presParOf" srcId="{80657048-D638-4077-8BD5-704DF64FA749}" destId="{16E72E22-5107-4F27-B0A6-EED0A6A2728A}" srcOrd="4" destOrd="0" presId="urn:microsoft.com/office/officeart/2018/5/layout/CenteredIconLabelDescriptionList"/>
    <dgm:cxn modelId="{3CBC2367-5E22-4555-853F-D84FB284D8B3}" type="presParOf" srcId="{05183027-2EE6-44C1-875C-AE5040A66622}" destId="{E02573F2-AB21-4288-BB71-BE1724F471F9}" srcOrd="3" destOrd="0" presId="urn:microsoft.com/office/officeart/2018/5/layout/CenteredIconLabelDescriptionList"/>
    <dgm:cxn modelId="{6319E1EA-BC65-4DB4-B71D-D7229B75E8F7}" type="presParOf" srcId="{05183027-2EE6-44C1-875C-AE5040A66622}" destId="{E85FB461-7894-47FE-B58F-9257C9055AEC}" srcOrd="4" destOrd="0" presId="urn:microsoft.com/office/officeart/2018/5/layout/CenteredIconLabelDescriptionList"/>
    <dgm:cxn modelId="{9D22E7B6-AC0C-4E78-B788-C560E23CF3C2}" type="presParOf" srcId="{E85FB461-7894-47FE-B58F-9257C9055AEC}" destId="{433FC2C1-4572-4538-8BD4-F5A1B3D63A6E}" srcOrd="0" destOrd="0" presId="urn:microsoft.com/office/officeart/2018/5/layout/CenteredIconLabelDescriptionList"/>
    <dgm:cxn modelId="{5579D4B5-57E8-4D72-81A8-E1215F5305AB}" type="presParOf" srcId="{E85FB461-7894-47FE-B58F-9257C9055AEC}" destId="{3FF0F652-4BB4-4945-8C45-991BE2E48D9B}" srcOrd="1" destOrd="0" presId="urn:microsoft.com/office/officeart/2018/5/layout/CenteredIconLabelDescriptionList"/>
    <dgm:cxn modelId="{4A11BC0F-E823-4C4E-B8A4-EBE3A72D76B3}" type="presParOf" srcId="{E85FB461-7894-47FE-B58F-9257C9055AEC}" destId="{0FA8CF23-ACDA-4758-A62D-E19CE8437402}" srcOrd="2" destOrd="0" presId="urn:microsoft.com/office/officeart/2018/5/layout/CenteredIconLabelDescriptionList"/>
    <dgm:cxn modelId="{DBC95AA8-0D11-4C4A-B881-196CF9A1552C}" type="presParOf" srcId="{E85FB461-7894-47FE-B58F-9257C9055AEC}" destId="{3C7A94CA-C344-4402-974D-F58A53C96D17}" srcOrd="3" destOrd="0" presId="urn:microsoft.com/office/officeart/2018/5/layout/CenteredIconLabelDescriptionList"/>
    <dgm:cxn modelId="{83DEBF1F-B3F9-4DCE-AF0A-B30C9C57327E}" type="presParOf" srcId="{E85FB461-7894-47FE-B58F-9257C9055AEC}" destId="{021B9AD1-66D4-430B-A064-1511262B2B56}" srcOrd="4" destOrd="0" presId="urn:microsoft.com/office/officeart/2018/5/layout/CenteredIconLabelDescriptionList"/>
    <dgm:cxn modelId="{2324FCB0-2C1F-4D7E-ADF2-6C71A8F70BF2}" type="presParOf" srcId="{05183027-2EE6-44C1-875C-AE5040A66622}" destId="{7245F071-7047-4390-95BD-D65086D43299}" srcOrd="5" destOrd="0" presId="urn:microsoft.com/office/officeart/2018/5/layout/CenteredIconLabelDescriptionList"/>
    <dgm:cxn modelId="{AC911C57-BC9E-40D8-8932-601D2EAE1C6E}" type="presParOf" srcId="{05183027-2EE6-44C1-875C-AE5040A66622}" destId="{89557F8C-E4EF-47DB-B89F-C66DFDC3296A}" srcOrd="6" destOrd="0" presId="urn:microsoft.com/office/officeart/2018/5/layout/CenteredIconLabelDescriptionList"/>
    <dgm:cxn modelId="{B712D230-2715-4D4A-8CE1-7485F540CEBA}" type="presParOf" srcId="{89557F8C-E4EF-47DB-B89F-C66DFDC3296A}" destId="{683BDF4F-5553-47A0-A24C-93CDF3991933}" srcOrd="0" destOrd="0" presId="urn:microsoft.com/office/officeart/2018/5/layout/CenteredIconLabelDescriptionList"/>
    <dgm:cxn modelId="{30A5AA29-AFFC-47AA-B5A9-C7BE8F1846CC}" type="presParOf" srcId="{89557F8C-E4EF-47DB-B89F-C66DFDC3296A}" destId="{2E309AB4-0282-43E0-9AE2-D203DB30A902}" srcOrd="1" destOrd="0" presId="urn:microsoft.com/office/officeart/2018/5/layout/CenteredIconLabelDescriptionList"/>
    <dgm:cxn modelId="{F0AB3CA6-6DC3-4437-8EA3-FB6408F48A39}" type="presParOf" srcId="{89557F8C-E4EF-47DB-B89F-C66DFDC3296A}" destId="{C2955ADD-A97A-435D-B040-C1307FF648EF}" srcOrd="2" destOrd="0" presId="urn:microsoft.com/office/officeart/2018/5/layout/CenteredIconLabelDescriptionList"/>
    <dgm:cxn modelId="{BBD74BDC-3B54-4B8B-A732-D537B425A912}" type="presParOf" srcId="{89557F8C-E4EF-47DB-B89F-C66DFDC3296A}" destId="{0FFEC542-B0B3-4C0B-B767-D1668AE92DFA}" srcOrd="3" destOrd="0" presId="urn:microsoft.com/office/officeart/2018/5/layout/CenteredIconLabelDescriptionList"/>
    <dgm:cxn modelId="{C51E798C-38AA-4248-894C-37A607E69BF6}" type="presParOf" srcId="{89557F8C-E4EF-47DB-B89F-C66DFDC3296A}" destId="{AE1E12EA-B8B8-44E4-9B9E-406720A443DB}" srcOrd="4" destOrd="0" presId="urn:microsoft.com/office/officeart/2018/5/layout/CenteredIconLabelDescriptionList"/>
    <dgm:cxn modelId="{EAAC4F14-77A3-4A5F-AB2A-951F72DD5A2F}" type="presParOf" srcId="{05183027-2EE6-44C1-875C-AE5040A66622}" destId="{538BE078-ACD4-458A-B923-F068F49BE07D}" srcOrd="7" destOrd="0" presId="urn:microsoft.com/office/officeart/2018/5/layout/CenteredIconLabelDescriptionList"/>
    <dgm:cxn modelId="{9A982313-BC45-4411-9D77-E1BE6904B99A}" type="presParOf" srcId="{05183027-2EE6-44C1-875C-AE5040A66622}" destId="{A2CC2BDB-2CCD-4F68-AC78-93EC659086AB}" srcOrd="8" destOrd="0" presId="urn:microsoft.com/office/officeart/2018/5/layout/CenteredIconLabelDescriptionList"/>
    <dgm:cxn modelId="{F548A28A-3BDD-41B2-91CB-C52D5DD92239}" type="presParOf" srcId="{A2CC2BDB-2CCD-4F68-AC78-93EC659086AB}" destId="{02A4B769-84C8-4973-9DF4-15AA1A7D1BB6}" srcOrd="0" destOrd="0" presId="urn:microsoft.com/office/officeart/2018/5/layout/CenteredIconLabelDescriptionList"/>
    <dgm:cxn modelId="{8DA89DF7-A9BF-440F-ADBE-5D8B986B328A}" type="presParOf" srcId="{A2CC2BDB-2CCD-4F68-AC78-93EC659086AB}" destId="{160F1F00-B9F3-49CB-B198-FEB3ED8B89BA}" srcOrd="1" destOrd="0" presId="urn:microsoft.com/office/officeart/2018/5/layout/CenteredIconLabelDescriptionList"/>
    <dgm:cxn modelId="{40C520E4-522A-4A1A-8CAB-CE77A4CE0418}" type="presParOf" srcId="{A2CC2BDB-2CCD-4F68-AC78-93EC659086AB}" destId="{E2D7B1B3-8A0E-4A6F-B143-32BB05EC7108}" srcOrd="2" destOrd="0" presId="urn:microsoft.com/office/officeart/2018/5/layout/CenteredIconLabelDescriptionList"/>
    <dgm:cxn modelId="{9EE30A9F-E58B-43BF-91E2-F62217D1A85A}" type="presParOf" srcId="{A2CC2BDB-2CCD-4F68-AC78-93EC659086AB}" destId="{0E9A61EC-D1C5-406E-B913-87D85DCEE59E}" srcOrd="3" destOrd="0" presId="urn:microsoft.com/office/officeart/2018/5/layout/CenteredIconLabelDescriptionList"/>
    <dgm:cxn modelId="{99528055-FEC7-4A31-AFEC-CB45D11B2A8D}" type="presParOf" srcId="{A2CC2BDB-2CCD-4F68-AC78-93EC659086AB}" destId="{CC0CE1B6-059A-429B-9C38-05D0ACCCFBC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E91D0-CCE5-43A0-8D1D-494E69EDFED8}">
      <dsp:nvSpPr>
        <dsp:cNvPr id="0" name=""/>
        <dsp:cNvSpPr/>
      </dsp:nvSpPr>
      <dsp:spPr>
        <a:xfrm>
          <a:off x="658239" y="855800"/>
          <a:ext cx="702843" cy="702843"/>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A9B716-E5A2-4A53-BD71-2B8FC9D7327F}">
      <dsp:nvSpPr>
        <dsp:cNvPr id="0" name=""/>
        <dsp:cNvSpPr/>
      </dsp:nvSpPr>
      <dsp:spPr>
        <a:xfrm>
          <a:off x="5599" y="1679661"/>
          <a:ext cx="2008124" cy="997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dirty="0"/>
            <a:t>Company, or close corporation as a registered business ceases to exist</a:t>
          </a:r>
        </a:p>
      </dsp:txBody>
      <dsp:txXfrm>
        <a:off x="5599" y="1679661"/>
        <a:ext cx="2008124" cy="997787"/>
      </dsp:txXfrm>
    </dsp:sp>
    <dsp:sp modelId="{192FDC61-1522-4A14-88C5-05C6ECE45122}">
      <dsp:nvSpPr>
        <dsp:cNvPr id="0" name=""/>
        <dsp:cNvSpPr/>
      </dsp:nvSpPr>
      <dsp:spPr>
        <a:xfrm>
          <a:off x="5599" y="2733736"/>
          <a:ext cx="2008124" cy="936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1" kern="1200" dirty="0"/>
            <a:t>Looses benefits of being a registered business</a:t>
          </a:r>
        </a:p>
        <a:p>
          <a:pPr marL="114300" lvl="1" indent="-114300" algn="l" defTabSz="622300">
            <a:lnSpc>
              <a:spcPct val="90000"/>
            </a:lnSpc>
            <a:spcBef>
              <a:spcPct val="0"/>
            </a:spcBef>
            <a:spcAft>
              <a:spcPct val="15000"/>
            </a:spcAft>
            <a:buChar char="•"/>
          </a:pPr>
          <a:r>
            <a:rPr lang="en-US" sz="1400" b="1" kern="1200" dirty="0"/>
            <a:t>Perpetual existence</a:t>
          </a:r>
        </a:p>
        <a:p>
          <a:pPr marL="114300" lvl="1" indent="-114300" algn="l" defTabSz="622300">
            <a:lnSpc>
              <a:spcPct val="90000"/>
            </a:lnSpc>
            <a:spcBef>
              <a:spcPct val="0"/>
            </a:spcBef>
            <a:spcAft>
              <a:spcPct val="15000"/>
            </a:spcAft>
            <a:buChar char="•"/>
          </a:pPr>
          <a:r>
            <a:rPr lang="en-US" sz="1400" b="1" kern="1200" dirty="0"/>
            <a:t>Limited liability</a:t>
          </a:r>
        </a:p>
      </dsp:txBody>
      <dsp:txXfrm>
        <a:off x="5599" y="2733736"/>
        <a:ext cx="2008124" cy="936426"/>
      </dsp:txXfrm>
    </dsp:sp>
    <dsp:sp modelId="{772D235D-5693-4C85-9022-0708C52DF14C}">
      <dsp:nvSpPr>
        <dsp:cNvPr id="0" name=""/>
        <dsp:cNvSpPr/>
      </dsp:nvSpPr>
      <dsp:spPr>
        <a:xfrm>
          <a:off x="3017786" y="855800"/>
          <a:ext cx="702843" cy="702843"/>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D3D0B7-4A58-415C-BB6B-927B870D0102}">
      <dsp:nvSpPr>
        <dsp:cNvPr id="0" name=""/>
        <dsp:cNvSpPr/>
      </dsp:nvSpPr>
      <dsp:spPr>
        <a:xfrm>
          <a:off x="2365146" y="1679661"/>
          <a:ext cx="2008124" cy="997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dirty="0"/>
            <a:t>Directors can be held personally liable for all debt</a:t>
          </a:r>
        </a:p>
      </dsp:txBody>
      <dsp:txXfrm>
        <a:off x="2365146" y="1679661"/>
        <a:ext cx="2008124" cy="997787"/>
      </dsp:txXfrm>
    </dsp:sp>
    <dsp:sp modelId="{16E72E22-5107-4F27-B0A6-EED0A6A2728A}">
      <dsp:nvSpPr>
        <dsp:cNvPr id="0" name=""/>
        <dsp:cNvSpPr/>
      </dsp:nvSpPr>
      <dsp:spPr>
        <a:xfrm>
          <a:off x="2365146" y="2733736"/>
          <a:ext cx="2008124" cy="936426"/>
        </a:xfrm>
        <a:prstGeom prst="rect">
          <a:avLst/>
        </a:prstGeom>
        <a:noFill/>
        <a:ln>
          <a:noFill/>
        </a:ln>
        <a:effectLst/>
      </dsp:spPr>
      <dsp:style>
        <a:lnRef idx="0">
          <a:scrgbClr r="0" g="0" b="0"/>
        </a:lnRef>
        <a:fillRef idx="0">
          <a:scrgbClr r="0" g="0" b="0"/>
        </a:fillRef>
        <a:effectRef idx="0">
          <a:scrgbClr r="0" g="0" b="0"/>
        </a:effectRef>
        <a:fontRef idx="minor"/>
      </dsp:style>
    </dsp:sp>
    <dsp:sp modelId="{433FC2C1-4572-4538-8BD4-F5A1B3D63A6E}">
      <dsp:nvSpPr>
        <dsp:cNvPr id="0" name=""/>
        <dsp:cNvSpPr/>
      </dsp:nvSpPr>
      <dsp:spPr>
        <a:xfrm>
          <a:off x="5377333" y="855800"/>
          <a:ext cx="702843" cy="702843"/>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A8CF23-ACDA-4758-A62D-E19CE8437402}">
      <dsp:nvSpPr>
        <dsp:cNvPr id="0" name=""/>
        <dsp:cNvSpPr/>
      </dsp:nvSpPr>
      <dsp:spPr>
        <a:xfrm>
          <a:off x="4724693" y="1679661"/>
          <a:ext cx="2008124" cy="997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dirty="0"/>
            <a:t>Banks may freeze your bank account</a:t>
          </a:r>
        </a:p>
      </dsp:txBody>
      <dsp:txXfrm>
        <a:off x="4724693" y="1679661"/>
        <a:ext cx="2008124" cy="997787"/>
      </dsp:txXfrm>
    </dsp:sp>
    <dsp:sp modelId="{021B9AD1-66D4-430B-A064-1511262B2B56}">
      <dsp:nvSpPr>
        <dsp:cNvPr id="0" name=""/>
        <dsp:cNvSpPr/>
      </dsp:nvSpPr>
      <dsp:spPr>
        <a:xfrm>
          <a:off x="4724693" y="2733736"/>
          <a:ext cx="2008124" cy="936426"/>
        </a:xfrm>
        <a:prstGeom prst="rect">
          <a:avLst/>
        </a:prstGeom>
        <a:noFill/>
        <a:ln>
          <a:noFill/>
        </a:ln>
        <a:effectLst/>
      </dsp:spPr>
      <dsp:style>
        <a:lnRef idx="0">
          <a:scrgbClr r="0" g="0" b="0"/>
        </a:lnRef>
        <a:fillRef idx="0">
          <a:scrgbClr r="0" g="0" b="0"/>
        </a:fillRef>
        <a:effectRef idx="0">
          <a:scrgbClr r="0" g="0" b="0"/>
        </a:effectRef>
        <a:fontRef idx="minor"/>
      </dsp:style>
    </dsp:sp>
    <dsp:sp modelId="{683BDF4F-5553-47A0-A24C-93CDF3991933}">
      <dsp:nvSpPr>
        <dsp:cNvPr id="0" name=""/>
        <dsp:cNvSpPr/>
      </dsp:nvSpPr>
      <dsp:spPr>
        <a:xfrm>
          <a:off x="7736880" y="855800"/>
          <a:ext cx="702843" cy="702843"/>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955ADD-A97A-435D-B040-C1307FF648EF}">
      <dsp:nvSpPr>
        <dsp:cNvPr id="0" name=""/>
        <dsp:cNvSpPr/>
      </dsp:nvSpPr>
      <dsp:spPr>
        <a:xfrm>
          <a:off x="7084239" y="1679661"/>
          <a:ext cx="2008124" cy="997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dirty="0"/>
            <a:t>Service providers may stop doing business with you</a:t>
          </a:r>
        </a:p>
      </dsp:txBody>
      <dsp:txXfrm>
        <a:off x="7084239" y="1679661"/>
        <a:ext cx="2008124" cy="997787"/>
      </dsp:txXfrm>
    </dsp:sp>
    <dsp:sp modelId="{AE1E12EA-B8B8-44E4-9B9E-406720A443DB}">
      <dsp:nvSpPr>
        <dsp:cNvPr id="0" name=""/>
        <dsp:cNvSpPr/>
      </dsp:nvSpPr>
      <dsp:spPr>
        <a:xfrm>
          <a:off x="7084239" y="2733736"/>
          <a:ext cx="2008124" cy="936426"/>
        </a:xfrm>
        <a:prstGeom prst="rect">
          <a:avLst/>
        </a:prstGeom>
        <a:noFill/>
        <a:ln>
          <a:noFill/>
        </a:ln>
        <a:effectLst/>
      </dsp:spPr>
      <dsp:style>
        <a:lnRef idx="0">
          <a:scrgbClr r="0" g="0" b="0"/>
        </a:lnRef>
        <a:fillRef idx="0">
          <a:scrgbClr r="0" g="0" b="0"/>
        </a:fillRef>
        <a:effectRef idx="0">
          <a:scrgbClr r="0" g="0" b="0"/>
        </a:effectRef>
        <a:fontRef idx="minor"/>
      </dsp:style>
    </dsp:sp>
    <dsp:sp modelId="{02A4B769-84C8-4973-9DF4-15AA1A7D1BB6}">
      <dsp:nvSpPr>
        <dsp:cNvPr id="0" name=""/>
        <dsp:cNvSpPr/>
      </dsp:nvSpPr>
      <dsp:spPr>
        <a:xfrm>
          <a:off x="10096427" y="855800"/>
          <a:ext cx="702843" cy="7028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D7B1B3-8A0E-4A6F-B143-32BB05EC7108}">
      <dsp:nvSpPr>
        <dsp:cNvPr id="0" name=""/>
        <dsp:cNvSpPr/>
      </dsp:nvSpPr>
      <dsp:spPr>
        <a:xfrm>
          <a:off x="9443786" y="1679661"/>
          <a:ext cx="2008124" cy="997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kern="1200" dirty="0"/>
            <a:t>Creditors may refuse to pay</a:t>
          </a:r>
        </a:p>
      </dsp:txBody>
      <dsp:txXfrm>
        <a:off x="9443786" y="1679661"/>
        <a:ext cx="2008124" cy="997787"/>
      </dsp:txXfrm>
    </dsp:sp>
    <dsp:sp modelId="{CC0CE1B6-059A-429B-9C38-05D0ACCCFBCA}">
      <dsp:nvSpPr>
        <dsp:cNvPr id="0" name=""/>
        <dsp:cNvSpPr/>
      </dsp:nvSpPr>
      <dsp:spPr>
        <a:xfrm>
          <a:off x="9443786" y="2733736"/>
          <a:ext cx="2008124" cy="93642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2144"/>
          </a:xfrm>
          <a:prstGeom prst="rect">
            <a:avLst/>
          </a:prstGeom>
        </p:spPr>
      </p:pic>
      <p:sp>
        <p:nvSpPr>
          <p:cNvPr id="2" name="Title 1"/>
          <p:cNvSpPr>
            <a:spLocks noGrp="1"/>
          </p:cNvSpPr>
          <p:nvPr>
            <p:ph type="ctrTitle" hasCustomPrompt="1"/>
          </p:nvPr>
        </p:nvSpPr>
        <p:spPr>
          <a:xfrm>
            <a:off x="609602" y="2215651"/>
            <a:ext cx="6522015" cy="1171065"/>
          </a:xfrm>
          <a:ln>
            <a:noFill/>
          </a:ln>
        </p:spPr>
        <p:txBody>
          <a:bodyPr>
            <a:noAutofit/>
          </a:bodyPr>
          <a:lstStyle>
            <a:lvl1pPr algn="l">
              <a:defRPr sz="3627"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9602" y="3390099"/>
            <a:ext cx="6522014" cy="621818"/>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51363" indent="0" algn="ctr">
              <a:buNone/>
              <a:defRPr>
                <a:solidFill>
                  <a:schemeClr val="tx1">
                    <a:tint val="75000"/>
                  </a:schemeClr>
                </a:solidFill>
              </a:defRPr>
            </a:lvl2pPr>
            <a:lvl3pPr marL="902726" indent="0" algn="ctr">
              <a:buNone/>
              <a:defRPr>
                <a:solidFill>
                  <a:schemeClr val="tx1">
                    <a:tint val="75000"/>
                  </a:schemeClr>
                </a:solidFill>
              </a:defRPr>
            </a:lvl3pPr>
            <a:lvl4pPr marL="1354089" indent="0" algn="ctr">
              <a:buNone/>
              <a:defRPr>
                <a:solidFill>
                  <a:schemeClr val="tx1">
                    <a:tint val="75000"/>
                  </a:schemeClr>
                </a:solidFill>
              </a:defRPr>
            </a:lvl4pPr>
            <a:lvl5pPr marL="1805452" indent="0" algn="ctr">
              <a:buNone/>
              <a:defRPr>
                <a:solidFill>
                  <a:schemeClr val="tx1">
                    <a:tint val="75000"/>
                  </a:schemeClr>
                </a:solidFill>
              </a:defRPr>
            </a:lvl5pPr>
            <a:lvl6pPr marL="2256815" indent="0" algn="ctr">
              <a:buNone/>
              <a:defRPr>
                <a:solidFill>
                  <a:schemeClr val="tx1">
                    <a:tint val="75000"/>
                  </a:schemeClr>
                </a:solidFill>
              </a:defRPr>
            </a:lvl6pPr>
            <a:lvl7pPr marL="2708178" indent="0" algn="ctr">
              <a:buNone/>
              <a:defRPr>
                <a:solidFill>
                  <a:schemeClr val="tx1">
                    <a:tint val="75000"/>
                  </a:schemeClr>
                </a:solidFill>
              </a:defRPr>
            </a:lvl7pPr>
            <a:lvl8pPr marL="3159541" indent="0" algn="ctr">
              <a:buNone/>
              <a:defRPr>
                <a:solidFill>
                  <a:schemeClr val="tx1">
                    <a:tint val="75000"/>
                  </a:schemeClr>
                </a:solidFill>
              </a:defRPr>
            </a:lvl8pPr>
            <a:lvl9pPr marL="3610904" indent="0" algn="ctr">
              <a:buNone/>
              <a:defRPr>
                <a:solidFill>
                  <a:schemeClr val="tx1">
                    <a:tint val="75000"/>
                  </a:schemeClr>
                </a:solidFill>
              </a:defRPr>
            </a:lvl9pPr>
          </a:lstStyle>
          <a:p>
            <a:r>
              <a:rPr lang="en-US" dirty="0"/>
              <a:t>Click to edit</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31462" y="488294"/>
            <a:ext cx="2055600" cy="1634173"/>
          </a:xfrm>
          <a:prstGeom prst="rect">
            <a:avLst/>
          </a:prstGeom>
        </p:spPr>
      </p:pic>
    </p:spTree>
    <p:extLst>
      <p:ext uri="{BB962C8B-B14F-4D97-AF65-F5344CB8AC3E}">
        <p14:creationId xmlns:p14="http://schemas.microsoft.com/office/powerpoint/2010/main" val="337456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12/03/2025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166101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4620686" cy="3429000"/>
          </a:xfrm>
          <a:solidFill>
            <a:schemeClr val="accent2"/>
          </a:solidFill>
        </p:spPr>
        <p:txBody>
          <a:bodyPr anchor="ctr">
            <a:normAutofit/>
          </a:bodyPr>
          <a:lstStyle>
            <a:lvl1pPr algn="ctr">
              <a:defRPr sz="2400" b="1">
                <a:solidFill>
                  <a:schemeClr val="bg1"/>
                </a:solidFill>
              </a:defRPr>
            </a:lvl1pPr>
          </a:lstStyle>
          <a:p>
            <a:r>
              <a:rPr lang="en-US" dirty="0"/>
              <a:t>Agenda</a:t>
            </a:r>
          </a:p>
        </p:txBody>
      </p:sp>
      <p:sp>
        <p:nvSpPr>
          <p:cNvPr id="3" name="Content Placeholder 2"/>
          <p:cNvSpPr>
            <a:spLocks noGrp="1"/>
          </p:cNvSpPr>
          <p:nvPr>
            <p:ph idx="1"/>
          </p:nvPr>
        </p:nvSpPr>
        <p:spPr>
          <a:xfrm>
            <a:off x="4766734" y="273052"/>
            <a:ext cx="6815666" cy="5853113"/>
          </a:xfrm>
        </p:spPr>
        <p:txBody>
          <a:bodyPr/>
          <a:lstStyle>
            <a:lvl1pPr>
              <a:defRPr sz="3174"/>
            </a:lvl1pPr>
            <a:lvl2pPr>
              <a:defRPr sz="2720"/>
            </a:lvl2pPr>
            <a:lvl3pPr>
              <a:defRPr sz="2358"/>
            </a:lvl3pPr>
            <a:lvl4pPr>
              <a:defRPr sz="1995"/>
            </a:lvl4pPr>
            <a:lvl5pPr>
              <a:defRPr sz="1995"/>
            </a:lvl5pPr>
            <a:lvl6pPr>
              <a:defRPr sz="1995"/>
            </a:lvl6pPr>
            <a:lvl7pPr>
              <a:defRPr sz="1995"/>
            </a:lvl7pPr>
            <a:lvl8pPr>
              <a:defRPr sz="1995"/>
            </a:lvl8pPr>
            <a:lvl9pPr>
              <a:defRPr sz="19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12/03/2025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pic>
        <p:nvPicPr>
          <p:cNvPr id="8" name="Picture 7">
            <a:extLst>
              <a:ext uri="{FF2B5EF4-FFF2-40B4-BE49-F238E27FC236}">
                <a16:creationId xmlns:a16="http://schemas.microsoft.com/office/drawing/2014/main" id="{D4AE6153-A361-2A17-97BB-F679BE2C29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496" y="3549703"/>
            <a:ext cx="4007696" cy="3186061"/>
          </a:xfrm>
          <a:prstGeom prst="rect">
            <a:avLst/>
          </a:prstGeom>
        </p:spPr>
      </p:pic>
    </p:spTree>
    <p:extLst>
      <p:ext uri="{BB962C8B-B14F-4D97-AF65-F5344CB8AC3E}">
        <p14:creationId xmlns:p14="http://schemas.microsoft.com/office/powerpoint/2010/main" val="328256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9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74"/>
            </a:lvl1pPr>
            <a:lvl2pPr marL="451363" indent="0">
              <a:buNone/>
              <a:defRPr sz="2720"/>
            </a:lvl2pPr>
            <a:lvl3pPr marL="902726" indent="0">
              <a:buNone/>
              <a:defRPr sz="2358"/>
            </a:lvl3pPr>
            <a:lvl4pPr marL="1354089" indent="0">
              <a:buNone/>
              <a:defRPr sz="1995"/>
            </a:lvl4pPr>
            <a:lvl5pPr marL="1805452" indent="0">
              <a:buNone/>
              <a:defRPr sz="1995"/>
            </a:lvl5pPr>
            <a:lvl6pPr marL="2256815" indent="0">
              <a:buNone/>
              <a:defRPr sz="1995"/>
            </a:lvl6pPr>
            <a:lvl7pPr marL="2708178" indent="0">
              <a:buNone/>
              <a:defRPr sz="1995"/>
            </a:lvl7pPr>
            <a:lvl8pPr marL="3159541" indent="0">
              <a:buNone/>
              <a:defRPr sz="1995"/>
            </a:lvl8pPr>
            <a:lvl9pPr marL="3610904" indent="0">
              <a:buNone/>
              <a:defRPr sz="1995"/>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60"/>
            </a:lvl1pPr>
            <a:lvl2pPr marL="451363" indent="0">
              <a:buNone/>
              <a:defRPr sz="1179"/>
            </a:lvl2pPr>
            <a:lvl3pPr marL="902726" indent="0">
              <a:buNone/>
              <a:defRPr sz="997"/>
            </a:lvl3pPr>
            <a:lvl4pPr marL="1354089" indent="0">
              <a:buNone/>
              <a:defRPr sz="907"/>
            </a:lvl4pPr>
            <a:lvl5pPr marL="1805452" indent="0">
              <a:buNone/>
              <a:defRPr sz="907"/>
            </a:lvl5pPr>
            <a:lvl6pPr marL="2256815" indent="0">
              <a:buNone/>
              <a:defRPr sz="907"/>
            </a:lvl6pPr>
            <a:lvl7pPr marL="2708178" indent="0">
              <a:buNone/>
              <a:defRPr sz="907"/>
            </a:lvl7pPr>
            <a:lvl8pPr marL="3159541" indent="0">
              <a:buNone/>
              <a:defRPr sz="907"/>
            </a:lvl8pPr>
            <a:lvl9pPr marL="3610904"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12/03/2025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138762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12/03/2025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954098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9"/>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12/03/2025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415536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2144"/>
          </a:xfrm>
          <a:prstGeom prst="rect">
            <a:avLst/>
          </a:prstGeom>
        </p:spPr>
      </p:pic>
      <p:sp>
        <p:nvSpPr>
          <p:cNvPr id="2" name="Title 1"/>
          <p:cNvSpPr>
            <a:spLocks noGrp="1"/>
          </p:cNvSpPr>
          <p:nvPr>
            <p:ph type="title" hasCustomPrompt="1"/>
          </p:nvPr>
        </p:nvSpPr>
        <p:spPr>
          <a:xfrm>
            <a:off x="609600" y="4839165"/>
            <a:ext cx="10972800" cy="1143000"/>
          </a:xfrm>
        </p:spPr>
        <p:txBody>
          <a:bodyPr>
            <a:normAutofit/>
          </a:bodyPr>
          <a:lstStyle>
            <a:lvl1pPr algn="l">
              <a:defRPr sz="3264"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1979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2144"/>
          </a:xfrm>
          <a:prstGeom prst="rect">
            <a:avLst/>
          </a:prstGeom>
        </p:spPr>
      </p:pic>
      <p:sp>
        <p:nvSpPr>
          <p:cNvPr id="2" name="Title 1"/>
          <p:cNvSpPr>
            <a:spLocks noGrp="1"/>
          </p:cNvSpPr>
          <p:nvPr>
            <p:ph type="title"/>
          </p:nvPr>
        </p:nvSpPr>
        <p:spPr>
          <a:xfrm>
            <a:off x="193997" y="179358"/>
            <a:ext cx="9768592" cy="698542"/>
          </a:xfrm>
        </p:spPr>
        <p:txBody>
          <a:bodyPr>
            <a:normAutofit/>
          </a:bodyPr>
          <a:lstStyle>
            <a:lvl1pPr algn="l">
              <a:defRPr sz="2539" b="1" cap="all">
                <a:solidFill>
                  <a:schemeClr val="bg1"/>
                </a:solidFill>
              </a:defRPr>
            </a:lvl1pPr>
          </a:lstStyle>
          <a:p>
            <a:r>
              <a:rPr lang="en-US" dirty="0"/>
              <a:t>Click to edit Master title style</a:t>
            </a:r>
          </a:p>
        </p:txBody>
      </p:sp>
      <p:sp>
        <p:nvSpPr>
          <p:cNvPr id="6" name="Rectangle 5"/>
          <p:cNvSpPr/>
          <p:nvPr userDrawn="1"/>
        </p:nvSpPr>
        <p:spPr>
          <a:xfrm>
            <a:off x="0" y="6598407"/>
            <a:ext cx="12192000" cy="326448"/>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9" name="Text Placeholder 2"/>
          <p:cNvSpPr>
            <a:spLocks noGrp="1"/>
          </p:cNvSpPr>
          <p:nvPr>
            <p:ph idx="1"/>
          </p:nvPr>
        </p:nvSpPr>
        <p:spPr>
          <a:xfrm>
            <a:off x="609600" y="1600202"/>
            <a:ext cx="10972800" cy="4525963"/>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0908" y="6598407"/>
            <a:ext cx="804560" cy="341172"/>
          </a:xfrm>
          <a:prstGeom prst="rect">
            <a:avLst/>
          </a:prstGeom>
        </p:spPr>
      </p:pic>
      <p:sp>
        <p:nvSpPr>
          <p:cNvPr id="11" name="Slide Number Placeholder 5"/>
          <p:cNvSpPr>
            <a:spLocks noGrp="1"/>
          </p:cNvSpPr>
          <p:nvPr>
            <p:ph type="sldNum" sz="quarter" idx="12"/>
          </p:nvPr>
        </p:nvSpPr>
        <p:spPr>
          <a:xfrm>
            <a:off x="422497" y="6691257"/>
            <a:ext cx="369466" cy="248322"/>
          </a:xfrm>
        </p:spPr>
        <p:txBody>
          <a:bodyPr/>
          <a:lstStyle>
            <a:lvl1pPr algn="ctr">
              <a:defRPr sz="725">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66897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0908" y="6516828"/>
            <a:ext cx="804560" cy="341172"/>
          </a:xfrm>
          <a:prstGeom prst="rect">
            <a:avLst/>
          </a:prstGeom>
        </p:spPr>
      </p:pic>
      <p:sp>
        <p:nvSpPr>
          <p:cNvPr id="8" name="Slide Number Placeholder 5"/>
          <p:cNvSpPr txBox="1">
            <a:spLocks/>
          </p:cNvSpPr>
          <p:nvPr userDrawn="1"/>
        </p:nvSpPr>
        <p:spPr>
          <a:xfrm>
            <a:off x="422497" y="6609678"/>
            <a:ext cx="369466" cy="248322"/>
          </a:xfrm>
          <a:prstGeom prst="rect">
            <a:avLst/>
          </a:prstGeom>
        </p:spPr>
        <p:txBody>
          <a:bodyPr vert="horz" lIns="90273" tIns="45136" rIns="90273" bIns="45136"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z="725" smtClean="0"/>
              <a:pPr/>
              <a:t>‹#›</a:t>
            </a:fld>
            <a:endParaRPr lang="en-US" sz="725" dirty="0"/>
          </a:p>
        </p:txBody>
      </p:sp>
    </p:spTree>
    <p:extLst>
      <p:ext uri="{BB962C8B-B14F-4D97-AF65-F5344CB8AC3E}">
        <p14:creationId xmlns:p14="http://schemas.microsoft.com/office/powerpoint/2010/main" val="275419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0"/>
            <a:ext cx="4710113" cy="1811552"/>
          </a:xfrm>
        </p:spPr>
        <p:txBody>
          <a:bodyPr>
            <a:normAutofit/>
          </a:bodyPr>
          <a:lstStyle>
            <a:lvl1pPr algn="l">
              <a:defRPr sz="3264"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6" name="Picture Placeholder 2"/>
          <p:cNvSpPr>
            <a:spLocks noGrp="1"/>
          </p:cNvSpPr>
          <p:nvPr>
            <p:ph type="pic" idx="1"/>
          </p:nvPr>
        </p:nvSpPr>
        <p:spPr>
          <a:xfrm>
            <a:off x="6590271" y="8629"/>
            <a:ext cx="5601730" cy="6849371"/>
          </a:xfrm>
        </p:spPr>
        <p:txBody>
          <a:bodyPr/>
          <a:lstStyle>
            <a:lvl1pPr marL="0" indent="0">
              <a:buNone/>
              <a:defRPr sz="3174"/>
            </a:lvl1pPr>
            <a:lvl2pPr marL="451363" indent="0">
              <a:buNone/>
              <a:defRPr sz="2720"/>
            </a:lvl2pPr>
            <a:lvl3pPr marL="902726" indent="0">
              <a:buNone/>
              <a:defRPr sz="2358"/>
            </a:lvl3pPr>
            <a:lvl4pPr marL="1354089" indent="0">
              <a:buNone/>
              <a:defRPr sz="1995"/>
            </a:lvl4pPr>
            <a:lvl5pPr marL="1805452" indent="0">
              <a:buNone/>
              <a:defRPr sz="1995"/>
            </a:lvl5pPr>
            <a:lvl6pPr marL="2256815" indent="0">
              <a:buNone/>
              <a:defRPr sz="1995"/>
            </a:lvl6pPr>
            <a:lvl7pPr marL="2708178" indent="0">
              <a:buNone/>
              <a:defRPr sz="1995"/>
            </a:lvl7pPr>
            <a:lvl8pPr marL="3159541" indent="0">
              <a:buNone/>
              <a:defRPr sz="1995"/>
            </a:lvl8pPr>
            <a:lvl9pPr marL="3610904" indent="0">
              <a:buNone/>
              <a:defRPr sz="1995"/>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0908" y="6516828"/>
            <a:ext cx="804560" cy="341172"/>
          </a:xfrm>
          <a:prstGeom prst="rect">
            <a:avLst/>
          </a:prstGeom>
        </p:spPr>
      </p:pic>
      <p:sp>
        <p:nvSpPr>
          <p:cNvPr id="9" name="Slide Number Placeholder 5"/>
          <p:cNvSpPr>
            <a:spLocks noGrp="1"/>
          </p:cNvSpPr>
          <p:nvPr>
            <p:ph type="sldNum" sz="quarter" idx="12"/>
          </p:nvPr>
        </p:nvSpPr>
        <p:spPr>
          <a:xfrm>
            <a:off x="422497" y="6609678"/>
            <a:ext cx="369466" cy="248322"/>
          </a:xfrm>
        </p:spPr>
        <p:txBody>
          <a:bodyPr/>
          <a:lstStyle>
            <a:lvl1pPr algn="ctr">
              <a:defRPr sz="725">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48075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12/03/2025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pic>
        <p:nvPicPr>
          <p:cNvPr id="6" name="Picture 5" descr="CIPC POWERPOINT TEMPLATE 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1999" cy="6852144"/>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386950"/>
            <a:ext cx="2382885" cy="1894360"/>
          </a:xfrm>
          <a:prstGeom prst="rect">
            <a:avLst/>
          </a:prstGeom>
        </p:spPr>
      </p:pic>
      <p:sp>
        <p:nvSpPr>
          <p:cNvPr id="8" name="Rectangle 7"/>
          <p:cNvSpPr/>
          <p:nvPr userDrawn="1"/>
        </p:nvSpPr>
        <p:spPr>
          <a:xfrm>
            <a:off x="3454401" y="6025366"/>
            <a:ext cx="5619793" cy="442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226539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99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995">
                <a:solidFill>
                  <a:schemeClr val="tx1">
                    <a:tint val="75000"/>
                  </a:schemeClr>
                </a:solidFill>
              </a:defRPr>
            </a:lvl1pPr>
            <a:lvl2pPr marL="451363" indent="0">
              <a:buNone/>
              <a:defRPr sz="1814">
                <a:solidFill>
                  <a:schemeClr val="tx1">
                    <a:tint val="75000"/>
                  </a:schemeClr>
                </a:solidFill>
              </a:defRPr>
            </a:lvl2pPr>
            <a:lvl3pPr marL="902726" indent="0">
              <a:buNone/>
              <a:defRPr sz="1542">
                <a:solidFill>
                  <a:schemeClr val="tx1">
                    <a:tint val="75000"/>
                  </a:schemeClr>
                </a:solidFill>
              </a:defRPr>
            </a:lvl3pPr>
            <a:lvl4pPr marL="1354089" indent="0">
              <a:buNone/>
              <a:defRPr sz="1360">
                <a:solidFill>
                  <a:schemeClr val="tx1">
                    <a:tint val="75000"/>
                  </a:schemeClr>
                </a:solidFill>
              </a:defRPr>
            </a:lvl4pPr>
            <a:lvl5pPr marL="1805452" indent="0">
              <a:buNone/>
              <a:defRPr sz="1360">
                <a:solidFill>
                  <a:schemeClr val="tx1">
                    <a:tint val="75000"/>
                  </a:schemeClr>
                </a:solidFill>
              </a:defRPr>
            </a:lvl5pPr>
            <a:lvl6pPr marL="2256815" indent="0">
              <a:buNone/>
              <a:defRPr sz="1360">
                <a:solidFill>
                  <a:schemeClr val="tx1">
                    <a:tint val="75000"/>
                  </a:schemeClr>
                </a:solidFill>
              </a:defRPr>
            </a:lvl6pPr>
            <a:lvl7pPr marL="2708178" indent="0">
              <a:buNone/>
              <a:defRPr sz="1360">
                <a:solidFill>
                  <a:schemeClr val="tx1">
                    <a:tint val="75000"/>
                  </a:schemeClr>
                </a:solidFill>
              </a:defRPr>
            </a:lvl7pPr>
            <a:lvl8pPr marL="3159541" indent="0">
              <a:buNone/>
              <a:defRPr sz="1360">
                <a:solidFill>
                  <a:schemeClr val="tx1">
                    <a:tint val="75000"/>
                  </a:schemeClr>
                </a:solidFill>
              </a:defRPr>
            </a:lvl8pPr>
            <a:lvl9pPr marL="3610904"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12/03/2025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119245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2720"/>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2720"/>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12/03/2025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87977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58" b="1"/>
            </a:lvl1pPr>
            <a:lvl2pPr marL="451363" indent="0">
              <a:buNone/>
              <a:defRPr sz="1995" b="1"/>
            </a:lvl2pPr>
            <a:lvl3pPr marL="902726" indent="0">
              <a:buNone/>
              <a:defRPr sz="1814" b="1"/>
            </a:lvl3pPr>
            <a:lvl4pPr marL="1354089" indent="0">
              <a:buNone/>
              <a:defRPr sz="1542" b="1"/>
            </a:lvl4pPr>
            <a:lvl5pPr marL="1805452" indent="0">
              <a:buNone/>
              <a:defRPr sz="1542" b="1"/>
            </a:lvl5pPr>
            <a:lvl6pPr marL="2256815" indent="0">
              <a:buNone/>
              <a:defRPr sz="1542" b="1"/>
            </a:lvl6pPr>
            <a:lvl7pPr marL="2708178" indent="0">
              <a:buNone/>
              <a:defRPr sz="1542" b="1"/>
            </a:lvl7pPr>
            <a:lvl8pPr marL="3159541" indent="0">
              <a:buNone/>
              <a:defRPr sz="1542" b="1"/>
            </a:lvl8pPr>
            <a:lvl9pPr marL="3610904" indent="0">
              <a:buNone/>
              <a:defRPr sz="1542"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358"/>
            </a:lvl1pPr>
            <a:lvl2pPr>
              <a:defRPr sz="1995"/>
            </a:lvl2pPr>
            <a:lvl3pPr>
              <a:defRPr sz="1814"/>
            </a:lvl3pPr>
            <a:lvl4pPr>
              <a:defRPr sz="1542"/>
            </a:lvl4pPr>
            <a:lvl5pPr>
              <a:defRPr sz="1542"/>
            </a:lvl5pPr>
            <a:lvl6pPr>
              <a:defRPr sz="1542"/>
            </a:lvl6pPr>
            <a:lvl7pPr>
              <a:defRPr sz="1542"/>
            </a:lvl7pPr>
            <a:lvl8pPr>
              <a:defRPr sz="1542"/>
            </a:lvl8pPr>
            <a:lvl9pPr>
              <a:defRPr sz="1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4" cy="639762"/>
          </a:xfrm>
        </p:spPr>
        <p:txBody>
          <a:bodyPr anchor="b"/>
          <a:lstStyle>
            <a:lvl1pPr marL="0" indent="0">
              <a:buNone/>
              <a:defRPr sz="2358" b="1"/>
            </a:lvl1pPr>
            <a:lvl2pPr marL="451363" indent="0">
              <a:buNone/>
              <a:defRPr sz="1995" b="1"/>
            </a:lvl2pPr>
            <a:lvl3pPr marL="902726" indent="0">
              <a:buNone/>
              <a:defRPr sz="1814" b="1"/>
            </a:lvl3pPr>
            <a:lvl4pPr marL="1354089" indent="0">
              <a:buNone/>
              <a:defRPr sz="1542" b="1"/>
            </a:lvl4pPr>
            <a:lvl5pPr marL="1805452" indent="0">
              <a:buNone/>
              <a:defRPr sz="1542" b="1"/>
            </a:lvl5pPr>
            <a:lvl6pPr marL="2256815" indent="0">
              <a:buNone/>
              <a:defRPr sz="1542" b="1"/>
            </a:lvl6pPr>
            <a:lvl7pPr marL="2708178" indent="0">
              <a:buNone/>
              <a:defRPr sz="1542" b="1"/>
            </a:lvl7pPr>
            <a:lvl8pPr marL="3159541" indent="0">
              <a:buNone/>
              <a:defRPr sz="1542" b="1"/>
            </a:lvl8pPr>
            <a:lvl9pPr marL="3610904" indent="0">
              <a:buNone/>
              <a:defRPr sz="1542" b="1"/>
            </a:lvl9pPr>
          </a:lstStyle>
          <a:p>
            <a:pPr lvl="0"/>
            <a:r>
              <a:rPr lang="en-US"/>
              <a:t>Click to edit Master text styles</a:t>
            </a:r>
          </a:p>
        </p:txBody>
      </p:sp>
      <p:sp>
        <p:nvSpPr>
          <p:cNvPr id="6" name="Content Placeholder 5"/>
          <p:cNvSpPr>
            <a:spLocks noGrp="1"/>
          </p:cNvSpPr>
          <p:nvPr>
            <p:ph sz="quarter" idx="4"/>
          </p:nvPr>
        </p:nvSpPr>
        <p:spPr>
          <a:xfrm>
            <a:off x="6193368" y="2174876"/>
            <a:ext cx="5389034" cy="3951288"/>
          </a:xfrm>
        </p:spPr>
        <p:txBody>
          <a:bodyPr/>
          <a:lstStyle>
            <a:lvl1pPr>
              <a:defRPr sz="2358"/>
            </a:lvl1pPr>
            <a:lvl2pPr>
              <a:defRPr sz="1995"/>
            </a:lvl2pPr>
            <a:lvl3pPr>
              <a:defRPr sz="1814"/>
            </a:lvl3pPr>
            <a:lvl4pPr>
              <a:defRPr sz="1542"/>
            </a:lvl4pPr>
            <a:lvl5pPr>
              <a:defRPr sz="1542"/>
            </a:lvl5pPr>
            <a:lvl6pPr>
              <a:defRPr sz="1542"/>
            </a:lvl6pPr>
            <a:lvl7pPr>
              <a:defRPr sz="1542"/>
            </a:lvl7pPr>
            <a:lvl8pPr>
              <a:defRPr sz="1542"/>
            </a:lvl8pPr>
            <a:lvl9pPr>
              <a:defRPr sz="1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3300A-6631-7448-BC89-159AC4B40E6D}" type="datetimeFigureOut">
              <a:rPr lang="en-US" smtClean="0"/>
              <a:t>12/03/2025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54103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9551" tIns="49775" rIns="99551" bIns="49775"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1" cy="365125"/>
          </a:xfrm>
          <a:prstGeom prst="rect">
            <a:avLst/>
          </a:prstGeom>
        </p:spPr>
        <p:txBody>
          <a:bodyPr vert="horz" lIns="99551" tIns="49775" rIns="99551" bIns="49775" rtlCol="0" anchor="ctr"/>
          <a:lstStyle>
            <a:lvl1pPr algn="l">
              <a:defRPr sz="1179">
                <a:solidFill>
                  <a:schemeClr val="tx1">
                    <a:tint val="75000"/>
                  </a:schemeClr>
                </a:solidFill>
              </a:defRPr>
            </a:lvl1pPr>
          </a:lstStyle>
          <a:p>
            <a:fld id="{B0D3300A-6631-7448-BC89-159AC4B40E6D}" type="datetimeFigureOut">
              <a:rPr lang="en-US" smtClean="0"/>
              <a:t>12/03/2025</a:t>
            </a:fld>
            <a:endParaRPr lang="en-US" dirty="0"/>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9551" tIns="49775" rIns="99551" bIns="49775" rtlCol="0" anchor="ctr"/>
          <a:lstStyle>
            <a:lvl1pPr algn="ctr">
              <a:defRPr sz="117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599" y="6356351"/>
            <a:ext cx="2844801" cy="365125"/>
          </a:xfrm>
          <a:prstGeom prst="rect">
            <a:avLst/>
          </a:prstGeom>
        </p:spPr>
        <p:txBody>
          <a:bodyPr vert="horz" lIns="99551" tIns="49775" rIns="99551" bIns="49775" rtlCol="0" anchor="ctr"/>
          <a:lstStyle>
            <a:lvl1pPr algn="r">
              <a:defRPr sz="1179">
                <a:solidFill>
                  <a:schemeClr val="tx1">
                    <a:tint val="75000"/>
                  </a:schemeClr>
                </a:solidFill>
              </a:defRPr>
            </a:lvl1pPr>
          </a:lstStyle>
          <a:p>
            <a:fld id="{5C7E9A74-5513-294E-A2AF-5548CDACAE0E}" type="slidenum">
              <a:rPr lang="en-US" smtClean="0"/>
              <a:t>‹#›</a:t>
            </a:fld>
            <a:endParaRPr lang="en-US" dirty="0"/>
          </a:p>
        </p:txBody>
      </p:sp>
    </p:spTree>
    <p:extLst>
      <p:ext uri="{BB962C8B-B14F-4D97-AF65-F5344CB8AC3E}">
        <p14:creationId xmlns:p14="http://schemas.microsoft.com/office/powerpoint/2010/main" val="316607463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 id="2147483684" r:id="rId12"/>
    <p:sldLayoutId id="2147483685" r:id="rId13"/>
    <p:sldLayoutId id="2147483686" r:id="rId14"/>
  </p:sldLayoutIdLst>
  <p:txStyles>
    <p:titleStyle>
      <a:lvl1pPr algn="ctr" defTabSz="451363" rtl="0" eaLnBrk="1" latinLnBrk="0" hangingPunct="1">
        <a:spcBef>
          <a:spcPct val="0"/>
        </a:spcBef>
        <a:buNone/>
        <a:defRPr sz="4353" kern="1200">
          <a:solidFill>
            <a:srgbClr val="75B56B"/>
          </a:solidFill>
          <a:latin typeface="Arial"/>
          <a:ea typeface="+mj-ea"/>
          <a:cs typeface="Arial"/>
        </a:defRPr>
      </a:lvl1pPr>
    </p:titleStyle>
    <p:bodyStyle>
      <a:lvl1pPr marL="338522" indent="-338522" algn="l" defTabSz="451363" rtl="0" eaLnBrk="1" latinLnBrk="0" hangingPunct="1">
        <a:spcBef>
          <a:spcPct val="20000"/>
        </a:spcBef>
        <a:buClr>
          <a:srgbClr val="75B56B"/>
        </a:buClr>
        <a:buFont typeface="Arial"/>
        <a:buChar char="•"/>
        <a:defRPr sz="3174" kern="1200">
          <a:solidFill>
            <a:schemeClr val="tx1"/>
          </a:solidFill>
          <a:latin typeface="Arial"/>
          <a:ea typeface="+mn-ea"/>
          <a:cs typeface="Arial"/>
        </a:defRPr>
      </a:lvl1pPr>
      <a:lvl2pPr marL="733465" indent="-282102" algn="l" defTabSz="451363" rtl="0" eaLnBrk="1" latinLnBrk="0" hangingPunct="1">
        <a:spcBef>
          <a:spcPct val="20000"/>
        </a:spcBef>
        <a:buClr>
          <a:srgbClr val="75B56B"/>
        </a:buClr>
        <a:buFont typeface="Arial"/>
        <a:buChar char="–"/>
        <a:defRPr sz="2720" kern="1200">
          <a:solidFill>
            <a:schemeClr val="tx1"/>
          </a:solidFill>
          <a:latin typeface="Arial"/>
          <a:ea typeface="+mn-ea"/>
          <a:cs typeface="Arial"/>
        </a:defRPr>
      </a:lvl2pPr>
      <a:lvl3pPr marL="1128407" indent="-225682" algn="l" defTabSz="451363" rtl="0" eaLnBrk="1" latinLnBrk="0" hangingPunct="1">
        <a:spcBef>
          <a:spcPct val="20000"/>
        </a:spcBef>
        <a:buClr>
          <a:srgbClr val="75B56B"/>
        </a:buClr>
        <a:buFont typeface="Arial"/>
        <a:buChar char="•"/>
        <a:defRPr sz="2358" kern="1200">
          <a:solidFill>
            <a:schemeClr val="tx1"/>
          </a:solidFill>
          <a:latin typeface="Arial"/>
          <a:ea typeface="+mn-ea"/>
          <a:cs typeface="Arial"/>
        </a:defRPr>
      </a:lvl3pPr>
      <a:lvl4pPr marL="1579771" indent="-225682" algn="l" defTabSz="451363" rtl="0" eaLnBrk="1" latinLnBrk="0" hangingPunct="1">
        <a:spcBef>
          <a:spcPct val="20000"/>
        </a:spcBef>
        <a:buClr>
          <a:srgbClr val="75B56B"/>
        </a:buClr>
        <a:buFont typeface="Arial"/>
        <a:buChar char="–"/>
        <a:defRPr sz="1995" kern="1200">
          <a:solidFill>
            <a:schemeClr val="tx1"/>
          </a:solidFill>
          <a:latin typeface="Arial"/>
          <a:ea typeface="+mn-ea"/>
          <a:cs typeface="Arial"/>
        </a:defRPr>
      </a:lvl4pPr>
      <a:lvl5pPr marL="2031133" indent="-225682" algn="l" defTabSz="451363" rtl="0" eaLnBrk="1" latinLnBrk="0" hangingPunct="1">
        <a:spcBef>
          <a:spcPct val="20000"/>
        </a:spcBef>
        <a:buClr>
          <a:srgbClr val="75B56B"/>
        </a:buClr>
        <a:buFont typeface="Arial"/>
        <a:buChar char="»"/>
        <a:defRPr sz="1995" kern="1200">
          <a:solidFill>
            <a:schemeClr val="tx1"/>
          </a:solidFill>
          <a:latin typeface="Arial"/>
          <a:ea typeface="+mn-ea"/>
          <a:cs typeface="Arial"/>
        </a:defRPr>
      </a:lvl5pPr>
      <a:lvl6pPr marL="2482496" indent="-225682" algn="l" defTabSz="451363" rtl="0" eaLnBrk="1" latinLnBrk="0" hangingPunct="1">
        <a:spcBef>
          <a:spcPct val="20000"/>
        </a:spcBef>
        <a:buFont typeface="Arial"/>
        <a:buChar char="•"/>
        <a:defRPr sz="1995" kern="1200">
          <a:solidFill>
            <a:schemeClr val="tx1"/>
          </a:solidFill>
          <a:latin typeface="+mn-lt"/>
          <a:ea typeface="+mn-ea"/>
          <a:cs typeface="+mn-cs"/>
        </a:defRPr>
      </a:lvl6pPr>
      <a:lvl7pPr marL="2933860" indent="-225682" algn="l" defTabSz="451363" rtl="0" eaLnBrk="1" latinLnBrk="0" hangingPunct="1">
        <a:spcBef>
          <a:spcPct val="20000"/>
        </a:spcBef>
        <a:buFont typeface="Arial"/>
        <a:buChar char="•"/>
        <a:defRPr sz="1995" kern="1200">
          <a:solidFill>
            <a:schemeClr val="tx1"/>
          </a:solidFill>
          <a:latin typeface="+mn-lt"/>
          <a:ea typeface="+mn-ea"/>
          <a:cs typeface="+mn-cs"/>
        </a:defRPr>
      </a:lvl7pPr>
      <a:lvl8pPr marL="3385222" indent="-225682" algn="l" defTabSz="451363" rtl="0" eaLnBrk="1" latinLnBrk="0" hangingPunct="1">
        <a:spcBef>
          <a:spcPct val="20000"/>
        </a:spcBef>
        <a:buFont typeface="Arial"/>
        <a:buChar char="•"/>
        <a:defRPr sz="1995" kern="1200">
          <a:solidFill>
            <a:schemeClr val="tx1"/>
          </a:solidFill>
          <a:latin typeface="+mn-lt"/>
          <a:ea typeface="+mn-ea"/>
          <a:cs typeface="+mn-cs"/>
        </a:defRPr>
      </a:lvl8pPr>
      <a:lvl9pPr marL="3836586" indent="-225682" algn="l" defTabSz="45136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1363" rtl="0" eaLnBrk="1" latinLnBrk="0" hangingPunct="1">
        <a:defRPr sz="1814" kern="1200">
          <a:solidFill>
            <a:schemeClr val="tx1"/>
          </a:solidFill>
          <a:latin typeface="+mn-lt"/>
          <a:ea typeface="+mn-ea"/>
          <a:cs typeface="+mn-cs"/>
        </a:defRPr>
      </a:lvl1pPr>
      <a:lvl2pPr marL="451363" algn="l" defTabSz="451363" rtl="0" eaLnBrk="1" latinLnBrk="0" hangingPunct="1">
        <a:defRPr sz="1814" kern="1200">
          <a:solidFill>
            <a:schemeClr val="tx1"/>
          </a:solidFill>
          <a:latin typeface="+mn-lt"/>
          <a:ea typeface="+mn-ea"/>
          <a:cs typeface="+mn-cs"/>
        </a:defRPr>
      </a:lvl2pPr>
      <a:lvl3pPr marL="902726" algn="l" defTabSz="451363" rtl="0" eaLnBrk="1" latinLnBrk="0" hangingPunct="1">
        <a:defRPr sz="1814" kern="1200">
          <a:solidFill>
            <a:schemeClr val="tx1"/>
          </a:solidFill>
          <a:latin typeface="+mn-lt"/>
          <a:ea typeface="+mn-ea"/>
          <a:cs typeface="+mn-cs"/>
        </a:defRPr>
      </a:lvl3pPr>
      <a:lvl4pPr marL="1354089" algn="l" defTabSz="451363" rtl="0" eaLnBrk="1" latinLnBrk="0" hangingPunct="1">
        <a:defRPr sz="1814" kern="1200">
          <a:solidFill>
            <a:schemeClr val="tx1"/>
          </a:solidFill>
          <a:latin typeface="+mn-lt"/>
          <a:ea typeface="+mn-ea"/>
          <a:cs typeface="+mn-cs"/>
        </a:defRPr>
      </a:lvl4pPr>
      <a:lvl5pPr marL="1805452" algn="l" defTabSz="451363" rtl="0" eaLnBrk="1" latinLnBrk="0" hangingPunct="1">
        <a:defRPr sz="1814" kern="1200">
          <a:solidFill>
            <a:schemeClr val="tx1"/>
          </a:solidFill>
          <a:latin typeface="+mn-lt"/>
          <a:ea typeface="+mn-ea"/>
          <a:cs typeface="+mn-cs"/>
        </a:defRPr>
      </a:lvl5pPr>
      <a:lvl6pPr marL="2256815" algn="l" defTabSz="451363" rtl="0" eaLnBrk="1" latinLnBrk="0" hangingPunct="1">
        <a:defRPr sz="1814" kern="1200">
          <a:solidFill>
            <a:schemeClr val="tx1"/>
          </a:solidFill>
          <a:latin typeface="+mn-lt"/>
          <a:ea typeface="+mn-ea"/>
          <a:cs typeface="+mn-cs"/>
        </a:defRPr>
      </a:lvl6pPr>
      <a:lvl7pPr marL="2708178" algn="l" defTabSz="451363" rtl="0" eaLnBrk="1" latinLnBrk="0" hangingPunct="1">
        <a:defRPr sz="1814" kern="1200">
          <a:solidFill>
            <a:schemeClr val="tx1"/>
          </a:solidFill>
          <a:latin typeface="+mn-lt"/>
          <a:ea typeface="+mn-ea"/>
          <a:cs typeface="+mn-cs"/>
        </a:defRPr>
      </a:lvl7pPr>
      <a:lvl8pPr marL="3159541" algn="l" defTabSz="451363" rtl="0" eaLnBrk="1" latinLnBrk="0" hangingPunct="1">
        <a:defRPr sz="1814" kern="1200">
          <a:solidFill>
            <a:schemeClr val="tx1"/>
          </a:solidFill>
          <a:latin typeface="+mn-lt"/>
          <a:ea typeface="+mn-ea"/>
          <a:cs typeface="+mn-cs"/>
        </a:defRPr>
      </a:lvl8pPr>
      <a:lvl9pPr marL="3610904" algn="l" defTabSz="451363" rtl="0" eaLnBrk="1" latinLnBrk="0" hangingPunct="1">
        <a:defRPr sz="18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EnqReinstatements@cipc.co.z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revenue@cipc.co.za"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disclosureenq@cipc.co.za"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mailto:reinstatement@cipc.co.z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zportal.gov.za/user_register.aspx" TargetMode="External"/><Relationship Id="rId2" Type="http://schemas.openxmlformats.org/officeDocument/2006/relationships/hyperlink" Target="https://url.za.m.mimecastprotect.com/s/4xlhCX6w1mHwn2At6Qu0W?domain=cipc.co.za" TargetMode="External"/><Relationship Id="rId1" Type="http://schemas.openxmlformats.org/officeDocument/2006/relationships/slideLayout" Target="../slideLayouts/slideLayout4.xml"/><Relationship Id="rId4" Type="http://schemas.openxmlformats.org/officeDocument/2006/relationships/hyperlink" Target="https://www.cipc.co.za/?page_id=97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Corporatelegalservices@cipc.co.za"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bizportal.gov.za/" TargetMode="External"/><Relationship Id="rId2" Type="http://schemas.openxmlformats.org/officeDocument/2006/relationships/hyperlink" Target="http://www.cipc.co.za/"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ipc.co.za/?page_id=10431" TargetMode="External"/><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hyperlink" Target="mailto:education@cipc.co.z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bizportal.gov.za/"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23" y="1931171"/>
            <a:ext cx="6879265" cy="1970269"/>
          </a:xfrm>
        </p:spPr>
        <p:txBody>
          <a:bodyPr/>
          <a:lstStyle/>
          <a:p>
            <a:pPr algn="ctr"/>
            <a:br>
              <a:rPr lang="en-US" dirty="0"/>
            </a:br>
            <a:br>
              <a:rPr lang="en-US" dirty="0"/>
            </a:br>
            <a:br>
              <a:rPr lang="en-US" dirty="0"/>
            </a:br>
            <a:br>
              <a:rPr lang="en-US" dirty="0"/>
            </a:br>
            <a:br>
              <a:rPr lang="en-US" dirty="0"/>
            </a:br>
            <a:r>
              <a:rPr lang="en-US" dirty="0"/>
              <a:t>Re-instatements</a:t>
            </a:r>
            <a:br>
              <a:rPr lang="en-US" dirty="0"/>
            </a:br>
            <a:r>
              <a:rPr lang="en-US" dirty="0"/>
              <a:t>of</a:t>
            </a:r>
            <a:br>
              <a:rPr lang="en-US" dirty="0"/>
            </a:br>
            <a:r>
              <a:rPr lang="en-US" dirty="0"/>
              <a:t>companies &amp; cc</a:t>
            </a:r>
            <a:br>
              <a:rPr lang="en-US" dirty="0"/>
            </a:br>
            <a:br>
              <a:rPr lang="en-US" dirty="0"/>
            </a:br>
            <a:br>
              <a:rPr lang="en-US" dirty="0"/>
            </a:br>
            <a:br>
              <a:rPr lang="en-US" sz="2800" dirty="0"/>
            </a:br>
            <a:r>
              <a:rPr lang="en-US" sz="2800" b="1" u="sng" cap="none" dirty="0">
                <a:solidFill>
                  <a:srgbClr val="3BA397"/>
                </a:solidFill>
                <a:effectLst/>
                <a:latin typeface="Aptos" panose="020B0004020202020204" pitchFamily="34" charset="0"/>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enqreinstatements@cipc.co.za</a:t>
            </a:r>
            <a:br>
              <a:rPr lang="en-US" sz="2800" b="1" cap="none" dirty="0">
                <a:solidFill>
                  <a:srgbClr val="3BA397"/>
                </a:solidFill>
              </a:rPr>
            </a:br>
            <a:br>
              <a:rPr lang="en-US" dirty="0"/>
            </a:br>
            <a:br>
              <a:rPr lang="en-US" dirty="0"/>
            </a:br>
            <a:endParaRPr lang="en-ZA" dirty="0"/>
          </a:p>
        </p:txBody>
      </p:sp>
    </p:spTree>
    <p:extLst>
      <p:ext uri="{BB962C8B-B14F-4D97-AF65-F5344CB8AC3E}">
        <p14:creationId xmlns:p14="http://schemas.microsoft.com/office/powerpoint/2010/main" val="290985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0B78-8CDA-C8A6-848F-F53D05261359}"/>
              </a:ext>
            </a:extLst>
          </p:cNvPr>
          <p:cNvSpPr>
            <a:spLocks noGrp="1"/>
          </p:cNvSpPr>
          <p:nvPr>
            <p:ph type="title"/>
          </p:nvPr>
        </p:nvSpPr>
        <p:spPr/>
        <p:txBody>
          <a:bodyPr/>
          <a:lstStyle/>
          <a:p>
            <a:r>
              <a:rPr lang="en-US" dirty="0"/>
              <a:t>What Now?</a:t>
            </a:r>
            <a:endParaRPr lang="en-ZA" dirty="0"/>
          </a:p>
        </p:txBody>
      </p:sp>
      <p:sp>
        <p:nvSpPr>
          <p:cNvPr id="3" name="Content Placeholder 2">
            <a:extLst>
              <a:ext uri="{FF2B5EF4-FFF2-40B4-BE49-F238E27FC236}">
                <a16:creationId xmlns:a16="http://schemas.microsoft.com/office/drawing/2014/main" id="{D8251335-6F60-08B9-5594-ADF48D54DDF9}"/>
              </a:ext>
            </a:extLst>
          </p:cNvPr>
          <p:cNvSpPr>
            <a:spLocks noGrp="1"/>
          </p:cNvSpPr>
          <p:nvPr>
            <p:ph idx="1"/>
          </p:nvPr>
        </p:nvSpPr>
        <p:spPr>
          <a:xfrm>
            <a:off x="609600" y="1600202"/>
            <a:ext cx="10972800" cy="4861558"/>
          </a:xfrm>
        </p:spPr>
        <p:txBody>
          <a:bodyPr anchor="ctr">
            <a:normAutofit/>
          </a:bodyPr>
          <a:lstStyle/>
          <a:p>
            <a:pPr>
              <a:lnSpc>
                <a:spcPct val="150000"/>
              </a:lnSpc>
              <a:buFont typeface="Wingdings" panose="05000000000000000000" pitchFamily="2" charset="2"/>
              <a:buChar char="§"/>
            </a:pPr>
            <a:r>
              <a:rPr lang="en-US" sz="2000" dirty="0"/>
              <a:t>Name becomes available immediately for another person to reserve and use</a:t>
            </a:r>
            <a:endParaRPr lang="en-ZA" sz="2000" dirty="0"/>
          </a:p>
          <a:p>
            <a:pPr>
              <a:lnSpc>
                <a:spcPct val="150000"/>
              </a:lnSpc>
              <a:buFont typeface="Wingdings" panose="05000000000000000000" pitchFamily="2" charset="2"/>
              <a:buChar char="§"/>
            </a:pPr>
            <a:r>
              <a:rPr lang="en-US" sz="2000" dirty="0"/>
              <a:t>Deposit made / money in customer account but finally deregistered?</a:t>
            </a:r>
          </a:p>
          <a:p>
            <a:pPr lvl="1">
              <a:lnSpc>
                <a:spcPct val="150000"/>
              </a:lnSpc>
              <a:buFont typeface="Arial" panose="020B0604020202020204" pitchFamily="34" charset="0"/>
              <a:buChar char="•"/>
            </a:pPr>
            <a:r>
              <a:rPr lang="en-US" sz="2000" dirty="0"/>
              <a:t>Deposit / money -</a:t>
            </a:r>
          </a:p>
          <a:p>
            <a:pPr lvl="2">
              <a:lnSpc>
                <a:spcPct val="150000"/>
              </a:lnSpc>
              <a:buFont typeface="Courier New" panose="02070309020205020404" pitchFamily="49" charset="0"/>
              <a:buChar char="o"/>
            </a:pPr>
            <a:r>
              <a:rPr lang="en-US" sz="2000" dirty="0"/>
              <a:t>Use for re-instatement process</a:t>
            </a:r>
          </a:p>
          <a:p>
            <a:pPr lvl="2">
              <a:lnSpc>
                <a:spcPct val="150000"/>
              </a:lnSpc>
              <a:buFont typeface="Courier New" panose="02070309020205020404" pitchFamily="49" charset="0"/>
              <a:buChar char="o"/>
            </a:pPr>
            <a:r>
              <a:rPr lang="en-US" sz="2000" dirty="0"/>
              <a:t>Use for new company registration</a:t>
            </a:r>
          </a:p>
          <a:p>
            <a:pPr lvl="2">
              <a:lnSpc>
                <a:spcPct val="150000"/>
              </a:lnSpc>
              <a:buFont typeface="Courier New" panose="02070309020205020404" pitchFamily="49" charset="0"/>
              <a:buChar char="o"/>
            </a:pPr>
            <a:r>
              <a:rPr lang="en-US" sz="2000" dirty="0"/>
              <a:t>Request refund – </a:t>
            </a:r>
            <a:r>
              <a:rPr lang="en-US" sz="2000" b="1" dirty="0">
                <a:solidFill>
                  <a:srgbClr val="0070C0"/>
                </a:solidFill>
                <a:hlinkClick r:id="rId2">
                  <a:extLst>
                    <a:ext uri="{A12FA001-AC4F-418D-AE19-62706E023703}">
                      <ahyp:hlinkClr xmlns:ahyp="http://schemas.microsoft.com/office/drawing/2018/hyperlinkcolor" val="tx"/>
                    </a:ext>
                  </a:extLst>
                </a:hlinkClick>
              </a:rPr>
              <a:t>revenue@cipc.co.za</a:t>
            </a:r>
            <a:r>
              <a:rPr lang="en-US" sz="2000" dirty="0"/>
              <a:t> – proof of deposit, stamped confirmation of bank account, certified Identity document of owner</a:t>
            </a:r>
          </a:p>
          <a:p>
            <a:pPr lvl="1"/>
            <a:endParaRPr lang="en-ZA" sz="2400" dirty="0"/>
          </a:p>
        </p:txBody>
      </p:sp>
    </p:spTree>
    <p:extLst>
      <p:ext uri="{BB962C8B-B14F-4D97-AF65-F5344CB8AC3E}">
        <p14:creationId xmlns:p14="http://schemas.microsoft.com/office/powerpoint/2010/main" val="1391362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5FD0-C715-439F-CFCA-F5B785F93DDB}"/>
              </a:ext>
            </a:extLst>
          </p:cNvPr>
          <p:cNvSpPr>
            <a:spLocks noGrp="1"/>
          </p:cNvSpPr>
          <p:nvPr>
            <p:ph type="title"/>
          </p:nvPr>
        </p:nvSpPr>
        <p:spPr/>
        <p:txBody>
          <a:bodyPr/>
          <a:lstStyle/>
          <a:p>
            <a:r>
              <a:rPr lang="en-US" dirty="0"/>
              <a:t>What Now?</a:t>
            </a:r>
            <a:endParaRPr lang="en-ZA" dirty="0"/>
          </a:p>
        </p:txBody>
      </p:sp>
      <p:sp>
        <p:nvSpPr>
          <p:cNvPr id="3" name="Content Placeholder 2">
            <a:extLst>
              <a:ext uri="{FF2B5EF4-FFF2-40B4-BE49-F238E27FC236}">
                <a16:creationId xmlns:a16="http://schemas.microsoft.com/office/drawing/2014/main" id="{BEC79797-FD0B-DCE6-432B-BEBC9F8CF7D5}"/>
              </a:ext>
            </a:extLst>
          </p:cNvPr>
          <p:cNvSpPr>
            <a:spLocks noGrp="1"/>
          </p:cNvSpPr>
          <p:nvPr>
            <p:ph idx="1"/>
          </p:nvPr>
        </p:nvSpPr>
        <p:spPr>
          <a:xfrm>
            <a:off x="609600" y="1600202"/>
            <a:ext cx="10972800" cy="4729478"/>
          </a:xfrm>
        </p:spPr>
        <p:txBody>
          <a:bodyPr anchor="ctr">
            <a:normAutofit/>
          </a:bodyPr>
          <a:lstStyle/>
          <a:p>
            <a:pPr>
              <a:lnSpc>
                <a:spcPct val="150000"/>
              </a:lnSpc>
              <a:buFont typeface="Wingdings" panose="05000000000000000000" pitchFamily="2" charset="2"/>
              <a:buChar char="§"/>
            </a:pPr>
            <a:r>
              <a:rPr lang="en-US" sz="2000" dirty="0"/>
              <a:t>If you did not receive the CoR40.3, CoR40.4 and/or Final Deregistration Notice?   Why not:</a:t>
            </a:r>
          </a:p>
          <a:p>
            <a:pPr lvl="1">
              <a:lnSpc>
                <a:spcPct val="150000"/>
              </a:lnSpc>
              <a:buFont typeface="Arial" panose="020B0604020202020204" pitchFamily="34" charset="0"/>
              <a:buChar char="•"/>
            </a:pPr>
            <a:r>
              <a:rPr lang="en-US" sz="2000" dirty="0"/>
              <a:t>Contact details of directors or members are outdated</a:t>
            </a:r>
          </a:p>
          <a:p>
            <a:pPr lvl="1">
              <a:lnSpc>
                <a:spcPct val="150000"/>
              </a:lnSpc>
              <a:buFont typeface="Arial" panose="020B0604020202020204" pitchFamily="34" charset="0"/>
              <a:buChar char="•"/>
            </a:pPr>
            <a:r>
              <a:rPr lang="en-US" sz="2000" dirty="0"/>
              <a:t>Used contact details of a service provider</a:t>
            </a:r>
          </a:p>
          <a:p>
            <a:pPr>
              <a:lnSpc>
                <a:spcPct val="150000"/>
              </a:lnSpc>
              <a:buFont typeface="Wingdings" panose="05000000000000000000" pitchFamily="2" charset="2"/>
              <a:buChar char="§"/>
            </a:pPr>
            <a:r>
              <a:rPr lang="en-US" sz="2000" dirty="0"/>
              <a:t>How to update contact details of directors and members to receive notices in future:</a:t>
            </a:r>
          </a:p>
          <a:p>
            <a:pPr lvl="1">
              <a:lnSpc>
                <a:spcPct val="150000"/>
              </a:lnSpc>
              <a:buFont typeface="Arial" panose="020B0604020202020204" pitchFamily="34" charset="0"/>
              <a:buChar char="•"/>
            </a:pPr>
            <a:r>
              <a:rPr lang="en-US" sz="2000" dirty="0"/>
              <a:t>Director / member amendment</a:t>
            </a:r>
          </a:p>
          <a:p>
            <a:pPr lvl="1">
              <a:lnSpc>
                <a:spcPct val="150000"/>
              </a:lnSpc>
              <a:buFont typeface="Arial" panose="020B0604020202020204" pitchFamily="34" charset="0"/>
              <a:buChar char="•"/>
            </a:pPr>
            <a:r>
              <a:rPr lang="en-US" sz="2000" dirty="0"/>
              <a:t>Directors must provide their own contact details not that of service providers</a:t>
            </a:r>
            <a:endParaRPr lang="en-ZA" sz="2000" dirty="0"/>
          </a:p>
        </p:txBody>
      </p:sp>
    </p:spTree>
    <p:extLst>
      <p:ext uri="{BB962C8B-B14F-4D97-AF65-F5344CB8AC3E}">
        <p14:creationId xmlns:p14="http://schemas.microsoft.com/office/powerpoint/2010/main" val="216459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EAA0-5C19-F5A8-310D-09CA4E065852}"/>
              </a:ext>
            </a:extLst>
          </p:cNvPr>
          <p:cNvSpPr>
            <a:spLocks noGrp="1"/>
          </p:cNvSpPr>
          <p:nvPr>
            <p:ph type="title"/>
          </p:nvPr>
        </p:nvSpPr>
        <p:spPr/>
        <p:txBody>
          <a:bodyPr/>
          <a:lstStyle/>
          <a:p>
            <a:r>
              <a:rPr lang="en-US" dirty="0"/>
              <a:t>Download of letters</a:t>
            </a:r>
          </a:p>
        </p:txBody>
      </p:sp>
      <p:sp>
        <p:nvSpPr>
          <p:cNvPr id="3" name="Content Placeholder 2">
            <a:extLst>
              <a:ext uri="{FF2B5EF4-FFF2-40B4-BE49-F238E27FC236}">
                <a16:creationId xmlns:a16="http://schemas.microsoft.com/office/drawing/2014/main" id="{1D7BE786-09B6-804E-F76F-77220C060808}"/>
              </a:ext>
            </a:extLst>
          </p:cNvPr>
          <p:cNvSpPr>
            <a:spLocks noGrp="1"/>
          </p:cNvSpPr>
          <p:nvPr>
            <p:ph idx="1"/>
          </p:nvPr>
        </p:nvSpPr>
        <p:spPr/>
        <p:txBody>
          <a:bodyPr anchor="ctr"/>
          <a:lstStyle/>
          <a:p>
            <a:pPr>
              <a:lnSpc>
                <a:spcPct val="150000"/>
              </a:lnSpc>
              <a:buFont typeface="Wingdings" panose="05000000000000000000" pitchFamily="2" charset="2"/>
              <a:buChar char="§"/>
            </a:pPr>
            <a:r>
              <a:rPr lang="en-US" sz="2000" dirty="0"/>
              <a:t>If referred for </a:t>
            </a:r>
            <a:r>
              <a:rPr lang="en-US" sz="2000" b="1" dirty="0">
                <a:solidFill>
                  <a:srgbClr val="0070C0"/>
                </a:solidFill>
              </a:rPr>
              <a:t>AR deregistration </a:t>
            </a:r>
            <a:r>
              <a:rPr lang="en-US" sz="2000" dirty="0"/>
              <a:t>from September 2024 – letters can be downloaded from e-Services and BizPortal</a:t>
            </a:r>
          </a:p>
          <a:p>
            <a:pPr lvl="1">
              <a:lnSpc>
                <a:spcPct val="150000"/>
              </a:lnSpc>
              <a:buFont typeface="Arial" panose="020B0604020202020204" pitchFamily="34" charset="0"/>
              <a:buChar char="•"/>
            </a:pPr>
            <a:r>
              <a:rPr lang="en-US" sz="2000" dirty="0"/>
              <a:t>Provided that active director or member at time of deregistration</a:t>
            </a:r>
          </a:p>
          <a:p>
            <a:pPr lvl="1">
              <a:lnSpc>
                <a:spcPct val="150000"/>
              </a:lnSpc>
              <a:buFont typeface="Arial" panose="020B0604020202020204" pitchFamily="34" charset="0"/>
              <a:buChar char="•"/>
            </a:pPr>
            <a:r>
              <a:rPr lang="en-US" sz="2000" dirty="0"/>
              <a:t>Use ID number associated with customer code to determine whether letters are available</a:t>
            </a:r>
          </a:p>
          <a:p>
            <a:pPr lvl="1">
              <a:lnSpc>
                <a:spcPct val="150000"/>
              </a:lnSpc>
              <a:buFont typeface="Arial" panose="020B0604020202020204" pitchFamily="34" charset="0"/>
              <a:buChar char="•"/>
            </a:pPr>
            <a:r>
              <a:rPr lang="en-US" sz="2000" dirty="0"/>
              <a:t>First six months after final deregistration is free of charge, otherwise a disclosure request need to be filed and must pay for it.  Email:  </a:t>
            </a:r>
            <a:r>
              <a:rPr lang="en-US" sz="2000" b="1" dirty="0">
                <a:solidFill>
                  <a:srgbClr val="0070C0"/>
                </a:solidFill>
                <a:hlinkClick r:id="rId2">
                  <a:extLst>
                    <a:ext uri="{A12FA001-AC4F-418D-AE19-62706E023703}">
                      <ahyp:hlinkClr xmlns:ahyp="http://schemas.microsoft.com/office/drawing/2018/hyperlinkcolor" val="tx"/>
                    </a:ext>
                  </a:extLst>
                </a:hlinkClick>
              </a:rPr>
              <a:t>disclosureenq@cipc.co.za</a:t>
            </a:r>
            <a:r>
              <a:rPr lang="en-US" sz="2000" dirty="0"/>
              <a:t> </a:t>
            </a:r>
          </a:p>
          <a:p>
            <a:pPr lvl="1">
              <a:lnSpc>
                <a:spcPct val="150000"/>
              </a:lnSpc>
              <a:buFont typeface="Arial" panose="020B0604020202020204" pitchFamily="34" charset="0"/>
              <a:buChar char="•"/>
            </a:pPr>
            <a:r>
              <a:rPr lang="en-US" sz="2000" dirty="0"/>
              <a:t>Service providers and third parties, will not have access or obtain letters free of charge – disclosure request and must pay for it</a:t>
            </a:r>
          </a:p>
          <a:p>
            <a:pPr lvl="1"/>
            <a:endParaRPr lang="en-US" dirty="0"/>
          </a:p>
        </p:txBody>
      </p:sp>
    </p:spTree>
    <p:extLst>
      <p:ext uri="{BB962C8B-B14F-4D97-AF65-F5344CB8AC3E}">
        <p14:creationId xmlns:p14="http://schemas.microsoft.com/office/powerpoint/2010/main" val="323106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2189-F5C0-99BE-D8BD-93B87307139A}"/>
              </a:ext>
            </a:extLst>
          </p:cNvPr>
          <p:cNvSpPr>
            <a:spLocks noGrp="1"/>
          </p:cNvSpPr>
          <p:nvPr>
            <p:ph type="title"/>
          </p:nvPr>
        </p:nvSpPr>
        <p:spPr>
          <a:xfrm>
            <a:off x="609600" y="274639"/>
            <a:ext cx="10972800" cy="108133"/>
          </a:xfrm>
        </p:spPr>
        <p:txBody>
          <a:bodyPr>
            <a:normAutofit fontScale="90000"/>
          </a:bodyPr>
          <a:lstStyle/>
          <a:p>
            <a:endParaRPr lang="en-US" dirty="0"/>
          </a:p>
        </p:txBody>
      </p:sp>
      <p:pic>
        <p:nvPicPr>
          <p:cNvPr id="5" name="Content Placeholder 4" descr="A close-up of a website">
            <a:extLst>
              <a:ext uri="{FF2B5EF4-FFF2-40B4-BE49-F238E27FC236}">
                <a16:creationId xmlns:a16="http://schemas.microsoft.com/office/drawing/2014/main" id="{CF9E5184-6022-6F53-9795-32EF865F93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176977"/>
          </a:xfrm>
        </p:spPr>
      </p:pic>
    </p:spTree>
    <p:extLst>
      <p:ext uri="{BB962C8B-B14F-4D97-AF65-F5344CB8AC3E}">
        <p14:creationId xmlns:p14="http://schemas.microsoft.com/office/powerpoint/2010/main" val="277318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1F1B-7901-A1D2-D017-2543FE76E0A1}"/>
              </a:ext>
            </a:extLst>
          </p:cNvPr>
          <p:cNvSpPr>
            <a:spLocks noGrp="1"/>
          </p:cNvSpPr>
          <p:nvPr>
            <p:ph type="title"/>
          </p:nvPr>
        </p:nvSpPr>
        <p:spPr>
          <a:xfrm>
            <a:off x="1005840" y="3122125"/>
            <a:ext cx="4328160" cy="1143000"/>
          </a:xfrm>
        </p:spPr>
        <p:txBody>
          <a:bodyPr/>
          <a:lstStyle/>
          <a:p>
            <a:r>
              <a:rPr lang="en-US" dirty="0"/>
              <a:t>Re-instatement</a:t>
            </a:r>
            <a:endParaRPr lang="en-ZA" dirty="0"/>
          </a:p>
        </p:txBody>
      </p:sp>
    </p:spTree>
    <p:extLst>
      <p:ext uri="{BB962C8B-B14F-4D97-AF65-F5344CB8AC3E}">
        <p14:creationId xmlns:p14="http://schemas.microsoft.com/office/powerpoint/2010/main" val="283797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FFCE-FAE4-D330-2415-1D4FBF60A3C2}"/>
              </a:ext>
            </a:extLst>
          </p:cNvPr>
          <p:cNvSpPr>
            <a:spLocks noGrp="1"/>
          </p:cNvSpPr>
          <p:nvPr>
            <p:ph type="title"/>
          </p:nvPr>
        </p:nvSpPr>
        <p:spPr/>
        <p:txBody>
          <a:bodyPr/>
          <a:lstStyle/>
          <a:p>
            <a:r>
              <a:rPr lang="en-US" dirty="0"/>
              <a:t>Re-instatement Requirements</a:t>
            </a:r>
            <a:endParaRPr lang="en-ZA" dirty="0"/>
          </a:p>
        </p:txBody>
      </p:sp>
      <p:sp>
        <p:nvSpPr>
          <p:cNvPr id="3" name="Content Placeholder 2">
            <a:extLst>
              <a:ext uri="{FF2B5EF4-FFF2-40B4-BE49-F238E27FC236}">
                <a16:creationId xmlns:a16="http://schemas.microsoft.com/office/drawing/2014/main" id="{E023A16D-14B5-1FCA-7C8D-A93816BB6E32}"/>
              </a:ext>
            </a:extLst>
          </p:cNvPr>
          <p:cNvSpPr>
            <a:spLocks noGrp="1"/>
          </p:cNvSpPr>
          <p:nvPr>
            <p:ph idx="1"/>
          </p:nvPr>
        </p:nvSpPr>
        <p:spPr>
          <a:xfrm>
            <a:off x="609600" y="1417640"/>
            <a:ext cx="10403840" cy="5165722"/>
          </a:xfrm>
        </p:spPr>
        <p:txBody>
          <a:bodyPr anchor="ctr">
            <a:normAutofit fontScale="32500" lnSpcReduction="20000"/>
          </a:bodyPr>
          <a:lstStyle/>
          <a:p>
            <a:pPr>
              <a:lnSpc>
                <a:spcPct val="120000"/>
              </a:lnSpc>
            </a:pPr>
            <a:r>
              <a:rPr lang="en-US" sz="6200" dirty="0"/>
              <a:t>MUST have had economic value on date of final deregistration</a:t>
            </a:r>
          </a:p>
          <a:p>
            <a:pPr>
              <a:lnSpc>
                <a:spcPct val="120000"/>
              </a:lnSpc>
            </a:pPr>
            <a:r>
              <a:rPr lang="en-US" sz="6200" dirty="0"/>
              <a:t>Example of proof - </a:t>
            </a:r>
          </a:p>
          <a:p>
            <a:pPr lvl="1">
              <a:lnSpc>
                <a:spcPct val="120000"/>
              </a:lnSpc>
            </a:pPr>
            <a:r>
              <a:rPr lang="en-US" sz="6200" i="0" dirty="0">
                <a:effectLst/>
                <a:latin typeface="Arial" panose="020B0604020202020204" pitchFamily="34" charset="0"/>
                <a:cs typeface="Arial" panose="020B0604020202020204" pitchFamily="34" charset="0"/>
              </a:rPr>
              <a:t>Bank statements (most common evidence)</a:t>
            </a:r>
          </a:p>
          <a:p>
            <a:pPr lvl="1">
              <a:lnSpc>
                <a:spcPct val="120000"/>
              </a:lnSpc>
            </a:pPr>
            <a:r>
              <a:rPr lang="en-US" sz="6200" i="0" dirty="0">
                <a:effectLst/>
                <a:latin typeface="Arial" panose="020B0604020202020204" pitchFamily="34" charset="0"/>
                <a:cs typeface="Arial" panose="020B0604020202020204" pitchFamily="34" charset="0"/>
              </a:rPr>
              <a:t>Immovable property  - Windeed / Letters from land registry</a:t>
            </a:r>
          </a:p>
          <a:p>
            <a:pPr lvl="1">
              <a:lnSpc>
                <a:spcPct val="120000"/>
              </a:lnSpc>
            </a:pPr>
            <a:r>
              <a:rPr lang="en-US" sz="6200" dirty="0">
                <a:latin typeface="Arial" panose="020B0604020202020204" pitchFamily="34" charset="0"/>
                <a:cs typeface="Arial" panose="020B0604020202020204" pitchFamily="34" charset="0"/>
              </a:rPr>
              <a:t>IP rights e.g., Trade Marks – Extract from Trade Mark registry</a:t>
            </a:r>
          </a:p>
          <a:p>
            <a:pPr lvl="1">
              <a:lnSpc>
                <a:spcPct val="120000"/>
              </a:lnSpc>
            </a:pPr>
            <a:r>
              <a:rPr lang="en-US" sz="6200" i="0" dirty="0">
                <a:effectLst/>
                <a:latin typeface="Arial" panose="020B0604020202020204" pitchFamily="34" charset="0"/>
                <a:cs typeface="Arial" panose="020B0604020202020204" pitchFamily="34" charset="0"/>
              </a:rPr>
              <a:t>Shares – Letter / notification from issuer of shares that company or close corporation hold shares</a:t>
            </a:r>
          </a:p>
          <a:p>
            <a:pPr lvl="1">
              <a:lnSpc>
                <a:spcPct val="120000"/>
              </a:lnSpc>
            </a:pPr>
            <a:r>
              <a:rPr lang="en-US" sz="6200" dirty="0">
                <a:latin typeface="Arial" panose="020B0604020202020204" pitchFamily="34" charset="0"/>
                <a:cs typeface="Arial" panose="020B0604020202020204" pitchFamily="34" charset="0"/>
              </a:rPr>
              <a:t>Outstanding liabilities – e.g., letter / notification from SARS that credit/rebate or outstanding tax liabilities</a:t>
            </a:r>
          </a:p>
          <a:p>
            <a:pPr lvl="1">
              <a:lnSpc>
                <a:spcPct val="120000"/>
              </a:lnSpc>
            </a:pPr>
            <a:r>
              <a:rPr lang="en-US" sz="6200" dirty="0">
                <a:latin typeface="Arial" panose="020B0604020202020204" pitchFamily="34" charset="0"/>
                <a:cs typeface="Arial" panose="020B0604020202020204" pitchFamily="34" charset="0"/>
              </a:rPr>
              <a:t>Lease agreement – must indicate parties and one of the party must be the company or close corporation AND must not have expired</a:t>
            </a:r>
          </a:p>
          <a:p>
            <a:pPr lvl="1">
              <a:lnSpc>
                <a:spcPct val="120000"/>
              </a:lnSpc>
            </a:pPr>
            <a:r>
              <a:rPr lang="en-US" sz="6200" dirty="0">
                <a:latin typeface="Arial" panose="020B0604020202020204" pitchFamily="34" charset="0"/>
                <a:cs typeface="Arial" panose="020B0604020202020204" pitchFamily="34" charset="0"/>
              </a:rPr>
              <a:t>Assets – e.g, car then statement of financier or  confirmatory letter or notice from Department of Transport</a:t>
            </a:r>
          </a:p>
          <a:p>
            <a:endParaRPr lang="en-ZA" dirty="0"/>
          </a:p>
        </p:txBody>
      </p:sp>
    </p:spTree>
    <p:extLst>
      <p:ext uri="{BB962C8B-B14F-4D97-AF65-F5344CB8AC3E}">
        <p14:creationId xmlns:p14="http://schemas.microsoft.com/office/powerpoint/2010/main" val="274954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6AA2D-DC2A-50BE-FE49-021C554B3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1514D-89FF-152B-B120-33A1902CC905}"/>
              </a:ext>
            </a:extLst>
          </p:cNvPr>
          <p:cNvSpPr>
            <a:spLocks noGrp="1"/>
          </p:cNvSpPr>
          <p:nvPr>
            <p:ph type="title"/>
          </p:nvPr>
        </p:nvSpPr>
        <p:spPr>
          <a:xfrm>
            <a:off x="609600" y="274640"/>
            <a:ext cx="10972800" cy="575966"/>
          </a:xfrm>
        </p:spPr>
        <p:txBody>
          <a:bodyPr>
            <a:normAutofit fontScale="90000"/>
          </a:bodyPr>
          <a:lstStyle/>
          <a:p>
            <a:r>
              <a:rPr lang="en-US" sz="4400" dirty="0"/>
              <a:t>Re-instatement Requirements</a:t>
            </a:r>
            <a:endParaRPr lang="en-US" dirty="0"/>
          </a:p>
        </p:txBody>
      </p:sp>
      <p:sp>
        <p:nvSpPr>
          <p:cNvPr id="3" name="Content Placeholder 2">
            <a:extLst>
              <a:ext uri="{FF2B5EF4-FFF2-40B4-BE49-F238E27FC236}">
                <a16:creationId xmlns:a16="http://schemas.microsoft.com/office/drawing/2014/main" id="{DC6575DC-A77D-C117-8D94-E9A2CC3AC7C1}"/>
              </a:ext>
            </a:extLst>
          </p:cNvPr>
          <p:cNvSpPr>
            <a:spLocks noGrp="1"/>
          </p:cNvSpPr>
          <p:nvPr>
            <p:ph idx="1"/>
          </p:nvPr>
        </p:nvSpPr>
        <p:spPr>
          <a:xfrm>
            <a:off x="609600" y="988828"/>
            <a:ext cx="10972800" cy="5762846"/>
          </a:xfrm>
        </p:spPr>
        <p:txBody>
          <a:bodyPr anchor="ctr">
            <a:noAutofit/>
          </a:bodyPr>
          <a:lstStyle/>
          <a:p>
            <a:pPr marR="0" lvl="0" algn="just">
              <a:lnSpc>
                <a:spcPts val="2800"/>
              </a:lnSpc>
              <a:buSzPts val="1000"/>
              <a:buFont typeface="Wingdings" panose="05000000000000000000" pitchFamily="2" charset="2"/>
              <a:buChar char="§"/>
              <a:tabLst>
                <a:tab pos="228600" algn="l"/>
                <a:tab pos="457200" algn="l"/>
              </a:tabLst>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Sufficient documentary proof showing that the company or close corporation was in business/economic value or had outstanding assets or liabilities. </a:t>
            </a:r>
            <a:r>
              <a:rPr lang="en-US" sz="2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Examples of possible proof</a:t>
            </a: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ts val="2800"/>
              </a:lnSpc>
              <a:buSzPts val="1000"/>
              <a:buFont typeface="Symbol" panose="05050102010706020507" pitchFamily="18" charset="2"/>
              <a:buChar char=""/>
              <a:tabLst>
                <a:tab pos="685800" algn="l"/>
              </a:tabLst>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Bank statements (most common evidence)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ts val="2800"/>
              </a:lnSpc>
              <a:buSzPts val="1000"/>
              <a:buFont typeface="Symbol" panose="05050102010706020507" pitchFamily="18" charset="2"/>
              <a:buChar char=""/>
              <a:tabLst>
                <a:tab pos="685800" algn="l"/>
              </a:tabLst>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Immovable property - </a:t>
            </a:r>
            <a:r>
              <a:rPr lang="en-ZA"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Windeed</a:t>
            </a: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Letters from land registry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ts val="2800"/>
              </a:lnSpc>
              <a:buSzPts val="1000"/>
              <a:buFont typeface="Symbol" panose="05050102010706020507" pitchFamily="18" charset="2"/>
              <a:buChar char=""/>
              <a:tabLst>
                <a:tab pos="685800" algn="l"/>
              </a:tabLst>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IP rights e.g., Trade Marks – Extract from Trade Mark registry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ts val="2800"/>
              </a:lnSpc>
              <a:buSzPts val="1000"/>
              <a:buFont typeface="Symbol" panose="05050102010706020507" pitchFamily="18" charset="2"/>
              <a:buChar char=""/>
              <a:tabLst>
                <a:tab pos="685800" algn="l"/>
              </a:tabLst>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Shares – Letter / notification from issuer of shares that company or close corporation hold shares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ts val="2800"/>
              </a:lnSpc>
              <a:buSzPts val="1000"/>
              <a:buFont typeface="Symbol" panose="05050102010706020507" pitchFamily="18" charset="2"/>
              <a:buChar char=""/>
              <a:tabLst>
                <a:tab pos="685800" algn="l"/>
              </a:tabLst>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Outstanding liabilities – e.g., letter / notification from SARS that credit/rebate or outstanding tax liabilities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ts val="2800"/>
              </a:lnSpc>
              <a:buSzPts val="1000"/>
              <a:buFont typeface="Symbol" panose="05050102010706020507" pitchFamily="18" charset="2"/>
              <a:buChar char=""/>
              <a:tabLst>
                <a:tab pos="685800" algn="l"/>
              </a:tabLst>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Lease agreement – must indicate parties and one of the parties must be the company or close corporation AND must not have expired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ts val="2800"/>
              </a:lnSpc>
              <a:buSzPts val="1000"/>
              <a:buFont typeface="Symbol" panose="05050102010706020507" pitchFamily="18" charset="2"/>
              <a:buChar char=""/>
              <a:tabLst>
                <a:tab pos="685800" algn="l"/>
              </a:tabLst>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Assets – e.g., car then statement of financier or confirmatory letter or notice from Department of Transport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7943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32FE-8500-4103-734C-47B608008CA2}"/>
              </a:ext>
            </a:extLst>
          </p:cNvPr>
          <p:cNvSpPr>
            <a:spLocks noGrp="1"/>
          </p:cNvSpPr>
          <p:nvPr>
            <p:ph type="title"/>
          </p:nvPr>
        </p:nvSpPr>
        <p:spPr/>
        <p:txBody>
          <a:bodyPr/>
          <a:lstStyle/>
          <a:p>
            <a:r>
              <a:rPr lang="en-US" dirty="0"/>
              <a:t>Who May Apply For Re-instatement</a:t>
            </a:r>
            <a:endParaRPr lang="en-ZA" dirty="0"/>
          </a:p>
        </p:txBody>
      </p:sp>
      <p:sp>
        <p:nvSpPr>
          <p:cNvPr id="3" name="Content Placeholder 2">
            <a:extLst>
              <a:ext uri="{FF2B5EF4-FFF2-40B4-BE49-F238E27FC236}">
                <a16:creationId xmlns:a16="http://schemas.microsoft.com/office/drawing/2014/main" id="{AFDD3F48-7B9B-E4FB-8B6C-6AB2B601045F}"/>
              </a:ext>
            </a:extLst>
          </p:cNvPr>
          <p:cNvSpPr>
            <a:spLocks noGrp="1"/>
          </p:cNvSpPr>
          <p:nvPr>
            <p:ph idx="1"/>
          </p:nvPr>
        </p:nvSpPr>
        <p:spPr/>
        <p:txBody>
          <a:bodyPr anchor="ctr">
            <a:noAutofit/>
          </a:bodyPr>
          <a:lstStyle/>
          <a:p>
            <a:pPr algn="l" fontAlgn="base">
              <a:buFont typeface="Wingdings" panose="05000000000000000000" pitchFamily="2" charset="2"/>
              <a:buChar char="§"/>
            </a:pPr>
            <a:r>
              <a:rPr lang="en-US" sz="2000" i="0" dirty="0">
                <a:effectLst/>
                <a:latin typeface="Arial" panose="020B0604020202020204" pitchFamily="34" charset="0"/>
                <a:cs typeface="Arial" panose="020B0604020202020204" pitchFamily="34" charset="0"/>
              </a:rPr>
              <a:t>Section 82(4) of the Companies Act - any interested person may apply to re-instate a company or close corporation</a:t>
            </a:r>
          </a:p>
          <a:p>
            <a:pPr algn="l" fontAlgn="base">
              <a:buFont typeface="Wingdings" panose="05000000000000000000" pitchFamily="2" charset="2"/>
              <a:buChar char="§"/>
            </a:pPr>
            <a:r>
              <a:rPr lang="en-US" sz="2000" i="0" dirty="0">
                <a:effectLst/>
                <a:latin typeface="Arial" panose="020B0604020202020204" pitchFamily="34" charset="0"/>
                <a:cs typeface="Arial" panose="020B0604020202020204" pitchFamily="34" charset="0"/>
              </a:rPr>
              <a:t>Only company or close corporation or its duly appointed representative may –</a:t>
            </a:r>
          </a:p>
          <a:p>
            <a:pPr lvl="1"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File annual returns;</a:t>
            </a:r>
          </a:p>
          <a:p>
            <a:pPr lvl="1"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File Beneficial Ownership Declaration / security register etc.</a:t>
            </a:r>
          </a:p>
          <a:p>
            <a:pPr lvl="1"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File AFS/FAS</a:t>
            </a:r>
          </a:p>
          <a:p>
            <a:pPr lvl="1"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Third parties do not have such information, and therefore cannot complete re-instatement process since all annual returns and other documents MUST be submitted to complete the process</a:t>
            </a:r>
          </a:p>
          <a:p>
            <a:pPr algn="l" fontAlgn="base">
              <a:lnSpc>
                <a:spcPct val="160000"/>
              </a:lnSpc>
              <a:buFont typeface="Wingdings" panose="05000000000000000000" pitchFamily="2" charset="2"/>
              <a:buChar char="§"/>
            </a:pPr>
            <a:r>
              <a:rPr lang="en-US" sz="2000" i="0" dirty="0">
                <a:effectLst/>
                <a:latin typeface="Arial" panose="020B0604020202020204" pitchFamily="34" charset="0"/>
                <a:cs typeface="Arial" panose="020B0604020202020204" pitchFamily="34" charset="0"/>
              </a:rPr>
              <a:t>Third parties, must apply to court</a:t>
            </a:r>
          </a:p>
        </p:txBody>
      </p:sp>
    </p:spTree>
    <p:extLst>
      <p:ext uri="{BB962C8B-B14F-4D97-AF65-F5344CB8AC3E}">
        <p14:creationId xmlns:p14="http://schemas.microsoft.com/office/powerpoint/2010/main" val="320353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poster with white text&#10;&#10;AI-generated content may be incorrect.">
            <a:extLst>
              <a:ext uri="{FF2B5EF4-FFF2-40B4-BE49-F238E27FC236}">
                <a16:creationId xmlns:a16="http://schemas.microsoft.com/office/drawing/2014/main" id="{5013262C-5A16-B2AE-B262-E7421F8AA3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907" y="89210"/>
            <a:ext cx="9399181" cy="6769730"/>
          </a:xfrm>
          <a:prstGeom prst="rect">
            <a:avLst/>
          </a:prstGeom>
        </p:spPr>
      </p:pic>
    </p:spTree>
    <p:extLst>
      <p:ext uri="{BB962C8B-B14F-4D97-AF65-F5344CB8AC3E}">
        <p14:creationId xmlns:p14="http://schemas.microsoft.com/office/powerpoint/2010/main" val="117486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0069-C47F-4C7D-4494-0AC5C6776106}"/>
              </a:ext>
            </a:extLst>
          </p:cNvPr>
          <p:cNvSpPr>
            <a:spLocks noGrp="1"/>
          </p:cNvSpPr>
          <p:nvPr>
            <p:ph type="title"/>
          </p:nvPr>
        </p:nvSpPr>
        <p:spPr/>
        <p:txBody>
          <a:bodyPr/>
          <a:lstStyle/>
          <a:p>
            <a:r>
              <a:rPr lang="en-US" dirty="0"/>
              <a:t>Steps For Re-instatement</a:t>
            </a:r>
            <a:endParaRPr lang="en-ZA" dirty="0"/>
          </a:p>
        </p:txBody>
      </p:sp>
      <p:sp>
        <p:nvSpPr>
          <p:cNvPr id="3" name="Content Placeholder 2">
            <a:extLst>
              <a:ext uri="{FF2B5EF4-FFF2-40B4-BE49-F238E27FC236}">
                <a16:creationId xmlns:a16="http://schemas.microsoft.com/office/drawing/2014/main" id="{8DDA4D50-EBE9-E368-2ED1-EB3FC2B8111E}"/>
              </a:ext>
            </a:extLst>
          </p:cNvPr>
          <p:cNvSpPr>
            <a:spLocks noGrp="1"/>
          </p:cNvSpPr>
          <p:nvPr>
            <p:ph idx="1"/>
          </p:nvPr>
        </p:nvSpPr>
        <p:spPr>
          <a:xfrm>
            <a:off x="609600" y="1280160"/>
            <a:ext cx="10972800" cy="4846005"/>
          </a:xfrm>
        </p:spPr>
        <p:txBody>
          <a:bodyPr anchor="ctr">
            <a:normAutofit fontScale="32500" lnSpcReduction="20000"/>
          </a:bodyPr>
          <a:lstStyle/>
          <a:p>
            <a:pPr algn="l" fontAlgn="base">
              <a:lnSpc>
                <a:spcPct val="170000"/>
              </a:lnSpc>
            </a:pPr>
            <a:r>
              <a:rPr lang="en-US" sz="6400" i="0" dirty="0">
                <a:effectLst/>
                <a:latin typeface="Arial" panose="020B0604020202020204" pitchFamily="34" charset="0"/>
                <a:cs typeface="Arial" panose="020B0604020202020204" pitchFamily="34" charset="0"/>
              </a:rPr>
              <a:t>Step 1: 	Determine status (AR Final Deregistration)</a:t>
            </a:r>
          </a:p>
          <a:p>
            <a:pPr algn="l" fontAlgn="base">
              <a:lnSpc>
                <a:spcPct val="170000"/>
              </a:lnSpc>
            </a:pPr>
            <a:r>
              <a:rPr lang="en-US" sz="6400" i="0" dirty="0">
                <a:effectLst/>
                <a:latin typeface="Arial" panose="020B0604020202020204" pitchFamily="34" charset="0"/>
                <a:cs typeface="Arial" panose="020B0604020202020204" pitchFamily="34" charset="0"/>
              </a:rPr>
              <a:t>Step 2: 	Assessment as to economic value at time of final deregistration</a:t>
            </a:r>
          </a:p>
          <a:p>
            <a:pPr algn="l" fontAlgn="base">
              <a:lnSpc>
                <a:spcPct val="170000"/>
              </a:lnSpc>
            </a:pPr>
            <a:r>
              <a:rPr lang="en-US" sz="6400" i="0" dirty="0">
                <a:effectLst/>
                <a:latin typeface="Arial" panose="020B0604020202020204" pitchFamily="34" charset="0"/>
                <a:cs typeface="Arial" panose="020B0604020202020204" pitchFamily="34" charset="0"/>
              </a:rPr>
              <a:t>Step 3: 	Source all the required documentation and information (for re-instatement, 	annual returns, AFS/FAS and beneficial ownership)</a:t>
            </a:r>
          </a:p>
          <a:p>
            <a:pPr algn="l" fontAlgn="base">
              <a:lnSpc>
                <a:spcPct val="170000"/>
              </a:lnSpc>
            </a:pPr>
            <a:r>
              <a:rPr lang="en-US" sz="6400" dirty="0">
                <a:latin typeface="Arial" panose="020B0604020202020204" pitchFamily="34" charset="0"/>
                <a:cs typeface="Arial" panose="020B0604020202020204" pitchFamily="34" charset="0"/>
              </a:rPr>
              <a:t>Step 4: 	Deposit funds – R200 (must reflect in customer code before sending e-mail)</a:t>
            </a:r>
          </a:p>
          <a:p>
            <a:pPr algn="l" fontAlgn="base">
              <a:lnSpc>
                <a:spcPct val="170000"/>
              </a:lnSpc>
            </a:pPr>
            <a:r>
              <a:rPr lang="en-US" sz="6400" i="0" dirty="0">
                <a:effectLst/>
                <a:latin typeface="Arial" panose="020B0604020202020204" pitchFamily="34" charset="0"/>
                <a:cs typeface="Arial" panose="020B0604020202020204" pitchFamily="34" charset="0"/>
              </a:rPr>
              <a:t>Step 5: 	Submit application and all supporting documentation </a:t>
            </a:r>
            <a:r>
              <a:rPr lang="en-US" sz="6400" b="1" i="0" dirty="0">
                <a:solidFill>
                  <a:srgbClr val="0070C0"/>
                </a:solidFill>
                <a:effectLst/>
                <a:latin typeface="Arial" panose="020B0604020202020204" pitchFamily="34" charset="0"/>
                <a:cs typeface="Arial" panose="020B0604020202020204" pitchFamily="34" charset="0"/>
              </a:rPr>
              <a:t>AS A SINGLE E-MAIL </a:t>
            </a:r>
            <a:r>
              <a:rPr lang="en-US" sz="6400" i="0" dirty="0">
                <a:effectLst/>
                <a:latin typeface="Arial" panose="020B0604020202020204" pitchFamily="34" charset="0"/>
                <a:cs typeface="Arial" panose="020B0604020202020204" pitchFamily="34" charset="0"/>
              </a:rPr>
              <a:t>to </a:t>
            </a:r>
            <a:r>
              <a:rPr lang="en-US" sz="6400" b="1" i="0" dirty="0">
                <a:solidFill>
                  <a:srgbClr val="0070C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re-instatement@cipc.co.za</a:t>
            </a:r>
            <a:r>
              <a:rPr lang="en-US" sz="6400" b="1" i="0" dirty="0">
                <a:solidFill>
                  <a:srgbClr val="0070C0"/>
                </a:solidFill>
                <a:effectLst/>
                <a:latin typeface="Arial" panose="020B0604020202020204" pitchFamily="34" charset="0"/>
                <a:cs typeface="Arial" panose="020B0604020202020204" pitchFamily="34" charset="0"/>
              </a:rPr>
              <a:t>  </a:t>
            </a:r>
            <a:r>
              <a:rPr lang="en-US" sz="6400" i="0" dirty="0">
                <a:effectLst/>
                <a:latin typeface="Arial" panose="020B0604020202020204" pitchFamily="34" charset="0"/>
                <a:cs typeface="Arial" panose="020B0604020202020204" pitchFamily="34" charset="0"/>
              </a:rPr>
              <a:t>with all attachments in PDF </a:t>
            </a:r>
          </a:p>
          <a:p>
            <a:pPr algn="l" fontAlgn="base">
              <a:lnSpc>
                <a:spcPct val="170000"/>
              </a:lnSpc>
            </a:pPr>
            <a:r>
              <a:rPr lang="en-US" sz="6400" dirty="0">
                <a:latin typeface="Arial" panose="020B0604020202020204" pitchFamily="34" charset="0"/>
                <a:cs typeface="Arial" panose="020B0604020202020204" pitchFamily="34" charset="0"/>
              </a:rPr>
              <a:t>Step 6: 	Submit and pay (file) all outstanding annual returns, latest AFS/FAS and BO</a:t>
            </a:r>
          </a:p>
          <a:p>
            <a:pPr algn="l" fontAlgn="base">
              <a:lnSpc>
                <a:spcPct val="170000"/>
              </a:lnSpc>
            </a:pPr>
            <a:r>
              <a:rPr lang="en-US" sz="6400" i="0" dirty="0">
                <a:effectLst/>
                <a:latin typeface="Arial" panose="020B0604020202020204" pitchFamily="34" charset="0"/>
                <a:cs typeface="Arial" panose="020B0604020202020204" pitchFamily="34" charset="0"/>
              </a:rPr>
              <a:t>Step 7: 	Ensure that all director, address etc., is updated</a:t>
            </a:r>
          </a:p>
          <a:p>
            <a:endParaRPr lang="en-ZA" b="1" dirty="0"/>
          </a:p>
        </p:txBody>
      </p:sp>
    </p:spTree>
    <p:extLst>
      <p:ext uri="{BB962C8B-B14F-4D97-AF65-F5344CB8AC3E}">
        <p14:creationId xmlns:p14="http://schemas.microsoft.com/office/powerpoint/2010/main" val="429065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8A87-A232-D96A-19B8-5012C30ECD8C}"/>
              </a:ext>
            </a:extLst>
          </p:cNvPr>
          <p:cNvSpPr>
            <a:spLocks noGrp="1"/>
          </p:cNvSpPr>
          <p:nvPr>
            <p:ph type="title"/>
          </p:nvPr>
        </p:nvSpPr>
        <p:spPr>
          <a:xfrm>
            <a:off x="609600" y="274639"/>
            <a:ext cx="10972800" cy="1143000"/>
          </a:xfrm>
        </p:spPr>
        <p:txBody>
          <a:bodyPr anchor="ctr">
            <a:normAutofit/>
          </a:bodyPr>
          <a:lstStyle/>
          <a:p>
            <a:r>
              <a:rPr lang="en-US" dirty="0"/>
              <a:t>TABLE OF CONTENT</a:t>
            </a:r>
            <a:endParaRPr lang="en-US"/>
          </a:p>
        </p:txBody>
      </p:sp>
      <p:sp>
        <p:nvSpPr>
          <p:cNvPr id="3" name="Content Placeholder 2">
            <a:extLst>
              <a:ext uri="{FF2B5EF4-FFF2-40B4-BE49-F238E27FC236}">
                <a16:creationId xmlns:a16="http://schemas.microsoft.com/office/drawing/2014/main" id="{8255E6BD-2EE9-D7D7-5C1A-819A3FDEF8B2}"/>
              </a:ext>
            </a:extLst>
          </p:cNvPr>
          <p:cNvSpPr>
            <a:spLocks noGrp="1"/>
          </p:cNvSpPr>
          <p:nvPr>
            <p:ph idx="1"/>
          </p:nvPr>
        </p:nvSpPr>
        <p:spPr>
          <a:xfrm>
            <a:off x="609600" y="1600202"/>
            <a:ext cx="10972800" cy="4525963"/>
          </a:xfrm>
        </p:spPr>
        <p:txBody>
          <a:bodyPr anchor="ctr">
            <a:normAutofit/>
          </a:bodyPr>
          <a:lstStyle/>
          <a:p>
            <a:pPr marL="514350" indent="-514350">
              <a:buFont typeface="+mj-lt"/>
              <a:buAutoNum type="arabicPeriod"/>
            </a:pPr>
            <a:r>
              <a:rPr lang="en-US" dirty="0"/>
              <a:t>Consequences of Non-Compliance</a:t>
            </a:r>
          </a:p>
          <a:p>
            <a:pPr marL="514350" indent="-514350">
              <a:buFont typeface="+mj-lt"/>
              <a:buAutoNum type="arabicPeriod"/>
            </a:pPr>
            <a:r>
              <a:rPr lang="en-US" dirty="0"/>
              <a:t>Final Deregistration</a:t>
            </a:r>
          </a:p>
          <a:p>
            <a:pPr marL="514350" indent="-514350">
              <a:buFont typeface="+mj-lt"/>
              <a:buAutoNum type="arabicPeriod"/>
            </a:pPr>
            <a:r>
              <a:rPr lang="en-US" dirty="0"/>
              <a:t>Re-instatement</a:t>
            </a:r>
          </a:p>
          <a:p>
            <a:pPr marL="514350" indent="-514350">
              <a:buFont typeface="+mj-lt"/>
              <a:buAutoNum type="arabicPeriod"/>
            </a:pPr>
            <a:r>
              <a:rPr lang="en-US" dirty="0"/>
              <a:t>Incidental information</a:t>
            </a:r>
          </a:p>
          <a:p>
            <a:pPr marL="514350" indent="-514350">
              <a:buFont typeface="+mj-lt"/>
              <a:buAutoNum type="arabicPeriod"/>
            </a:pPr>
            <a:r>
              <a:rPr lang="en-US" dirty="0"/>
              <a:t>Learn-</a:t>
            </a:r>
            <a:r>
              <a:rPr lang="en-US" dirty="0" err="1"/>
              <a:t>i</a:t>
            </a:r>
            <a:r>
              <a:rPr lang="en-US" dirty="0"/>
              <a:t>-Biz</a:t>
            </a:r>
          </a:p>
          <a:p>
            <a:endParaRPr lang="en-US" dirty="0"/>
          </a:p>
        </p:txBody>
      </p:sp>
    </p:spTree>
    <p:extLst>
      <p:ext uri="{BB962C8B-B14F-4D97-AF65-F5344CB8AC3E}">
        <p14:creationId xmlns:p14="http://schemas.microsoft.com/office/powerpoint/2010/main" val="1612349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C97-3BC9-CE74-4911-A1DFECC2545D}"/>
              </a:ext>
            </a:extLst>
          </p:cNvPr>
          <p:cNvSpPr>
            <a:spLocks noGrp="1"/>
          </p:cNvSpPr>
          <p:nvPr>
            <p:ph type="title"/>
          </p:nvPr>
        </p:nvSpPr>
        <p:spPr/>
        <p:txBody>
          <a:bodyPr>
            <a:normAutofit fontScale="90000"/>
          </a:bodyPr>
          <a:lstStyle/>
          <a:p>
            <a:r>
              <a:rPr lang="en-US" sz="4400" i="0" dirty="0">
                <a:effectLst/>
                <a:latin typeface="Arial" panose="020B0604020202020204" pitchFamily="34" charset="0"/>
                <a:cs typeface="Arial" panose="020B0604020202020204" pitchFamily="34" charset="0"/>
              </a:rPr>
              <a:t>Step 3: 	</a:t>
            </a:r>
            <a:br>
              <a:rPr lang="en-US" sz="4400" i="0" dirty="0">
                <a:effectLst/>
                <a:latin typeface="Arial" panose="020B0604020202020204" pitchFamily="34" charset="0"/>
                <a:cs typeface="Arial" panose="020B0604020202020204" pitchFamily="34" charset="0"/>
              </a:rPr>
            </a:br>
            <a:r>
              <a:rPr lang="en-US" sz="4400" i="0" dirty="0">
                <a:effectLst/>
                <a:latin typeface="Arial" panose="020B0604020202020204" pitchFamily="34" charset="0"/>
                <a:cs typeface="Arial" panose="020B0604020202020204" pitchFamily="34" charset="0"/>
              </a:rPr>
              <a:t>Source all the required documentation</a:t>
            </a:r>
            <a:endParaRPr lang="en-US" dirty="0"/>
          </a:p>
        </p:txBody>
      </p:sp>
      <p:sp>
        <p:nvSpPr>
          <p:cNvPr id="3" name="Content Placeholder 2">
            <a:extLst>
              <a:ext uri="{FF2B5EF4-FFF2-40B4-BE49-F238E27FC236}">
                <a16:creationId xmlns:a16="http://schemas.microsoft.com/office/drawing/2014/main" id="{A66530DB-D8BE-3920-3AB6-A412B8BEB521}"/>
              </a:ext>
            </a:extLst>
          </p:cNvPr>
          <p:cNvSpPr>
            <a:spLocks noGrp="1"/>
          </p:cNvSpPr>
          <p:nvPr>
            <p:ph idx="1"/>
          </p:nvPr>
        </p:nvSpPr>
        <p:spPr>
          <a:xfrm>
            <a:off x="524539" y="1417639"/>
            <a:ext cx="10972800" cy="4983159"/>
          </a:xfrm>
        </p:spPr>
        <p:txBody>
          <a:bodyPr anchor="ctr">
            <a:noAutofit/>
          </a:bodyPr>
          <a:lstStyle/>
          <a:p>
            <a:pPr marL="342900" marR="0" lvl="0" indent="-342900" algn="just">
              <a:lnSpc>
                <a:spcPct val="150000"/>
              </a:lnSpc>
              <a:buSzPts val="1000"/>
              <a:buFont typeface="Symbol" panose="05050102010706020507" pitchFamily="18" charset="2"/>
              <a:buChar char=""/>
              <a:tabLst>
                <a:tab pos="228600" algn="l"/>
                <a:tab pos="4572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An originally completed form </a:t>
            </a:r>
            <a:r>
              <a:rPr lang="en-US" sz="21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CoR40.5</a:t>
            </a: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or a letter of similar content</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50000"/>
              </a:lnSpc>
              <a:buSzPts val="1000"/>
              <a:buFont typeface="Symbol" panose="05050102010706020507" pitchFamily="18" charset="2"/>
              <a:buChar char=""/>
              <a:tabLst>
                <a:tab pos="6858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Form:  refer to </a:t>
            </a:r>
            <a:r>
              <a:rPr lang="en-US" sz="2100" b="1"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https://www.cipc.co.za/?page_id=3786</a:t>
            </a:r>
            <a:endParaRPr lang="en-US" sz="21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50000"/>
              </a:lnSpc>
              <a:buSzPts val="1000"/>
              <a:buFont typeface="Symbol" panose="05050102010706020507" pitchFamily="18" charset="2"/>
              <a:buChar char=""/>
              <a:tabLst>
                <a:tab pos="685800" algn="l"/>
                <a:tab pos="9144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Customer code to be indicated on the CoR40.5</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50000"/>
              </a:lnSpc>
              <a:buSzPts val="1000"/>
              <a:buFont typeface="Symbol" panose="05050102010706020507" pitchFamily="18" charset="2"/>
              <a:buChar char=""/>
              <a:tabLst>
                <a:tab pos="685800" algn="l"/>
                <a:tab pos="9144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If you do not have a customer register one by following the link - </a:t>
            </a:r>
            <a:r>
              <a:rPr lang="en-US" sz="2100" b="1" u="sng" dirty="0">
                <a:solidFill>
                  <a:srgbClr val="0070C0"/>
                </a:solidFill>
                <a:effectLst/>
                <a:latin typeface="Arial" panose="020B0604020202020204" pitchFamily="34" charset="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BizPortal - Brought to you by the CIPC</a:t>
            </a:r>
            <a:endParaRPr lang="en-US" sz="21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50000"/>
              </a:lnSpc>
              <a:buSzPts val="1000"/>
              <a:buFont typeface="Symbol" panose="05050102010706020507" pitchFamily="18" charset="2"/>
              <a:buChar char=""/>
              <a:tabLst>
                <a:tab pos="685800" algn="l"/>
                <a:tab pos="914400" algn="l"/>
              </a:tabLst>
            </a:pPr>
            <a:r>
              <a:rPr lang="en-US" sz="2100" dirty="0">
                <a:solidFill>
                  <a:srgbClr val="000000"/>
                </a:solidFill>
                <a:effectLst/>
                <a:latin typeface="Arial" panose="020B0604020202020204" pitchFamily="34" charset="0"/>
                <a:ea typeface="Aptos" panose="020B0004020202020204" pitchFamily="34" charset="0"/>
                <a:cs typeface="Arial" panose="020B0604020202020204" pitchFamily="34" charset="0"/>
              </a:rPr>
              <a:t>If you registered your code, deposit the required funds in your account - </a:t>
            </a:r>
            <a:r>
              <a:rPr lang="en-US" sz="2100" b="1" u="sng" dirty="0">
                <a:solidFill>
                  <a:srgbClr val="0070C0"/>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BANKING DETAILS | CIPC</a:t>
            </a:r>
            <a:endParaRPr lang="en-US" sz="2100" b="1" u="sng" dirty="0">
              <a:solidFill>
                <a:srgbClr val="0070C0"/>
              </a:solidFill>
              <a:effectLst/>
              <a:latin typeface="Arial" panose="020B0604020202020204" pitchFamily="34" charset="0"/>
              <a:ea typeface="Aptos" panose="020B0004020202020204" pitchFamily="34" charset="0"/>
              <a:cs typeface="Arial" panose="020B0604020202020204" pitchFamily="34" charset="0"/>
            </a:endParaRPr>
          </a:p>
          <a:p>
            <a:pPr marL="348007" indent="-285750" algn="just">
              <a:lnSpc>
                <a:spcPct val="150000"/>
              </a:lnSpc>
              <a:buSzPts val="1000"/>
              <a:buFont typeface="Symbol" panose="05050102010706020507" pitchFamily="18" charset="2"/>
              <a:buChar char=""/>
              <a:tabLst>
                <a:tab pos="685800" algn="l"/>
                <a:tab pos="9144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Mandate from the applicant on whose behalf the application is being submitted</a:t>
            </a:r>
            <a:r>
              <a:rPr lang="en-US" sz="21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2026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ABED1-043D-10F2-48AA-859909CD8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8CAFF-34A5-C676-04C5-66AAD69B989E}"/>
              </a:ext>
            </a:extLst>
          </p:cNvPr>
          <p:cNvSpPr>
            <a:spLocks noGrp="1"/>
          </p:cNvSpPr>
          <p:nvPr>
            <p:ph type="title"/>
          </p:nvPr>
        </p:nvSpPr>
        <p:spPr>
          <a:xfrm>
            <a:off x="609600" y="274639"/>
            <a:ext cx="10972800" cy="777984"/>
          </a:xfrm>
        </p:spPr>
        <p:txBody>
          <a:bodyPr>
            <a:normAutofit fontScale="90000"/>
          </a:bodyPr>
          <a:lstStyle/>
          <a:p>
            <a:r>
              <a:rPr lang="en-US" sz="4400" i="0" dirty="0">
                <a:effectLst/>
                <a:latin typeface="Arial" panose="020B0604020202020204" pitchFamily="34" charset="0"/>
                <a:cs typeface="Arial" panose="020B0604020202020204" pitchFamily="34" charset="0"/>
              </a:rPr>
              <a:t>Step 3: 	</a:t>
            </a:r>
            <a:br>
              <a:rPr lang="en-US" sz="4400" i="0" dirty="0">
                <a:effectLst/>
                <a:latin typeface="Arial" panose="020B0604020202020204" pitchFamily="34" charset="0"/>
                <a:cs typeface="Arial" panose="020B0604020202020204" pitchFamily="34" charset="0"/>
              </a:rPr>
            </a:br>
            <a:r>
              <a:rPr lang="en-US" sz="4400" i="0" dirty="0">
                <a:effectLst/>
                <a:latin typeface="Arial" panose="020B0604020202020204" pitchFamily="34" charset="0"/>
                <a:cs typeface="Arial" panose="020B0604020202020204" pitchFamily="34" charset="0"/>
              </a:rPr>
              <a:t>Source all the required documentation</a:t>
            </a:r>
            <a:endParaRPr lang="en-US" dirty="0"/>
          </a:p>
        </p:txBody>
      </p:sp>
      <p:sp>
        <p:nvSpPr>
          <p:cNvPr id="3" name="Content Placeholder 2">
            <a:extLst>
              <a:ext uri="{FF2B5EF4-FFF2-40B4-BE49-F238E27FC236}">
                <a16:creationId xmlns:a16="http://schemas.microsoft.com/office/drawing/2014/main" id="{0DE9A58E-0F0B-99D1-C84C-9132EDC23D77}"/>
              </a:ext>
            </a:extLst>
          </p:cNvPr>
          <p:cNvSpPr>
            <a:spLocks noGrp="1"/>
          </p:cNvSpPr>
          <p:nvPr>
            <p:ph idx="1"/>
          </p:nvPr>
        </p:nvSpPr>
        <p:spPr>
          <a:xfrm>
            <a:off x="609600" y="1461979"/>
            <a:ext cx="10972800" cy="4983159"/>
          </a:xfrm>
        </p:spPr>
        <p:txBody>
          <a:bodyPr anchor="ctr">
            <a:noAutofit/>
          </a:bodyPr>
          <a:lstStyle/>
          <a:p>
            <a:pPr marL="342900" marR="0" lvl="0" indent="-342900" algn="just">
              <a:lnSpc>
                <a:spcPct val="150000"/>
              </a:lnSpc>
              <a:buSzPts val="1000"/>
              <a:buFont typeface="Symbol" panose="05050102010706020507" pitchFamily="18" charset="2"/>
              <a:buChar char=""/>
              <a:tabLst>
                <a:tab pos="228600" algn="l"/>
                <a:tab pos="4572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Sufficient funds in customer code to process the application. </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50000"/>
              </a:lnSpc>
              <a:buSzPts val="1000"/>
              <a:buFont typeface="Symbol" panose="05050102010706020507" pitchFamily="18" charset="2"/>
              <a:buChar char=""/>
              <a:tabLst>
                <a:tab pos="6858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re-instatement application carries a R200.00 statutory fee. </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50000"/>
              </a:lnSpc>
              <a:buSzPts val="1000"/>
              <a:buFont typeface="Symbol" panose="05050102010706020507" pitchFamily="18" charset="2"/>
              <a:buChar char=""/>
              <a:tabLst>
                <a:tab pos="6858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Deposit the funds, and once the deposit is reflected in your customer code, e-mail the entire application. </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lnSpc>
                <a:spcPct val="150000"/>
              </a:lnSpc>
              <a:buSzPts val="1000"/>
              <a:buFont typeface="Wingdings" panose="05000000000000000000" pitchFamily="2" charset="2"/>
              <a:buChar char="§"/>
              <a:tabLst>
                <a:tab pos="228600" algn="l"/>
                <a:tab pos="4572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Certified ID copy of all active directors/members </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lnSpc>
                <a:spcPct val="150000"/>
              </a:lnSpc>
              <a:buSzPts val="1000"/>
              <a:buFont typeface="Symbol" panose="05050102010706020507" pitchFamily="18" charset="2"/>
              <a:buChar char=""/>
              <a:tabLst>
                <a:tab pos="685800" algn="l"/>
              </a:tabLst>
            </a:pPr>
            <a:r>
              <a:rPr lang="en-ZA"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Alternatively,</a:t>
            </a: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if the director/member is deceased, Executor Letter and certified ID copy of the Executor</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buSzPts val="1000"/>
              <a:buFont typeface="Symbol" panose="05050102010706020507" pitchFamily="18" charset="2"/>
              <a:buChar char=""/>
              <a:tabLst>
                <a:tab pos="228600" algn="l"/>
                <a:tab pos="4572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Certified ID copy of applicant (owner of the customer code)</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a:p>
            <a:pPr marL="348007" indent="-285750" algn="just">
              <a:lnSpc>
                <a:spcPct val="150000"/>
              </a:lnSpc>
              <a:buSzPts val="1000"/>
              <a:buFont typeface="Symbol" panose="05050102010706020507" pitchFamily="18" charset="2"/>
              <a:buChar char=""/>
              <a:tabLst>
                <a:tab pos="685800" algn="l"/>
              </a:tabLst>
            </a:pPr>
            <a:r>
              <a:rPr lang="en-US" sz="2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Certification must not be older than 3 months and Commissioner of Oaths must be clearly identifiable, traceable and designation.</a:t>
            </a:r>
            <a:endParaRPr lang="en-US" sz="2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23329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D63E-47FA-F008-4A35-0D942DC314B5}"/>
              </a:ext>
            </a:extLst>
          </p:cNvPr>
          <p:cNvSpPr>
            <a:spLocks noGrp="1"/>
          </p:cNvSpPr>
          <p:nvPr>
            <p:ph type="title"/>
          </p:nvPr>
        </p:nvSpPr>
        <p:spPr/>
        <p:txBody>
          <a:bodyPr/>
          <a:lstStyle/>
          <a:p>
            <a:r>
              <a:rPr lang="en-US" dirty="0"/>
              <a:t>Steps for Re-instatement</a:t>
            </a:r>
            <a:endParaRPr lang="en-ZA" dirty="0"/>
          </a:p>
        </p:txBody>
      </p:sp>
      <p:sp>
        <p:nvSpPr>
          <p:cNvPr id="3" name="Content Placeholder 2">
            <a:extLst>
              <a:ext uri="{FF2B5EF4-FFF2-40B4-BE49-F238E27FC236}">
                <a16:creationId xmlns:a16="http://schemas.microsoft.com/office/drawing/2014/main" id="{B4563D66-D904-D83D-FAAF-710831BFEAC6}"/>
              </a:ext>
            </a:extLst>
          </p:cNvPr>
          <p:cNvSpPr>
            <a:spLocks noGrp="1"/>
          </p:cNvSpPr>
          <p:nvPr>
            <p:ph idx="1"/>
          </p:nvPr>
        </p:nvSpPr>
        <p:spPr/>
        <p:txBody>
          <a:bodyPr anchor="ctr">
            <a:normAutofit/>
          </a:bodyPr>
          <a:lstStyle/>
          <a:p>
            <a:pPr>
              <a:lnSpc>
                <a:spcPct val="150000"/>
              </a:lnSpc>
              <a:buFont typeface="Wingdings" panose="05000000000000000000" pitchFamily="2" charset="2"/>
              <a:buChar char="§"/>
            </a:pPr>
            <a:r>
              <a:rPr lang="en-US" sz="2000" dirty="0"/>
              <a:t>Court order to be e-mailed to </a:t>
            </a:r>
            <a:r>
              <a:rPr lang="en-US" sz="2000" b="1" dirty="0">
                <a:solidFill>
                  <a:srgbClr val="0070C0"/>
                </a:solidFill>
                <a:hlinkClick r:id="rId2">
                  <a:extLst>
                    <a:ext uri="{A12FA001-AC4F-418D-AE19-62706E023703}">
                      <ahyp:hlinkClr xmlns:ahyp="http://schemas.microsoft.com/office/drawing/2018/hyperlinkcolor" val="tx"/>
                    </a:ext>
                  </a:extLst>
                </a:hlinkClick>
              </a:rPr>
              <a:t>Corporatelegalservices@cipc.co.za</a:t>
            </a:r>
            <a:r>
              <a:rPr lang="en-US" sz="2000" b="1" dirty="0">
                <a:solidFill>
                  <a:srgbClr val="0070C0"/>
                </a:solidFill>
              </a:rPr>
              <a:t> </a:t>
            </a:r>
            <a:r>
              <a:rPr lang="en-US" sz="2000" dirty="0"/>
              <a:t>for service and recordal</a:t>
            </a:r>
          </a:p>
          <a:p>
            <a:pPr>
              <a:lnSpc>
                <a:spcPct val="150000"/>
              </a:lnSpc>
              <a:buFont typeface="Wingdings" panose="05000000000000000000" pitchFamily="2" charset="2"/>
              <a:buChar char="§"/>
            </a:pPr>
            <a:r>
              <a:rPr lang="en-US" sz="2000" dirty="0"/>
              <a:t>Important - </a:t>
            </a:r>
          </a:p>
          <a:p>
            <a:pPr lvl="1">
              <a:lnSpc>
                <a:spcPct val="150000"/>
              </a:lnSpc>
              <a:buFont typeface="Arial" panose="020B0604020202020204" pitchFamily="34" charset="0"/>
              <a:buChar char="•"/>
            </a:pPr>
            <a:r>
              <a:rPr lang="en-US" sz="2000" dirty="0"/>
              <a:t>Advised that court order must also mandate company or close corporation to bring all obligations up to date within a period of time</a:t>
            </a:r>
          </a:p>
          <a:p>
            <a:pPr lvl="1">
              <a:lnSpc>
                <a:spcPct val="150000"/>
              </a:lnSpc>
              <a:buFont typeface="Arial" panose="020B0604020202020204" pitchFamily="34" charset="0"/>
              <a:buChar char="•"/>
            </a:pPr>
            <a:r>
              <a:rPr lang="en-US" sz="2000" dirty="0"/>
              <a:t>Failure of which, company or close corporation will be placed back into AR deregistration for non-compliance</a:t>
            </a:r>
            <a:endParaRPr lang="en-ZA" sz="2000" dirty="0"/>
          </a:p>
        </p:txBody>
      </p:sp>
    </p:spTree>
    <p:extLst>
      <p:ext uri="{BB962C8B-B14F-4D97-AF65-F5344CB8AC3E}">
        <p14:creationId xmlns:p14="http://schemas.microsoft.com/office/powerpoint/2010/main" val="2095726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BFEF-843A-675B-CA87-2606B355E84B}"/>
              </a:ext>
            </a:extLst>
          </p:cNvPr>
          <p:cNvSpPr>
            <a:spLocks noGrp="1"/>
          </p:cNvSpPr>
          <p:nvPr>
            <p:ph type="title"/>
          </p:nvPr>
        </p:nvSpPr>
        <p:spPr>
          <a:xfrm>
            <a:off x="609600" y="2174240"/>
            <a:ext cx="5486400" cy="2824481"/>
          </a:xfrm>
        </p:spPr>
        <p:txBody>
          <a:bodyPr/>
          <a:lstStyle/>
          <a:p>
            <a:pPr algn="ctr"/>
            <a:r>
              <a:rPr lang="en-US" dirty="0"/>
              <a:t>Incidental information</a:t>
            </a:r>
            <a:endParaRPr lang="en-ZA" dirty="0"/>
          </a:p>
        </p:txBody>
      </p:sp>
    </p:spTree>
    <p:extLst>
      <p:ext uri="{BB962C8B-B14F-4D97-AF65-F5344CB8AC3E}">
        <p14:creationId xmlns:p14="http://schemas.microsoft.com/office/powerpoint/2010/main" val="1548908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2F12-2FE9-4360-E7CF-E69788464474}"/>
              </a:ext>
            </a:extLst>
          </p:cNvPr>
          <p:cNvSpPr>
            <a:spLocks noGrp="1"/>
          </p:cNvSpPr>
          <p:nvPr>
            <p:ph type="title"/>
          </p:nvPr>
        </p:nvSpPr>
        <p:spPr/>
        <p:txBody>
          <a:bodyPr/>
          <a:lstStyle/>
          <a:p>
            <a:r>
              <a:rPr lang="en-US" dirty="0"/>
              <a:t>Incidental Information</a:t>
            </a:r>
            <a:endParaRPr lang="en-ZA" dirty="0"/>
          </a:p>
        </p:txBody>
      </p:sp>
      <p:sp>
        <p:nvSpPr>
          <p:cNvPr id="3" name="Content Placeholder 2">
            <a:extLst>
              <a:ext uri="{FF2B5EF4-FFF2-40B4-BE49-F238E27FC236}">
                <a16:creationId xmlns:a16="http://schemas.microsoft.com/office/drawing/2014/main" id="{50E6887C-E30B-6E04-9676-6E8C8E43D93F}"/>
              </a:ext>
            </a:extLst>
          </p:cNvPr>
          <p:cNvSpPr>
            <a:spLocks noGrp="1"/>
          </p:cNvSpPr>
          <p:nvPr>
            <p:ph idx="1"/>
          </p:nvPr>
        </p:nvSpPr>
        <p:spPr>
          <a:xfrm>
            <a:off x="737191" y="1270593"/>
            <a:ext cx="10261600" cy="4525963"/>
          </a:xfrm>
        </p:spPr>
        <p:txBody>
          <a:bodyPr anchor="ctr">
            <a:noAutofit/>
          </a:bodyPr>
          <a:lstStyle/>
          <a:p>
            <a:pPr marL="342900" lvl="0" indent="-342900" algn="just" fontAlgn="ctr">
              <a:lnSpc>
                <a:spcPts val="2800"/>
              </a:lnSpc>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The submission of the </a:t>
            </a:r>
            <a:r>
              <a:rPr lang="en-US" sz="2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Annual Return Information together with payment </a:t>
            </a:r>
            <a:r>
              <a:rPr lang="en-US" sz="2000" dirty="0">
                <a:effectLst/>
                <a:latin typeface="Arial" panose="020B0604020202020204" pitchFamily="34" charset="0"/>
                <a:ea typeface="Times New Roman" panose="02020603050405020304" pitchFamily="18" charset="0"/>
                <a:cs typeface="Arial" panose="020B0604020202020204" pitchFamily="34" charset="0"/>
              </a:rPr>
              <a:t>should have been made before final deregistration.  Mere timeous payment or deposit of fee is not regarded as filing of Annual Returns.  The business can be re-instated provided it meets the process and document requirements.</a:t>
            </a:r>
          </a:p>
          <a:p>
            <a:pPr marL="0" lvl="0" indent="0" algn="just" fontAlgn="ctr">
              <a:lnSpc>
                <a:spcPts val="2800"/>
              </a:lnSpc>
              <a:buNone/>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fontAlgn="ctr">
              <a:lnSpc>
                <a:spcPts val="2800"/>
              </a:lnSpc>
              <a:buFont typeface="Symbol" panose="05050102010706020507" pitchFamily="18" charset="2"/>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If Annual Returns were filed, but not the latest Beneficial Ownership Declaration, such must be filed separately, failure of which CIPC may initiate an investigation against the company or close corporation and issue a compliance notice.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47508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B318-BB25-5F96-97D2-CAFAB0ACEBDA}"/>
              </a:ext>
            </a:extLst>
          </p:cNvPr>
          <p:cNvSpPr>
            <a:spLocks noGrp="1"/>
          </p:cNvSpPr>
          <p:nvPr>
            <p:ph type="title"/>
          </p:nvPr>
        </p:nvSpPr>
        <p:spPr/>
        <p:txBody>
          <a:bodyPr/>
          <a:lstStyle/>
          <a:p>
            <a:r>
              <a:rPr lang="en-US" dirty="0"/>
              <a:t>Incidental Matters</a:t>
            </a:r>
            <a:endParaRPr lang="en-ZA" dirty="0"/>
          </a:p>
        </p:txBody>
      </p:sp>
      <p:sp>
        <p:nvSpPr>
          <p:cNvPr id="3" name="Content Placeholder 2">
            <a:extLst>
              <a:ext uri="{FF2B5EF4-FFF2-40B4-BE49-F238E27FC236}">
                <a16:creationId xmlns:a16="http://schemas.microsoft.com/office/drawing/2014/main" id="{8F56608A-2259-9955-62F2-B7548A79CF8F}"/>
              </a:ext>
            </a:extLst>
          </p:cNvPr>
          <p:cNvSpPr>
            <a:spLocks noGrp="1"/>
          </p:cNvSpPr>
          <p:nvPr>
            <p:ph idx="1"/>
          </p:nvPr>
        </p:nvSpPr>
        <p:spPr>
          <a:xfrm>
            <a:off x="779721" y="1079207"/>
            <a:ext cx="9753600" cy="4525963"/>
          </a:xfrm>
        </p:spPr>
        <p:txBody>
          <a:bodyPr anchor="ctr">
            <a:noAutofit/>
          </a:bodyPr>
          <a:lstStyle/>
          <a:p>
            <a:pPr algn="just" fontAlgn="ctr">
              <a:buFont typeface="Wingdings" panose="05000000000000000000" pitchFamily="2" charset="2"/>
              <a:buChar char="§"/>
            </a:pPr>
            <a:r>
              <a:rPr lang="en-ZA" sz="2400" dirty="0">
                <a:latin typeface="Arial" panose="020B0604020202020204" pitchFamily="34" charset="0"/>
                <a:ea typeface="Times New Roman" panose="02020603050405020304" pitchFamily="18" charset="0"/>
                <a:cs typeface="Arial" panose="020B0604020202020204" pitchFamily="34" charset="0"/>
              </a:rPr>
              <a:t>Enquiries and applications - Delays should be expected due to high volume of final </a:t>
            </a:r>
            <a:r>
              <a:rPr lang="en-ZA" sz="2400" dirty="0" err="1">
                <a:latin typeface="Arial" panose="020B0604020202020204" pitchFamily="34" charset="0"/>
                <a:ea typeface="Times New Roman" panose="02020603050405020304" pitchFamily="18" charset="0"/>
                <a:cs typeface="Arial" panose="020B0604020202020204" pitchFamily="34" charset="0"/>
              </a:rPr>
              <a:t>deregistrations</a:t>
            </a:r>
            <a:endParaRPr lang="en-ZA" sz="2400" dirty="0">
              <a:latin typeface="Arial" panose="020B0604020202020204" pitchFamily="34" charset="0"/>
              <a:ea typeface="Times New Roman" panose="02020603050405020304" pitchFamily="18" charset="0"/>
              <a:cs typeface="Arial" panose="020B0604020202020204" pitchFamily="34" charset="0"/>
            </a:endParaRPr>
          </a:p>
          <a:p>
            <a:pPr marL="0" indent="0" algn="just" fontAlgn="ctr">
              <a:buNone/>
            </a:pPr>
            <a:endParaRPr lang="en-ZA"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5999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C0E7-456B-4AA5-B746-7327CED1E7D6}"/>
              </a:ext>
            </a:extLst>
          </p:cNvPr>
          <p:cNvSpPr>
            <a:spLocks noGrp="1"/>
          </p:cNvSpPr>
          <p:nvPr>
            <p:ph type="title"/>
          </p:nvPr>
        </p:nvSpPr>
        <p:spPr>
          <a:xfrm>
            <a:off x="609600" y="274639"/>
            <a:ext cx="10972800" cy="1143000"/>
          </a:xfrm>
        </p:spPr>
        <p:txBody>
          <a:bodyPr/>
          <a:lstStyle/>
          <a:p>
            <a:r>
              <a:rPr lang="en-US" dirty="0"/>
              <a:t>How to stay in the Know</a:t>
            </a:r>
          </a:p>
        </p:txBody>
      </p:sp>
      <p:sp>
        <p:nvSpPr>
          <p:cNvPr id="3" name="Content Placeholder 2">
            <a:extLst>
              <a:ext uri="{FF2B5EF4-FFF2-40B4-BE49-F238E27FC236}">
                <a16:creationId xmlns:a16="http://schemas.microsoft.com/office/drawing/2014/main" id="{52A2AD50-6669-4B39-95FB-341779C9ECB7}"/>
              </a:ext>
            </a:extLst>
          </p:cNvPr>
          <p:cNvSpPr>
            <a:spLocks noGrp="1"/>
          </p:cNvSpPr>
          <p:nvPr>
            <p:ph idx="1"/>
          </p:nvPr>
        </p:nvSpPr>
        <p:spPr>
          <a:xfrm>
            <a:off x="609600" y="1600202"/>
            <a:ext cx="10972800" cy="4525963"/>
          </a:xfrm>
        </p:spPr>
        <p:txBody>
          <a:bodyPr anchor="ctr">
            <a:normAutofit/>
          </a:bodyPr>
          <a:lstStyle/>
          <a:p>
            <a:pPr>
              <a:buFont typeface="Wingdings" panose="05000000000000000000" pitchFamily="2" charset="2"/>
              <a:buChar char="§"/>
            </a:pPr>
            <a:r>
              <a:rPr lang="en-US" sz="2000" dirty="0">
                <a:latin typeface="Arial" panose="020B0604020202020204" pitchFamily="34" charset="0"/>
                <a:cs typeface="Arial" panose="020B0604020202020204" pitchFamily="34" charset="0"/>
              </a:rPr>
              <a:t>Follow CIPC on any of its social media platforms</a:t>
            </a:r>
          </a:p>
          <a:p>
            <a:pP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a:latin typeface="Arial" panose="020B0604020202020204" pitchFamily="34" charset="0"/>
                <a:cs typeface="Arial" panose="020B0604020202020204" pitchFamily="34" charset="0"/>
              </a:rPr>
              <a:t>Refer to the CIPC website regularly </a:t>
            </a:r>
            <a:r>
              <a:rPr lang="en-US" sz="20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www.cipc.co.za</a:t>
            </a:r>
            <a:endParaRPr lang="en-US" sz="2000" b="1"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a:latin typeface="Arial" panose="020B0604020202020204" pitchFamily="34" charset="0"/>
                <a:cs typeface="Arial" panose="020B0604020202020204" pitchFamily="34" charset="0"/>
              </a:rPr>
              <a:t>Check your company, or close corporation status regularly</a:t>
            </a:r>
          </a:p>
          <a:p>
            <a:pPr lvl="1">
              <a:buFont typeface="Arial" panose="020B0604020202020204" pitchFamily="34" charset="0"/>
              <a:buChar char="•"/>
            </a:pPr>
            <a:r>
              <a:rPr lang="en-US" sz="20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www.bizportal.gov.za</a:t>
            </a:r>
            <a:r>
              <a:rPr lang="en-US" sz="2000" b="1" dirty="0">
                <a:solidFill>
                  <a:srgbClr val="0070C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login / View </a:t>
            </a:r>
            <a:r>
              <a:rPr lang="en-US" sz="2000" dirty="0" err="1">
                <a:latin typeface="Arial" panose="020B0604020202020204" pitchFamily="34" charset="0"/>
                <a:cs typeface="Arial" panose="020B0604020202020204" pitchFamily="34" charset="0"/>
              </a:rPr>
              <a:t>BizProfile</a:t>
            </a:r>
            <a:endParaRPr lang="en-US" sz="2000" dirty="0">
              <a:latin typeface="Arial" panose="020B0604020202020204" pitchFamily="34" charset="0"/>
              <a:cs typeface="Arial" panose="020B0604020202020204" pitchFamily="34" charset="0"/>
            </a:endParaRPr>
          </a:p>
          <a:p>
            <a:pPr marL="451363" lvl="1" indent="0">
              <a:buNone/>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000" dirty="0">
                <a:latin typeface="Arial" panose="020B0604020202020204" pitchFamily="34" charset="0"/>
                <a:cs typeface="Arial" panose="020B0604020202020204" pitchFamily="34" charset="0"/>
              </a:rPr>
              <a:t>CIPC online director training course (Learn-</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-Biz)</a:t>
            </a:r>
          </a:p>
          <a:p>
            <a:pPr lvl="1">
              <a:buFont typeface="Arial" panose="020B0604020202020204" pitchFamily="34" charset="0"/>
              <a:buChar char="•"/>
            </a:pPr>
            <a:r>
              <a:rPr lang="en-US" sz="2000" b="1" u="sng" dirty="0">
                <a:solidFill>
                  <a:srgbClr val="0070C0"/>
                </a:solidFill>
                <a:latin typeface="Arial" panose="020B0604020202020204" pitchFamily="34" charset="0"/>
                <a:cs typeface="Arial" panose="020B0604020202020204" pitchFamily="34" charset="0"/>
              </a:rPr>
              <a:t>https://www.cipc.co.za/?page_id=10431</a:t>
            </a:r>
          </a:p>
          <a:p>
            <a:pPr marL="451363" lvl="1" indent="0">
              <a:buNone/>
            </a:pPr>
            <a:endParaRPr lang="en-US" dirty="0"/>
          </a:p>
        </p:txBody>
      </p:sp>
    </p:spTree>
    <p:extLst>
      <p:ext uri="{BB962C8B-B14F-4D97-AF65-F5344CB8AC3E}">
        <p14:creationId xmlns:p14="http://schemas.microsoft.com/office/powerpoint/2010/main" val="3076291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4D3FA0-1F1F-E651-AF81-310DE30C0B44}"/>
              </a:ext>
            </a:extLst>
          </p:cNvPr>
          <p:cNvPicPr>
            <a:picLocks noGrp="1" noChangeAspect="1"/>
          </p:cNvPicPr>
          <p:nvPr>
            <p:ph idx="1"/>
          </p:nvPr>
        </p:nvPicPr>
        <p:blipFill>
          <a:blip r:embed="rId2"/>
          <a:stretch>
            <a:fillRect/>
          </a:stretch>
        </p:blipFill>
        <p:spPr>
          <a:xfrm>
            <a:off x="1336675" y="1151665"/>
            <a:ext cx="10734675" cy="4213358"/>
          </a:xfrm>
          <a:noFill/>
        </p:spPr>
      </p:pic>
    </p:spTree>
    <p:extLst>
      <p:ext uri="{BB962C8B-B14F-4D97-AF65-F5344CB8AC3E}">
        <p14:creationId xmlns:p14="http://schemas.microsoft.com/office/powerpoint/2010/main" val="1378259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C0E7-456B-4AA5-B746-7327CED1E7D6}"/>
              </a:ext>
            </a:extLst>
          </p:cNvPr>
          <p:cNvSpPr>
            <a:spLocks noGrp="1"/>
          </p:cNvSpPr>
          <p:nvPr>
            <p:ph type="title"/>
          </p:nvPr>
        </p:nvSpPr>
        <p:spPr>
          <a:xfrm>
            <a:off x="609600" y="274639"/>
            <a:ext cx="10972800" cy="1143000"/>
          </a:xfrm>
        </p:spPr>
        <p:txBody>
          <a:bodyPr/>
          <a:lstStyle/>
          <a:p>
            <a:r>
              <a:rPr lang="en-US" dirty="0"/>
              <a:t>How to stay in the Know</a:t>
            </a:r>
          </a:p>
        </p:txBody>
      </p:sp>
      <p:sp>
        <p:nvSpPr>
          <p:cNvPr id="3" name="Content Placeholder 2">
            <a:extLst>
              <a:ext uri="{FF2B5EF4-FFF2-40B4-BE49-F238E27FC236}">
                <a16:creationId xmlns:a16="http://schemas.microsoft.com/office/drawing/2014/main" id="{52A2AD50-6669-4B39-95FB-341779C9ECB7}"/>
              </a:ext>
            </a:extLst>
          </p:cNvPr>
          <p:cNvSpPr>
            <a:spLocks noGrp="1"/>
          </p:cNvSpPr>
          <p:nvPr>
            <p:ph idx="1"/>
          </p:nvPr>
        </p:nvSpPr>
        <p:spPr>
          <a:xfrm>
            <a:off x="705293" y="1166018"/>
            <a:ext cx="10972800" cy="4525963"/>
          </a:xfrm>
        </p:spPr>
        <p:txBody>
          <a:bodyPr anchor="ctr">
            <a:normAutofit/>
          </a:bodyPr>
          <a:lstStyle/>
          <a:p>
            <a:pPr marL="0" indent="0">
              <a:lnSpc>
                <a:spcPts val="2800"/>
              </a:lnSpc>
              <a:buNone/>
            </a:pPr>
            <a:r>
              <a:rPr lang="en-US" sz="2000" dirty="0">
                <a:latin typeface="Arial" panose="020B0604020202020204" pitchFamily="34" charset="0"/>
                <a:cs typeface="Arial" panose="020B0604020202020204" pitchFamily="34" charset="0"/>
              </a:rPr>
              <a:t>Keep your company, or close corporation information easily accessible:</a:t>
            </a:r>
          </a:p>
          <a:p>
            <a:pPr lvl="2">
              <a:lnSpc>
                <a:spcPts val="28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Welcome Letter</a:t>
            </a:r>
          </a:p>
          <a:p>
            <a:pPr lvl="2">
              <a:lnSpc>
                <a:spcPts val="28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Registration Certificate</a:t>
            </a:r>
          </a:p>
          <a:p>
            <a:pPr lvl="2">
              <a:lnSpc>
                <a:spcPts val="28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All filing confirmations (and content)</a:t>
            </a:r>
          </a:p>
          <a:p>
            <a:pPr lvl="2">
              <a:lnSpc>
                <a:spcPts val="28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Financial records</a:t>
            </a:r>
          </a:p>
          <a:p>
            <a:pPr lvl="2">
              <a:lnSpc>
                <a:spcPts val="28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Minutes of meetings</a:t>
            </a:r>
          </a:p>
          <a:p>
            <a:pPr lvl="2">
              <a:lnSpc>
                <a:spcPts val="28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Share registers</a:t>
            </a:r>
          </a:p>
        </p:txBody>
      </p:sp>
    </p:spTree>
    <p:extLst>
      <p:ext uri="{BB962C8B-B14F-4D97-AF65-F5344CB8AC3E}">
        <p14:creationId xmlns:p14="http://schemas.microsoft.com/office/powerpoint/2010/main" val="631472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D827-1B2E-7E8B-A5B4-C3C9A5C7752F}"/>
              </a:ext>
            </a:extLst>
          </p:cNvPr>
          <p:cNvSpPr>
            <a:spLocks noGrp="1"/>
          </p:cNvSpPr>
          <p:nvPr>
            <p:ph type="title"/>
          </p:nvPr>
        </p:nvSpPr>
        <p:spPr>
          <a:xfrm>
            <a:off x="609600" y="274639"/>
            <a:ext cx="10972800" cy="597235"/>
          </a:xfrm>
        </p:spPr>
        <p:txBody>
          <a:bodyPr>
            <a:normAutofit fontScale="90000"/>
          </a:bodyPr>
          <a:lstStyle/>
          <a:p>
            <a:r>
              <a:rPr lang="en-US" dirty="0"/>
              <a:t>Resources</a:t>
            </a:r>
            <a:endParaRPr lang="en-ZA" dirty="0"/>
          </a:p>
        </p:txBody>
      </p:sp>
      <p:sp>
        <p:nvSpPr>
          <p:cNvPr id="3" name="Content Placeholder 2">
            <a:extLst>
              <a:ext uri="{FF2B5EF4-FFF2-40B4-BE49-F238E27FC236}">
                <a16:creationId xmlns:a16="http://schemas.microsoft.com/office/drawing/2014/main" id="{88EF78C0-CD65-FD48-4C92-E2895E3F4852}"/>
              </a:ext>
            </a:extLst>
          </p:cNvPr>
          <p:cNvSpPr>
            <a:spLocks noGrp="1"/>
          </p:cNvSpPr>
          <p:nvPr>
            <p:ph idx="1"/>
          </p:nvPr>
        </p:nvSpPr>
        <p:spPr>
          <a:xfrm>
            <a:off x="609600" y="956930"/>
            <a:ext cx="10972800" cy="5169235"/>
          </a:xfrm>
        </p:spPr>
        <p:txBody>
          <a:bodyPr>
            <a:noAutofit/>
          </a:bodyPr>
          <a:lstStyle/>
          <a:p>
            <a:pPr marL="446088" lvl="1" indent="-446088">
              <a:lnSpc>
                <a:spcPct val="115000"/>
              </a:lnSpc>
              <a:buFont typeface="Wingdings" panose="05000000000000000000" pitchFamily="2" charset="2"/>
              <a:buChar char="§"/>
            </a:pPr>
            <a:r>
              <a:rPr lang="en-ZA" sz="2400" dirty="0"/>
              <a:t>Notices relating to final deregistration are published on the CIPC website and social media posts</a:t>
            </a:r>
          </a:p>
          <a:p>
            <a:pPr marL="0" lvl="1" indent="0">
              <a:lnSpc>
                <a:spcPct val="115000"/>
              </a:lnSpc>
              <a:buNone/>
            </a:pPr>
            <a:endParaRPr lang="en-ZA" sz="2800" dirty="0"/>
          </a:p>
        </p:txBody>
      </p:sp>
      <p:pic>
        <p:nvPicPr>
          <p:cNvPr id="5" name="Picture 4">
            <a:extLst>
              <a:ext uri="{FF2B5EF4-FFF2-40B4-BE49-F238E27FC236}">
                <a16:creationId xmlns:a16="http://schemas.microsoft.com/office/drawing/2014/main" id="{9665BFE6-2C15-F37C-B19A-7AC16E6CFAF5}"/>
              </a:ext>
            </a:extLst>
          </p:cNvPr>
          <p:cNvPicPr>
            <a:picLocks noChangeAspect="1"/>
          </p:cNvPicPr>
          <p:nvPr/>
        </p:nvPicPr>
        <p:blipFill>
          <a:blip r:embed="rId2"/>
          <a:stretch>
            <a:fillRect/>
          </a:stretch>
        </p:blipFill>
        <p:spPr>
          <a:xfrm>
            <a:off x="400493" y="2115879"/>
            <a:ext cx="5362354" cy="4467482"/>
          </a:xfrm>
          <a:prstGeom prst="rect">
            <a:avLst/>
          </a:prstGeom>
        </p:spPr>
      </p:pic>
      <p:pic>
        <p:nvPicPr>
          <p:cNvPr id="7" name="Picture 6">
            <a:extLst>
              <a:ext uri="{FF2B5EF4-FFF2-40B4-BE49-F238E27FC236}">
                <a16:creationId xmlns:a16="http://schemas.microsoft.com/office/drawing/2014/main" id="{D107BB08-D171-645D-B78A-8DFA7D88F5D9}"/>
              </a:ext>
            </a:extLst>
          </p:cNvPr>
          <p:cNvPicPr>
            <a:picLocks noChangeAspect="1"/>
          </p:cNvPicPr>
          <p:nvPr/>
        </p:nvPicPr>
        <p:blipFill>
          <a:blip r:embed="rId3"/>
          <a:stretch>
            <a:fillRect/>
          </a:stretch>
        </p:blipFill>
        <p:spPr>
          <a:xfrm>
            <a:off x="6096000" y="2115879"/>
            <a:ext cx="5695507" cy="4614529"/>
          </a:xfrm>
          <a:prstGeom prst="rect">
            <a:avLst/>
          </a:prstGeom>
        </p:spPr>
      </p:pic>
    </p:spTree>
    <p:extLst>
      <p:ext uri="{BB962C8B-B14F-4D97-AF65-F5344CB8AC3E}">
        <p14:creationId xmlns:p14="http://schemas.microsoft.com/office/powerpoint/2010/main" val="183058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8BE5-5C83-1CB2-C126-F9381B0CE160}"/>
              </a:ext>
            </a:extLst>
          </p:cNvPr>
          <p:cNvSpPr>
            <a:spLocks noGrp="1"/>
          </p:cNvSpPr>
          <p:nvPr>
            <p:ph type="title"/>
          </p:nvPr>
        </p:nvSpPr>
        <p:spPr>
          <a:xfrm>
            <a:off x="304800" y="2245360"/>
            <a:ext cx="6126480" cy="2182325"/>
          </a:xfrm>
        </p:spPr>
        <p:txBody>
          <a:bodyPr>
            <a:normAutofit/>
          </a:bodyPr>
          <a:lstStyle/>
          <a:p>
            <a:pPr algn="ctr"/>
            <a:r>
              <a:rPr lang="en-US" dirty="0"/>
              <a:t>Consequences of </a:t>
            </a:r>
            <a:br>
              <a:rPr lang="en-US" dirty="0"/>
            </a:br>
            <a:r>
              <a:rPr lang="en-US" dirty="0"/>
              <a:t>Non-Compliance</a:t>
            </a:r>
            <a:br>
              <a:rPr lang="en-US" dirty="0"/>
            </a:br>
            <a:endParaRPr lang="en-ZA" dirty="0"/>
          </a:p>
        </p:txBody>
      </p:sp>
    </p:spTree>
    <p:extLst>
      <p:ext uri="{BB962C8B-B14F-4D97-AF65-F5344CB8AC3E}">
        <p14:creationId xmlns:p14="http://schemas.microsoft.com/office/powerpoint/2010/main" val="392535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088D-2F5D-ED02-D454-A0A017ABF735}"/>
              </a:ext>
            </a:extLst>
          </p:cNvPr>
          <p:cNvSpPr>
            <a:spLocks noGrp="1"/>
          </p:cNvSpPr>
          <p:nvPr>
            <p:ph type="title"/>
          </p:nvPr>
        </p:nvSpPr>
        <p:spPr>
          <a:xfrm>
            <a:off x="609600" y="3429000"/>
            <a:ext cx="10972800" cy="1143000"/>
          </a:xfrm>
        </p:spPr>
        <p:txBody>
          <a:bodyPr/>
          <a:lstStyle/>
          <a:p>
            <a:r>
              <a:rPr lang="en-US" dirty="0"/>
              <a:t>Learn-</a:t>
            </a:r>
            <a:r>
              <a:rPr lang="en-US" dirty="0" err="1"/>
              <a:t>i</a:t>
            </a:r>
            <a:r>
              <a:rPr lang="en-US" dirty="0"/>
              <a:t>-biz</a:t>
            </a:r>
          </a:p>
        </p:txBody>
      </p:sp>
    </p:spTree>
    <p:extLst>
      <p:ext uri="{BB962C8B-B14F-4D97-AF65-F5344CB8AC3E}">
        <p14:creationId xmlns:p14="http://schemas.microsoft.com/office/powerpoint/2010/main" val="135155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1D59-A94A-5097-3F09-A2E1B26911F4}"/>
              </a:ext>
            </a:extLst>
          </p:cNvPr>
          <p:cNvSpPr>
            <a:spLocks noGrp="1"/>
          </p:cNvSpPr>
          <p:nvPr>
            <p:ph type="title"/>
          </p:nvPr>
        </p:nvSpPr>
        <p:spPr>
          <a:xfrm>
            <a:off x="2002971" y="3981134"/>
            <a:ext cx="7315200" cy="667066"/>
          </a:xfrm>
        </p:spPr>
        <p:txBody>
          <a:bodyPr vert="horz" lIns="99551" tIns="49775" rIns="99551" bIns="49775" rtlCol="0" anchor="b">
            <a:normAutofit fontScale="90000"/>
          </a:bodyPr>
          <a:lstStyle/>
          <a:p>
            <a:r>
              <a:rPr lang="en-US" sz="2700" b="1" kern="1200" dirty="0">
                <a:solidFill>
                  <a:srgbClr val="00CC00"/>
                </a:solidFill>
                <a:latin typeface="Arial"/>
                <a:ea typeface="+mj-ea"/>
                <a:cs typeface="Arial"/>
              </a:rPr>
              <a:t>Learn-i-Biz Course</a:t>
            </a:r>
          </a:p>
          <a:p>
            <a:r>
              <a:rPr lang="en-US" b="1" kern="1200" dirty="0">
                <a:solidFill>
                  <a:srgbClr val="00CC00"/>
                </a:solidFill>
                <a:latin typeface="Arial"/>
                <a:ea typeface="+mj-ea"/>
                <a:cs typeface="Arial"/>
              </a:rPr>
              <a:t>Director eLearning Short Course</a:t>
            </a:r>
          </a:p>
        </p:txBody>
      </p:sp>
      <p:pic>
        <p:nvPicPr>
          <p:cNvPr id="5" name="Content Placeholder 4">
            <a:extLst>
              <a:ext uri="{FF2B5EF4-FFF2-40B4-BE49-F238E27FC236}">
                <a16:creationId xmlns:a16="http://schemas.microsoft.com/office/drawing/2014/main" id="{95F78358-43D6-17EF-6147-F8A5B29352EC}"/>
              </a:ext>
            </a:extLst>
          </p:cNvPr>
          <p:cNvPicPr>
            <a:picLocks noGrp="1" noChangeAspect="1"/>
          </p:cNvPicPr>
          <p:nvPr>
            <p:ph type="pic" idx="1"/>
          </p:nvPr>
        </p:nvPicPr>
        <p:blipFill>
          <a:blip r:embed="rId2"/>
          <a:stretch/>
        </p:blipFill>
        <p:spPr>
          <a:xfrm>
            <a:off x="2081373" y="685800"/>
            <a:ext cx="8072720" cy="3017519"/>
          </a:xfrm>
          <a:noFill/>
        </p:spPr>
      </p:pic>
      <p:sp>
        <p:nvSpPr>
          <p:cNvPr id="3" name="TextBox 2">
            <a:extLst>
              <a:ext uri="{FF2B5EF4-FFF2-40B4-BE49-F238E27FC236}">
                <a16:creationId xmlns:a16="http://schemas.microsoft.com/office/drawing/2014/main" id="{532DF3A6-2F35-66AE-04E0-BD4DC18F07D7}"/>
              </a:ext>
            </a:extLst>
          </p:cNvPr>
          <p:cNvSpPr txBox="1"/>
          <p:nvPr/>
        </p:nvSpPr>
        <p:spPr>
          <a:xfrm>
            <a:off x="2002971" y="4523583"/>
            <a:ext cx="7315200" cy="1324323"/>
          </a:xfrm>
          <a:prstGeom prst="rect">
            <a:avLst/>
          </a:prstGeom>
        </p:spPr>
        <p:txBody>
          <a:bodyPr vert="horz" lIns="99551" tIns="49775" rIns="99551" bIns="49775" rtlCol="0">
            <a:normAutofit lnSpcReduction="10000"/>
          </a:bodyPr>
          <a:lstStyle/>
          <a:p>
            <a:pPr defTabSz="451363">
              <a:spcBef>
                <a:spcPct val="20000"/>
              </a:spcBef>
              <a:buClr>
                <a:srgbClr val="75B56B"/>
              </a:buClr>
            </a:pPr>
            <a:endParaRPr lang="en-US" b="1" dirty="0">
              <a:latin typeface="Arial"/>
              <a:cs typeface="Arial"/>
            </a:endParaRPr>
          </a:p>
          <a:p>
            <a:pPr defTabSz="451363">
              <a:spcBef>
                <a:spcPct val="20000"/>
              </a:spcBef>
              <a:buClr>
                <a:srgbClr val="75B56B"/>
              </a:buClr>
            </a:pPr>
            <a:r>
              <a:rPr lang="en-US" b="1" kern="1200" dirty="0">
                <a:solidFill>
                  <a:srgbClr val="0070C0"/>
                </a:solidFill>
                <a:latin typeface="Arial"/>
                <a:ea typeface="+mn-ea"/>
                <a:cs typeface="Arial"/>
                <a:hlinkClick r:id="rId3">
                  <a:extLst>
                    <a:ext uri="{A12FA001-AC4F-418D-AE19-62706E023703}">
                      <ahyp:hlinkClr xmlns:ahyp="http://schemas.microsoft.com/office/drawing/2018/hyperlinkcolor" val="tx"/>
                    </a:ext>
                  </a:extLst>
                </a:hlinkClick>
              </a:rPr>
              <a:t>https://www.cipc.co.za/?page_id=10431</a:t>
            </a:r>
            <a:r>
              <a:rPr lang="en-US" b="1" kern="1200" dirty="0">
                <a:latin typeface="Arial"/>
                <a:ea typeface="+mn-ea"/>
                <a:cs typeface="Arial"/>
              </a:rPr>
              <a:t> </a:t>
            </a:r>
          </a:p>
          <a:p>
            <a:pPr defTabSz="451363">
              <a:spcBef>
                <a:spcPct val="20000"/>
              </a:spcBef>
              <a:buClr>
                <a:srgbClr val="75B56B"/>
              </a:buClr>
            </a:pPr>
            <a:endParaRPr lang="en-US" b="1" kern="1200" dirty="0">
              <a:latin typeface="Arial"/>
              <a:ea typeface="+mn-ea"/>
              <a:cs typeface="Arial"/>
            </a:endParaRPr>
          </a:p>
          <a:p>
            <a:pPr defTabSz="451363">
              <a:spcBef>
                <a:spcPct val="20000"/>
              </a:spcBef>
              <a:buClr>
                <a:srgbClr val="75B56B"/>
              </a:buClr>
            </a:pPr>
            <a:r>
              <a:rPr lang="en-US" b="1" dirty="0">
                <a:solidFill>
                  <a:srgbClr val="0070C0"/>
                </a:solidFill>
                <a:latin typeface="Arial"/>
                <a:cs typeface="Arial"/>
              </a:rPr>
              <a:t>Email enquiries – </a:t>
            </a:r>
            <a:r>
              <a:rPr lang="en-US" b="1" dirty="0">
                <a:solidFill>
                  <a:srgbClr val="0070C0"/>
                </a:solidFill>
                <a:latin typeface="Arial"/>
                <a:cs typeface="Arial"/>
                <a:hlinkClick r:id="rId4">
                  <a:extLst>
                    <a:ext uri="{A12FA001-AC4F-418D-AE19-62706E023703}">
                      <ahyp:hlinkClr xmlns:ahyp="http://schemas.microsoft.com/office/drawing/2018/hyperlinkcolor" val="tx"/>
                    </a:ext>
                  </a:extLst>
                </a:hlinkClick>
              </a:rPr>
              <a:t>education@cipc.co.za</a:t>
            </a:r>
            <a:r>
              <a:rPr lang="en-US" b="1" dirty="0">
                <a:solidFill>
                  <a:srgbClr val="0070C0"/>
                </a:solidFill>
                <a:latin typeface="Arial"/>
                <a:cs typeface="Arial"/>
              </a:rPr>
              <a:t> </a:t>
            </a:r>
            <a:endParaRPr lang="en-US" b="1" kern="1200" dirty="0">
              <a:solidFill>
                <a:srgbClr val="0070C0"/>
              </a:solidFill>
              <a:latin typeface="Arial"/>
              <a:ea typeface="+mn-ea"/>
              <a:cs typeface="Arial"/>
            </a:endParaRPr>
          </a:p>
        </p:txBody>
      </p:sp>
    </p:spTree>
    <p:extLst>
      <p:ext uri="{BB962C8B-B14F-4D97-AF65-F5344CB8AC3E}">
        <p14:creationId xmlns:p14="http://schemas.microsoft.com/office/powerpoint/2010/main" val="1761149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155759"/>
            <a:ext cx="10972800" cy="1143000"/>
          </a:xfrm>
        </p:spPr>
        <p:txBody>
          <a:bodyPr/>
          <a:lstStyle/>
          <a:p>
            <a:r>
              <a:rPr lang="en-US" dirty="0"/>
              <a:t>THANK YOU</a:t>
            </a:r>
          </a:p>
        </p:txBody>
      </p:sp>
    </p:spTree>
    <p:extLst>
      <p:ext uri="{BB962C8B-B14F-4D97-AF65-F5344CB8AC3E}">
        <p14:creationId xmlns:p14="http://schemas.microsoft.com/office/powerpoint/2010/main" val="2646940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61EF21-16E9-45F9-8933-349C8EAEEDB9}"/>
              </a:ext>
            </a:extLst>
          </p:cNvPr>
          <p:cNvPicPr>
            <a:picLocks noChangeAspect="1"/>
          </p:cNvPicPr>
          <p:nvPr/>
        </p:nvPicPr>
        <p:blipFill rotWithShape="1">
          <a:blip r:embed="rId2"/>
          <a:srcRect l="16330" r="1585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3" name="Content Placeholder 2">
            <a:extLst>
              <a:ext uri="{FF2B5EF4-FFF2-40B4-BE49-F238E27FC236}">
                <a16:creationId xmlns:a16="http://schemas.microsoft.com/office/drawing/2014/main" id="{9AD55200-727A-439E-93DB-0EED339DCFD3}"/>
              </a:ext>
            </a:extLst>
          </p:cNvPr>
          <p:cNvSpPr>
            <a:spLocks noGrp="1"/>
          </p:cNvSpPr>
          <p:nvPr>
            <p:ph sz="half" idx="1"/>
          </p:nvPr>
        </p:nvSpPr>
        <p:spPr>
          <a:xfrm>
            <a:off x="452120" y="2172430"/>
            <a:ext cx="6118801" cy="3843666"/>
          </a:xfrm>
        </p:spPr>
        <p:txBody>
          <a:bodyPr vert="horz" lIns="91440" tIns="45720" rIns="91440" bIns="45720" rtlCol="0" anchor="ctr">
            <a:noAutofit/>
          </a:bodyPr>
          <a:lstStyle/>
          <a:p>
            <a:pPr marL="452822" indent="-342900" defTabSz="914400">
              <a:lnSpc>
                <a:spcPct val="90000"/>
              </a:lnSpc>
              <a:buFont typeface="Wingdings" panose="05000000000000000000" pitchFamily="2" charset="2"/>
              <a:buChar char="§"/>
            </a:pPr>
            <a:r>
              <a:rPr lang="en-US" sz="2000" dirty="0">
                <a:latin typeface="+mn-lt"/>
                <a:cs typeface="+mn-cs"/>
              </a:rPr>
              <a:t>2 + successive Annual Returns outstanding – systematically placed in deregistration</a:t>
            </a:r>
          </a:p>
          <a:p>
            <a:pPr lvl="1" indent="-228600" defTabSz="914400">
              <a:lnSpc>
                <a:spcPct val="90000"/>
              </a:lnSpc>
              <a:buFont typeface="Arial" panose="020B0604020202020204" pitchFamily="34" charset="0"/>
              <a:buChar char="•"/>
            </a:pPr>
            <a:r>
              <a:rPr lang="en-US" sz="2000" dirty="0">
                <a:latin typeface="+mn-lt"/>
                <a:cs typeface="+mn-cs"/>
              </a:rPr>
              <a:t>Can still file</a:t>
            </a:r>
          </a:p>
          <a:p>
            <a:pPr lvl="1" indent="-228600" defTabSz="914400">
              <a:lnSpc>
                <a:spcPct val="90000"/>
              </a:lnSpc>
              <a:buFont typeface="Arial" panose="020B0604020202020204" pitchFamily="34" charset="0"/>
              <a:buChar char="•"/>
            </a:pPr>
            <a:r>
              <a:rPr lang="en-US" sz="2000" dirty="0">
                <a:latin typeface="+mn-lt"/>
                <a:cs typeface="+mn-cs"/>
              </a:rPr>
              <a:t>Deregistration status is a risk indicator that a company, or close corporation may be coming to an end soon</a:t>
            </a:r>
          </a:p>
          <a:p>
            <a:pPr marL="1242707" lvl="2" indent="-342900" defTabSz="914400">
              <a:lnSpc>
                <a:spcPct val="90000"/>
              </a:lnSpc>
              <a:buFont typeface="Courier New" panose="02070309020205020404" pitchFamily="49" charset="0"/>
              <a:buChar char="o"/>
            </a:pPr>
            <a:r>
              <a:rPr lang="en-US" sz="2000" dirty="0">
                <a:latin typeface="+mn-lt"/>
                <a:cs typeface="+mn-cs"/>
              </a:rPr>
              <a:t>Banks, service providers or customers may require the company, or close corporation to file Annual Returns for them to do business</a:t>
            </a:r>
          </a:p>
          <a:p>
            <a:pPr marL="452822" indent="-342900" defTabSz="914400">
              <a:lnSpc>
                <a:spcPct val="90000"/>
              </a:lnSpc>
              <a:buFont typeface="Wingdings" panose="05000000000000000000" pitchFamily="2" charset="2"/>
              <a:buChar char="§"/>
            </a:pPr>
            <a:r>
              <a:rPr lang="en-US" sz="2000" dirty="0">
                <a:latin typeface="+mn-lt"/>
                <a:cs typeface="+mn-cs"/>
              </a:rPr>
              <a:t>Continued non-compliance = final deregistration</a:t>
            </a:r>
          </a:p>
        </p:txBody>
      </p:sp>
      <p:sp>
        <p:nvSpPr>
          <p:cNvPr id="2" name="Title 1">
            <a:extLst>
              <a:ext uri="{FF2B5EF4-FFF2-40B4-BE49-F238E27FC236}">
                <a16:creationId xmlns:a16="http://schemas.microsoft.com/office/drawing/2014/main" id="{336FE124-3988-4D75-927A-DACCB946BE2E}"/>
              </a:ext>
            </a:extLst>
          </p:cNvPr>
          <p:cNvSpPr>
            <a:spLocks noGrp="1"/>
          </p:cNvSpPr>
          <p:nvPr>
            <p:ph type="title"/>
          </p:nvPr>
        </p:nvSpPr>
        <p:spPr>
          <a:xfrm>
            <a:off x="838201" y="365125"/>
            <a:ext cx="7795660" cy="1807305"/>
          </a:xfrm>
        </p:spPr>
        <p:txBody>
          <a:bodyPr vert="horz" lIns="91440" tIns="45720" rIns="91440" bIns="45720" rtlCol="0" anchor="ctr">
            <a:normAutofit/>
          </a:bodyPr>
          <a:lstStyle/>
          <a:p>
            <a:pPr defTabSz="914400">
              <a:lnSpc>
                <a:spcPct val="90000"/>
              </a:lnSpc>
            </a:pPr>
            <a:r>
              <a:rPr lang="en-US" sz="3700" dirty="0"/>
              <a:t>Consequences of non-compliance with Annual Returns</a:t>
            </a:r>
          </a:p>
        </p:txBody>
      </p:sp>
    </p:spTree>
    <p:extLst>
      <p:ext uri="{BB962C8B-B14F-4D97-AF65-F5344CB8AC3E}">
        <p14:creationId xmlns:p14="http://schemas.microsoft.com/office/powerpoint/2010/main" val="286222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96FFC4-36C2-4FFA-A771-3C084AC6CD07}"/>
              </a:ext>
            </a:extLst>
          </p:cNvPr>
          <p:cNvSpPr>
            <a:spLocks noGrp="1"/>
          </p:cNvSpPr>
          <p:nvPr>
            <p:ph type="title"/>
          </p:nvPr>
        </p:nvSpPr>
        <p:spPr/>
        <p:txBody>
          <a:bodyPr/>
          <a:lstStyle/>
          <a:p>
            <a:r>
              <a:rPr lang="en-US" dirty="0"/>
              <a:t>Consequences of Deregistration</a:t>
            </a:r>
          </a:p>
        </p:txBody>
      </p:sp>
      <p:sp>
        <p:nvSpPr>
          <p:cNvPr id="12" name="Content Placeholder 11">
            <a:extLst>
              <a:ext uri="{FF2B5EF4-FFF2-40B4-BE49-F238E27FC236}">
                <a16:creationId xmlns:a16="http://schemas.microsoft.com/office/drawing/2014/main" id="{171D7E0C-2968-4EF2-91B9-C33A0368DC9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13" name="Content Placeholder 2">
            <a:extLst>
              <a:ext uri="{FF2B5EF4-FFF2-40B4-BE49-F238E27FC236}">
                <a16:creationId xmlns:a16="http://schemas.microsoft.com/office/drawing/2014/main" id="{6955A97F-1795-41D2-9A5F-D511D9B2B181}"/>
              </a:ext>
            </a:extLst>
          </p:cNvPr>
          <p:cNvGraphicFramePr>
            <a:graphicFrameLocks/>
          </p:cNvGraphicFramePr>
          <p:nvPr>
            <p:extLst>
              <p:ext uri="{D42A27DB-BD31-4B8C-83A1-F6EECF244321}">
                <p14:modId xmlns:p14="http://schemas.microsoft.com/office/powerpoint/2010/main" val="866311284"/>
              </p:ext>
            </p:extLst>
          </p:nvPr>
        </p:nvGraphicFramePr>
        <p:xfrm>
          <a:off x="609599" y="1339923"/>
          <a:ext cx="11457511"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Left Brace 13">
            <a:extLst>
              <a:ext uri="{FF2B5EF4-FFF2-40B4-BE49-F238E27FC236}">
                <a16:creationId xmlns:a16="http://schemas.microsoft.com/office/drawing/2014/main" id="{6FF6FA14-530E-433C-A128-13FBC1D1FCD8}"/>
              </a:ext>
            </a:extLst>
          </p:cNvPr>
          <p:cNvSpPr/>
          <p:nvPr/>
        </p:nvSpPr>
        <p:spPr>
          <a:xfrm rot="16200000">
            <a:off x="5646794" y="-97648"/>
            <a:ext cx="1020278" cy="11094666"/>
          </a:xfrm>
          <a:prstGeom prst="leftBrace">
            <a:avLst>
              <a:gd name="adj1" fmla="val 8333"/>
              <a:gd name="adj2" fmla="val 4965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DC3B4237-9FD4-47C8-9F8D-692B67C506B0}"/>
              </a:ext>
            </a:extLst>
          </p:cNvPr>
          <p:cNvSpPr txBox="1"/>
          <p:nvPr/>
        </p:nvSpPr>
        <p:spPr>
          <a:xfrm>
            <a:off x="4852998" y="5978854"/>
            <a:ext cx="2762451" cy="369332"/>
          </a:xfrm>
          <a:prstGeom prst="rect">
            <a:avLst/>
          </a:prstGeom>
          <a:noFill/>
        </p:spPr>
        <p:txBody>
          <a:bodyPr wrap="square" rtlCol="0">
            <a:spAutoFit/>
          </a:bodyPr>
          <a:lstStyle/>
          <a:p>
            <a:pPr algn="ctr"/>
            <a:r>
              <a:rPr lang="en-US" b="1" dirty="0">
                <a:solidFill>
                  <a:schemeClr val="accent3">
                    <a:lumMod val="75000"/>
                  </a:schemeClr>
                </a:solidFill>
              </a:rPr>
              <a:t>Until Re-instatement</a:t>
            </a:r>
          </a:p>
        </p:txBody>
      </p:sp>
    </p:spTree>
    <p:extLst>
      <p:ext uri="{BB962C8B-B14F-4D97-AF65-F5344CB8AC3E}">
        <p14:creationId xmlns:p14="http://schemas.microsoft.com/office/powerpoint/2010/main" val="409640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A7AD-9044-5617-6DFE-C12EC607E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FE7F0-CF16-ECB3-33F0-6E0A7C4BC55A}"/>
              </a:ext>
            </a:extLst>
          </p:cNvPr>
          <p:cNvSpPr>
            <a:spLocks noGrp="1"/>
          </p:cNvSpPr>
          <p:nvPr>
            <p:ph type="title"/>
          </p:nvPr>
        </p:nvSpPr>
        <p:spPr>
          <a:xfrm>
            <a:off x="304800" y="2245360"/>
            <a:ext cx="6126480" cy="2182325"/>
          </a:xfrm>
        </p:spPr>
        <p:txBody>
          <a:bodyPr>
            <a:normAutofit/>
          </a:bodyPr>
          <a:lstStyle/>
          <a:p>
            <a:pPr algn="ctr"/>
            <a:r>
              <a:rPr lang="en-US" dirty="0"/>
              <a:t>Final deregistration</a:t>
            </a:r>
            <a:br>
              <a:rPr lang="en-US" dirty="0"/>
            </a:br>
            <a:endParaRPr lang="en-ZA" dirty="0"/>
          </a:p>
        </p:txBody>
      </p:sp>
    </p:spTree>
    <p:extLst>
      <p:ext uri="{BB962C8B-B14F-4D97-AF65-F5344CB8AC3E}">
        <p14:creationId xmlns:p14="http://schemas.microsoft.com/office/powerpoint/2010/main" val="80920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of a document&#10;&#10;AI-generated content may be incorrect.">
            <a:extLst>
              <a:ext uri="{FF2B5EF4-FFF2-40B4-BE49-F238E27FC236}">
                <a16:creationId xmlns:a16="http://schemas.microsoft.com/office/drawing/2014/main" id="{C681A1FC-0D1F-64A7-1BB6-A7D2AD2C9D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6540" y="307670"/>
            <a:ext cx="9356651" cy="6550330"/>
          </a:xfrm>
        </p:spPr>
      </p:pic>
    </p:spTree>
    <p:extLst>
      <p:ext uri="{BB962C8B-B14F-4D97-AF65-F5344CB8AC3E}">
        <p14:creationId xmlns:p14="http://schemas.microsoft.com/office/powerpoint/2010/main" val="58143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FE14-FB9E-E67D-EC92-CC73AD9143AA}"/>
              </a:ext>
            </a:extLst>
          </p:cNvPr>
          <p:cNvSpPr>
            <a:spLocks noGrp="1"/>
          </p:cNvSpPr>
          <p:nvPr>
            <p:ph type="title"/>
          </p:nvPr>
        </p:nvSpPr>
        <p:spPr/>
        <p:txBody>
          <a:bodyPr/>
          <a:lstStyle/>
          <a:p>
            <a:r>
              <a:rPr lang="en-US" dirty="0"/>
              <a:t>Final Deregistration</a:t>
            </a:r>
            <a:endParaRPr lang="en-ZA" dirty="0"/>
          </a:p>
        </p:txBody>
      </p:sp>
      <p:sp>
        <p:nvSpPr>
          <p:cNvPr id="3" name="Content Placeholder 2">
            <a:extLst>
              <a:ext uri="{FF2B5EF4-FFF2-40B4-BE49-F238E27FC236}">
                <a16:creationId xmlns:a16="http://schemas.microsoft.com/office/drawing/2014/main" id="{457D578C-13D9-CD0F-F3EB-83BD3701948E}"/>
              </a:ext>
            </a:extLst>
          </p:cNvPr>
          <p:cNvSpPr>
            <a:spLocks noGrp="1"/>
          </p:cNvSpPr>
          <p:nvPr>
            <p:ph idx="1"/>
          </p:nvPr>
        </p:nvSpPr>
        <p:spPr>
          <a:xfrm>
            <a:off x="609600" y="1547039"/>
            <a:ext cx="10972800" cy="4525963"/>
          </a:xfrm>
        </p:spPr>
        <p:txBody>
          <a:bodyPr anchor="ctr">
            <a:noAutofit/>
          </a:bodyPr>
          <a:lstStyle/>
          <a:p>
            <a:pPr>
              <a:lnSpc>
                <a:spcPct val="150000"/>
              </a:lnSpc>
              <a:buFont typeface="Wingdings" panose="05000000000000000000" pitchFamily="2" charset="2"/>
              <a:buChar char="§"/>
            </a:pPr>
            <a:r>
              <a:rPr lang="en-US" sz="2000" dirty="0"/>
              <a:t>Status description:  AR Final Deregistration</a:t>
            </a:r>
          </a:p>
          <a:p>
            <a:pPr lvl="1">
              <a:lnSpc>
                <a:spcPct val="150000"/>
              </a:lnSpc>
              <a:buFont typeface="Arial" panose="020B0604020202020204" pitchFamily="34" charset="0"/>
              <a:buChar char="•"/>
            </a:pPr>
            <a:r>
              <a:rPr lang="en-US" sz="2000" dirty="0"/>
              <a:t>Not voluntary final deregistration</a:t>
            </a:r>
          </a:p>
          <a:p>
            <a:pPr>
              <a:lnSpc>
                <a:spcPct val="150000"/>
              </a:lnSpc>
              <a:buFont typeface="Wingdings" panose="05000000000000000000" pitchFamily="2" charset="2"/>
              <a:buChar char="§"/>
            </a:pPr>
            <a:r>
              <a:rPr lang="en-US" sz="2000" dirty="0"/>
              <a:t>How to determine status:  BizProfile</a:t>
            </a:r>
          </a:p>
          <a:p>
            <a:pPr lvl="1">
              <a:lnSpc>
                <a:spcPct val="150000"/>
              </a:lnSpc>
              <a:buFont typeface="Arial" panose="020B0604020202020204" pitchFamily="34" charset="0"/>
              <a:buChar char="•"/>
            </a:pPr>
            <a:r>
              <a:rPr lang="en-US" sz="2000" dirty="0">
                <a:hlinkClick r:id="rId2"/>
              </a:rPr>
              <a:t>www.bizportal.gov.za</a:t>
            </a:r>
            <a:r>
              <a:rPr lang="en-US" sz="2000" dirty="0"/>
              <a:t> / login / BizProfile</a:t>
            </a:r>
          </a:p>
          <a:p>
            <a:pPr>
              <a:lnSpc>
                <a:spcPct val="150000"/>
              </a:lnSpc>
              <a:buFont typeface="Wingdings" panose="05000000000000000000" pitchFamily="2" charset="2"/>
              <a:buChar char="§"/>
            </a:pPr>
            <a:r>
              <a:rPr lang="en-US" sz="2000" dirty="0"/>
              <a:t>Final deregistrations-</a:t>
            </a:r>
          </a:p>
          <a:p>
            <a:pPr lvl="1">
              <a:lnSpc>
                <a:spcPct val="150000"/>
              </a:lnSpc>
              <a:buFont typeface="Arial" panose="020B0604020202020204" pitchFamily="34" charset="0"/>
              <a:buChar char="•"/>
            </a:pPr>
            <a:r>
              <a:rPr lang="en-US" sz="2000" dirty="0"/>
              <a:t>January 2024 over 1.7 million</a:t>
            </a:r>
          </a:p>
          <a:p>
            <a:pPr lvl="1">
              <a:lnSpc>
                <a:spcPct val="150000"/>
              </a:lnSpc>
              <a:buFont typeface="Arial" panose="020B0604020202020204" pitchFamily="34" charset="0"/>
              <a:buChar char="•"/>
            </a:pPr>
            <a:r>
              <a:rPr lang="en-US" sz="2000" dirty="0"/>
              <a:t>February 2025 over 700 000</a:t>
            </a:r>
          </a:p>
          <a:p>
            <a:pPr lvl="1">
              <a:lnSpc>
                <a:spcPct val="150000"/>
              </a:lnSpc>
              <a:buFont typeface="Arial" panose="020B0604020202020204" pitchFamily="34" charset="0"/>
              <a:buChar char="•"/>
            </a:pPr>
            <a:r>
              <a:rPr lang="en-US" sz="2000" dirty="0"/>
              <a:t>Final deregistrations from September 2024 is automated and final deregistration will depend on the day they were referred for AR Deregistrations</a:t>
            </a:r>
          </a:p>
          <a:p>
            <a:pPr>
              <a:lnSpc>
                <a:spcPct val="150000"/>
              </a:lnSpc>
              <a:buFont typeface="Wingdings" panose="05000000000000000000" pitchFamily="2" charset="2"/>
              <a:buChar char="§"/>
            </a:pPr>
            <a:r>
              <a:rPr lang="en-US" sz="2000" dirty="0"/>
              <a:t>Companies and Close Corporations only – not Co-operatives</a:t>
            </a:r>
          </a:p>
        </p:txBody>
      </p:sp>
    </p:spTree>
    <p:extLst>
      <p:ext uri="{BB962C8B-B14F-4D97-AF65-F5344CB8AC3E}">
        <p14:creationId xmlns:p14="http://schemas.microsoft.com/office/powerpoint/2010/main" val="75334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0B78-8CDA-C8A6-848F-F53D05261359}"/>
              </a:ext>
            </a:extLst>
          </p:cNvPr>
          <p:cNvSpPr>
            <a:spLocks noGrp="1"/>
          </p:cNvSpPr>
          <p:nvPr>
            <p:ph type="title"/>
          </p:nvPr>
        </p:nvSpPr>
        <p:spPr/>
        <p:txBody>
          <a:bodyPr/>
          <a:lstStyle/>
          <a:p>
            <a:r>
              <a:rPr lang="en-US" dirty="0"/>
              <a:t>What Now?</a:t>
            </a:r>
            <a:endParaRPr lang="en-ZA" dirty="0"/>
          </a:p>
        </p:txBody>
      </p:sp>
      <p:sp>
        <p:nvSpPr>
          <p:cNvPr id="3" name="Content Placeholder 2">
            <a:extLst>
              <a:ext uri="{FF2B5EF4-FFF2-40B4-BE49-F238E27FC236}">
                <a16:creationId xmlns:a16="http://schemas.microsoft.com/office/drawing/2014/main" id="{D8251335-6F60-08B9-5594-ADF48D54DDF9}"/>
              </a:ext>
            </a:extLst>
          </p:cNvPr>
          <p:cNvSpPr>
            <a:spLocks noGrp="1"/>
          </p:cNvSpPr>
          <p:nvPr>
            <p:ph idx="1"/>
          </p:nvPr>
        </p:nvSpPr>
        <p:spPr>
          <a:xfrm>
            <a:off x="609600" y="1520455"/>
            <a:ext cx="10972800" cy="4388411"/>
          </a:xfrm>
        </p:spPr>
        <p:txBody>
          <a:bodyPr anchor="ctr">
            <a:normAutofit/>
          </a:bodyPr>
          <a:lstStyle/>
          <a:p>
            <a:pPr algn="just">
              <a:lnSpc>
                <a:spcPct val="150000"/>
              </a:lnSpc>
              <a:buFont typeface="Wingdings" panose="05000000000000000000" pitchFamily="2" charset="2"/>
              <a:buChar char="§"/>
            </a:pPr>
            <a:r>
              <a:rPr lang="en-US" sz="2000" dirty="0"/>
              <a:t>Final Deregistration Notices had been </a:t>
            </a:r>
            <a:r>
              <a:rPr lang="en-US" sz="2000" b="1" u="sng" dirty="0">
                <a:solidFill>
                  <a:srgbClr val="0070C0"/>
                </a:solidFill>
              </a:rPr>
              <a:t>e-mailed</a:t>
            </a:r>
            <a:r>
              <a:rPr lang="en-US" sz="2000" dirty="0"/>
              <a:t> to active directors of companies and members of close corporations</a:t>
            </a:r>
          </a:p>
          <a:p>
            <a:pPr>
              <a:lnSpc>
                <a:spcPct val="150000"/>
              </a:lnSpc>
              <a:buFont typeface="Wingdings" panose="05000000000000000000" pitchFamily="2" charset="2"/>
              <a:buChar char="§"/>
            </a:pPr>
            <a:r>
              <a:rPr lang="en-US" sz="2000" dirty="0"/>
              <a:t>Determine whether economic value in name of </a:t>
            </a:r>
            <a:r>
              <a:rPr lang="en-US" sz="2000" b="1" u="sng" dirty="0">
                <a:solidFill>
                  <a:srgbClr val="0070C0"/>
                </a:solidFill>
              </a:rPr>
              <a:t>business</a:t>
            </a:r>
            <a:r>
              <a:rPr lang="en-US" sz="2000" dirty="0"/>
              <a:t> </a:t>
            </a:r>
            <a:r>
              <a:rPr lang="en-US" sz="2000" b="1" dirty="0"/>
              <a:t>AND</a:t>
            </a:r>
            <a:r>
              <a:rPr lang="en-US" sz="2000" dirty="0"/>
              <a:t> can proof economic value of </a:t>
            </a:r>
            <a:r>
              <a:rPr lang="en-US" sz="2000" b="1" u="sng" dirty="0">
                <a:solidFill>
                  <a:srgbClr val="0070C0"/>
                </a:solidFill>
              </a:rPr>
              <a:t>business</a:t>
            </a:r>
          </a:p>
          <a:p>
            <a:pPr lvl="1">
              <a:lnSpc>
                <a:spcPct val="150000"/>
              </a:lnSpc>
              <a:buFont typeface="Arial" panose="020B0604020202020204" pitchFamily="34" charset="0"/>
              <a:buChar char="•"/>
            </a:pPr>
            <a:r>
              <a:rPr lang="en-US" sz="2000" dirty="0"/>
              <a:t>If economic value – re-instate</a:t>
            </a:r>
          </a:p>
          <a:p>
            <a:pPr lvl="1">
              <a:lnSpc>
                <a:spcPct val="150000"/>
              </a:lnSpc>
              <a:buFont typeface="Arial" panose="020B0604020202020204" pitchFamily="34" charset="0"/>
              <a:buChar char="•"/>
            </a:pPr>
            <a:r>
              <a:rPr lang="en-US" sz="2000" dirty="0"/>
              <a:t>If no economic value – new company registration</a:t>
            </a:r>
          </a:p>
        </p:txBody>
      </p:sp>
    </p:spTree>
    <p:extLst>
      <p:ext uri="{BB962C8B-B14F-4D97-AF65-F5344CB8AC3E}">
        <p14:creationId xmlns:p14="http://schemas.microsoft.com/office/powerpoint/2010/main" val="3055292045"/>
      </p:ext>
    </p:extLst>
  </p:cSld>
  <p:clrMapOvr>
    <a:masterClrMapping/>
  </p:clrMapOvr>
</p:sld>
</file>

<file path=ppt/theme/theme1.xml><?xml version="1.0" encoding="utf-8"?>
<a:theme xmlns:a="http://schemas.openxmlformats.org/drawingml/2006/main" name="Office Theme">
  <a:themeElements>
    <a:clrScheme name="CIPC">
      <a:dk1>
        <a:sysClr val="windowText" lastClr="000000"/>
      </a:dk1>
      <a:lt1>
        <a:sysClr val="window" lastClr="FFFFFF"/>
      </a:lt1>
      <a:dk2>
        <a:srgbClr val="11151A"/>
      </a:dk2>
      <a:lt2>
        <a:srgbClr val="E7E6E6"/>
      </a:lt2>
      <a:accent1>
        <a:srgbClr val="77B76A"/>
      </a:accent1>
      <a:accent2>
        <a:srgbClr val="04777F"/>
      </a:accent2>
      <a:accent3>
        <a:srgbClr val="41B5A6"/>
      </a:accent3>
      <a:accent4>
        <a:srgbClr val="E8E8E8"/>
      </a:accent4>
      <a:accent5>
        <a:srgbClr val="D06B3C"/>
      </a:accent5>
      <a:accent6>
        <a:srgbClr val="003C07"/>
      </a:accent6>
      <a:hlink>
        <a:srgbClr val="003E48"/>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23B060BC57244BFD33AD172815ADC" ma:contentTypeVersion="16" ma:contentTypeDescription="Create a new document." ma:contentTypeScope="" ma:versionID="321339ea5a8ec6802e33ee2a17893264">
  <xsd:schema xmlns:xsd="http://www.w3.org/2001/XMLSchema" xmlns:xs="http://www.w3.org/2001/XMLSchema" xmlns:p="http://schemas.microsoft.com/office/2006/metadata/properties" xmlns:ns3="fea0d9e8-f215-4b58-9566-47fdcca5c1d0" xmlns:ns4="3ef8a5d2-f690-44b6-8ea3-84bdf295c2d3" targetNamespace="http://schemas.microsoft.com/office/2006/metadata/properties" ma:root="true" ma:fieldsID="781e53d6df74ab766e8c0bd5f844a3fc" ns3:_="" ns4:_="">
    <xsd:import namespace="fea0d9e8-f215-4b58-9566-47fdcca5c1d0"/>
    <xsd:import namespace="3ef8a5d2-f690-44b6-8ea3-84bdf295c2d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_activity" minOccurs="0"/>
                <xsd:element ref="ns4:MediaServiceObjectDetectorVersions" minOccurs="0"/>
                <xsd:element ref="ns4:MediaServiceGenerationTime" minOccurs="0"/>
                <xsd:element ref="ns4:MediaServiceEventHashCode"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0d9e8-f215-4b58-9566-47fdcca5c1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f8a5d2-f690-44b6-8ea3-84bdf295c2d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ea0d9e8-f215-4b58-9566-47fdcca5c1d0">
      <UserInfo>
        <DisplayName>Mveli Manyatsi</DisplayName>
        <AccountId>1002</AccountId>
        <AccountType/>
      </UserInfo>
    </SharedWithUsers>
    <_activity xmlns="3ef8a5d2-f690-44b6-8ea3-84bdf295c2d3" xsi:nil="true"/>
  </documentManagement>
</p:properties>
</file>

<file path=customXml/itemProps1.xml><?xml version="1.0" encoding="utf-8"?>
<ds:datastoreItem xmlns:ds="http://schemas.openxmlformats.org/officeDocument/2006/customXml" ds:itemID="{C7332ACC-A459-43BD-853E-1BC524AB02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0d9e8-f215-4b58-9566-47fdcca5c1d0"/>
    <ds:schemaRef ds:uri="3ef8a5d2-f690-44b6-8ea3-84bdf295c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E2C733-6FF6-4FC4-AA2F-21F469B6357C}">
  <ds:schemaRefs>
    <ds:schemaRef ds:uri="http://schemas.microsoft.com/sharepoint/v3/contenttype/forms"/>
  </ds:schemaRefs>
</ds:datastoreItem>
</file>

<file path=customXml/itemProps3.xml><?xml version="1.0" encoding="utf-8"?>
<ds:datastoreItem xmlns:ds="http://schemas.openxmlformats.org/officeDocument/2006/customXml" ds:itemID="{B3139411-7E99-4FED-AE3B-60631A485CFA}">
  <ds:schemaRefs>
    <ds:schemaRef ds:uri="http://schemas.microsoft.com/office/infopath/2007/PartnerControls"/>
    <ds:schemaRef ds:uri="http://purl.org/dc/dcmitype/"/>
    <ds:schemaRef ds:uri="http://purl.org/dc/terms/"/>
    <ds:schemaRef ds:uri="http://schemas.microsoft.com/office/2006/metadata/properties"/>
    <ds:schemaRef ds:uri="http://www.w3.org/XML/1998/namespace"/>
    <ds:schemaRef ds:uri="http://schemas.openxmlformats.org/package/2006/metadata/core-properties"/>
    <ds:schemaRef ds:uri="fea0d9e8-f215-4b58-9566-47fdcca5c1d0"/>
    <ds:schemaRef ds:uri="http://purl.org/dc/elements/1.1/"/>
    <ds:schemaRef ds:uri="http://schemas.microsoft.com/office/2006/documentManagement/types"/>
    <ds:schemaRef ds:uri="3ef8a5d2-f690-44b6-8ea3-84bdf295c2d3"/>
  </ds:schemaRefs>
</ds:datastoreItem>
</file>

<file path=docProps/app.xml><?xml version="1.0" encoding="utf-8"?>
<Properties xmlns="http://schemas.openxmlformats.org/officeDocument/2006/extended-properties" xmlns:vt="http://schemas.openxmlformats.org/officeDocument/2006/docPropsVTypes">
  <TotalTime>10024</TotalTime>
  <Words>1547</Words>
  <Application>Microsoft Office PowerPoint</Application>
  <PresentationFormat>Widescreen</PresentationFormat>
  <Paragraphs>156</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Calibri</vt:lpstr>
      <vt:lpstr>Courier New</vt:lpstr>
      <vt:lpstr>Symbol</vt:lpstr>
      <vt:lpstr>Wingdings</vt:lpstr>
      <vt:lpstr>Office Theme</vt:lpstr>
      <vt:lpstr>     Re-instatements of companies &amp; cc    enqreinstatements@cipc.co.za   </vt:lpstr>
      <vt:lpstr>TABLE OF CONTENT</vt:lpstr>
      <vt:lpstr>Consequences of  Non-Compliance </vt:lpstr>
      <vt:lpstr>Consequences of non-compliance with Annual Returns</vt:lpstr>
      <vt:lpstr>Consequences of Deregistration</vt:lpstr>
      <vt:lpstr>Final deregistration </vt:lpstr>
      <vt:lpstr>PowerPoint Presentation</vt:lpstr>
      <vt:lpstr>Final Deregistration</vt:lpstr>
      <vt:lpstr>What Now?</vt:lpstr>
      <vt:lpstr>What Now?</vt:lpstr>
      <vt:lpstr>What Now?</vt:lpstr>
      <vt:lpstr>Download of letters</vt:lpstr>
      <vt:lpstr>PowerPoint Presentation</vt:lpstr>
      <vt:lpstr>Re-instatement</vt:lpstr>
      <vt:lpstr>Re-instatement Requirements</vt:lpstr>
      <vt:lpstr>Re-instatement Requirements</vt:lpstr>
      <vt:lpstr>Who May Apply For Re-instatement</vt:lpstr>
      <vt:lpstr>PowerPoint Presentation</vt:lpstr>
      <vt:lpstr>Steps For Re-instatement</vt:lpstr>
      <vt:lpstr>Step 3:   Source all the required documentation</vt:lpstr>
      <vt:lpstr>Step 3:   Source all the required documentation</vt:lpstr>
      <vt:lpstr>Steps for Re-instatement</vt:lpstr>
      <vt:lpstr>Incidental information</vt:lpstr>
      <vt:lpstr>Incidental Information</vt:lpstr>
      <vt:lpstr>Incidental Matters</vt:lpstr>
      <vt:lpstr>How to stay in the Know</vt:lpstr>
      <vt:lpstr>PowerPoint Presentation</vt:lpstr>
      <vt:lpstr>How to stay in the Know</vt:lpstr>
      <vt:lpstr>Resources</vt:lpstr>
      <vt:lpstr>Learn-i-biz</vt:lpstr>
      <vt:lpstr>Learn-i-Biz Course Director eLearning Short Course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Day 1</dc:title>
  <dc:creator>Ismaeel Jadwat</dc:creator>
  <cp:lastModifiedBy>Tintswalo Mawila</cp:lastModifiedBy>
  <cp:revision>111</cp:revision>
  <dcterms:created xsi:type="dcterms:W3CDTF">2022-11-11T14:06:58Z</dcterms:created>
  <dcterms:modified xsi:type="dcterms:W3CDTF">2025-03-12T14:39:22Z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0x010100FE823B060BC57244BFD33AD172815ADC</vt:lpwstr>
  </property>
  <property fmtid="{D5CDD505-2E9C-101B-9397-08002B2CF9AE}" pid="3" name="MediaServiceImageTags">
    <vt:lpwstr/>
  </property>
</Properties>
</file>