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70" r:id="rId2"/>
    <p:sldId id="400" r:id="rId3"/>
    <p:sldId id="427" r:id="rId4"/>
    <p:sldId id="428" r:id="rId5"/>
    <p:sldId id="453" r:id="rId6"/>
    <p:sldId id="436" r:id="rId7"/>
    <p:sldId id="437" r:id="rId8"/>
    <p:sldId id="438" r:id="rId9"/>
    <p:sldId id="439" r:id="rId10"/>
    <p:sldId id="430" r:id="rId11"/>
    <p:sldId id="392" r:id="rId12"/>
  </p:sldIdLst>
  <p:sldSz cx="10688638" cy="7562850"/>
  <p:notesSz cx="7023100" cy="93091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Steenkamp" initials="LS" lastIdx="1" clrIdx="0">
    <p:extLst>
      <p:ext uri="{19B8F6BF-5375-455C-9EA6-DF929625EA0E}">
        <p15:presenceInfo xmlns:p15="http://schemas.microsoft.com/office/powerpoint/2012/main" userId="S-1-5-21-2261734187-2222916944-324176199-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85BE7C"/>
    <a:srgbClr val="99C78F"/>
    <a:srgbClr val="75B56B"/>
    <a:srgbClr val="009999"/>
    <a:srgbClr val="006666"/>
    <a:srgbClr val="0000FF"/>
    <a:srgbClr val="FFFFCC"/>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snapToObjects="1">
      <p:cViewPr varScale="1">
        <p:scale>
          <a:sx n="63" d="100"/>
          <a:sy n="63" d="100"/>
        </p:scale>
        <p:origin x="1052" y="60"/>
      </p:cViewPr>
      <p:guideLst>
        <p:guide orient="horz" pos="2382"/>
        <p:guide pos="3367"/>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D64DEF3-9182-42D2-AAE0-CFC1A1B7C5D1}" type="datetimeFigureOut">
              <a:rPr lang="en-ZA" smtClean="0"/>
              <a:t>2025/09/30</a:t>
            </a:fld>
            <a:endParaRPr lang="en-ZA"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6E118AD-A395-40FB-9B98-C1D1B2925820}" type="slidenum">
              <a:rPr lang="en-ZA" smtClean="0"/>
              <a:t>‹#›</a:t>
            </a:fld>
            <a:endParaRPr lang="en-ZA" dirty="0"/>
          </a:p>
        </p:txBody>
      </p:sp>
    </p:spTree>
    <p:extLst>
      <p:ext uri="{BB962C8B-B14F-4D97-AF65-F5344CB8AC3E}">
        <p14:creationId xmlns:p14="http://schemas.microsoft.com/office/powerpoint/2010/main" val="60274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D7FCF3-7D96-4E93-A5A8-41B1C274A8B0}" type="datetimeFigureOut">
              <a:rPr lang="en-ZA" smtClean="0"/>
              <a:t>2025/09/30</a:t>
            </a:fld>
            <a:endParaRPr lang="en-ZA" dirty="0"/>
          </a:p>
        </p:txBody>
      </p:sp>
      <p:sp>
        <p:nvSpPr>
          <p:cNvPr id="4" name="Slide Image Placeholder 3"/>
          <p:cNvSpPr>
            <a:spLocks noGrp="1" noRot="1" noChangeAspect="1"/>
          </p:cNvSpPr>
          <p:nvPr>
            <p:ph type="sldImg" idx="2"/>
          </p:nvPr>
        </p:nvSpPr>
        <p:spPr>
          <a:xfrm>
            <a:off x="1292225" y="1163638"/>
            <a:ext cx="4438650"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A40D72-A3AA-4A6C-8C40-579795F649C2}" type="slidenum">
              <a:rPr lang="en-ZA" smtClean="0"/>
              <a:t>‹#›</a:t>
            </a:fld>
            <a:endParaRPr lang="en-ZA" dirty="0"/>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a:t>Click to edit Master title style</a:t>
            </a:r>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30/09/2025</a:t>
            </a:fld>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beneficialownershipenq@cipc.co.z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1629103"/>
            <a:ext cx="9207062" cy="2647690"/>
          </a:xfrm>
        </p:spPr>
        <p:txBody>
          <a:bodyPr/>
          <a:lstStyle/>
          <a:p>
            <a:r>
              <a:rPr lang="en-US" sz="3200" dirty="0">
                <a:latin typeface="Helvetica Light"/>
                <a:ea typeface="Tahoma" panose="020B0604030504040204" pitchFamily="34" charset="0"/>
                <a:cs typeface="Tahoma" panose="020B0604030504040204" pitchFamily="34" charset="0"/>
              </a:rPr>
              <a:t>OPTIMIZED BENEFICIAL OWNERSHIP DECLARATION</a:t>
            </a:r>
            <a:br>
              <a:rPr lang="en-US" sz="2400" dirty="0">
                <a:latin typeface="Helvetica Light"/>
                <a:ea typeface="Tahoma" panose="020B0604030504040204" pitchFamily="34" charset="0"/>
                <a:cs typeface="Tahoma" panose="020B0604030504040204" pitchFamily="34" charset="0"/>
              </a:rPr>
            </a:br>
            <a:endParaRPr lang="en-US" sz="2400" dirty="0">
              <a:latin typeface="Helvetica Light"/>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19" y="0"/>
            <a:ext cx="2304256" cy="2304256"/>
          </a:xfrm>
          <a:prstGeom prst="rect">
            <a:avLst/>
          </a:prstGeom>
        </p:spPr>
      </p:pic>
      <p:sp>
        <p:nvSpPr>
          <p:cNvPr id="4" name="TextBox 3"/>
          <p:cNvSpPr txBox="1"/>
          <p:nvPr/>
        </p:nvSpPr>
        <p:spPr>
          <a:xfrm>
            <a:off x="3503488" y="6586317"/>
            <a:ext cx="2480752"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ln>
                  <a:solidFill>
                    <a:srgbClr val="006666"/>
                  </a:solidFill>
                </a:ln>
                <a:solidFill>
                  <a:srgbClr val="008080"/>
                </a:solidFill>
              </a:rPr>
              <a:t> </a:t>
            </a:r>
            <a:endParaRPr lang="en-ZA" dirty="0">
              <a:ln>
                <a:solidFill>
                  <a:srgbClr val="006666"/>
                </a:solidFill>
              </a:ln>
              <a:solidFill>
                <a:srgbClr val="008080"/>
              </a:solidFill>
              <a:latin typeface="Helvetica Light"/>
            </a:endParaRPr>
          </a:p>
        </p:txBody>
      </p:sp>
      <p:sp>
        <p:nvSpPr>
          <p:cNvPr id="5" name="Title 1"/>
          <p:cNvSpPr txBox="1">
            <a:spLocks/>
          </p:cNvSpPr>
          <p:nvPr/>
        </p:nvSpPr>
        <p:spPr>
          <a:xfrm>
            <a:off x="357352" y="4779034"/>
            <a:ext cx="8585480" cy="1691610"/>
          </a:xfrm>
          <a:prstGeom prst="rect">
            <a:avLst/>
          </a:prstGeom>
          <a:ln>
            <a:noFill/>
          </a:ln>
        </p:spPr>
        <p:txBody>
          <a:bodyPr vert="horz" lIns="99551" tIns="49775" rIns="99551" bIns="49775" rtlCol="0" anchor="ctr">
            <a:noAutofit/>
          </a:bodyPr>
          <a:lstStyle>
            <a:lvl1pPr algn="l" defTabSz="497754" rtl="0" eaLnBrk="1" latinLnBrk="0" hangingPunct="1">
              <a:spcBef>
                <a:spcPct val="0"/>
              </a:spcBef>
              <a:buNone/>
              <a:defRPr sz="4000" b="1" kern="1200" cap="all">
                <a:gradFill flip="none" rotWithShape="1">
                  <a:gsLst>
                    <a:gs pos="0">
                      <a:srgbClr val="75B56B"/>
                    </a:gs>
                    <a:gs pos="100000">
                      <a:srgbClr val="007882"/>
                    </a:gs>
                  </a:gsLst>
                  <a:lin ang="0" scaled="1"/>
                  <a:tileRect/>
                </a:gradFill>
                <a:latin typeface="Arial"/>
                <a:ea typeface="+mj-ea"/>
                <a:cs typeface="Arial"/>
              </a:defRPr>
            </a:lvl1pPr>
          </a:lstStyle>
          <a:p>
            <a:br>
              <a:rPr lang="en-US" sz="2000" dirty="0">
                <a:solidFill>
                  <a:srgbClr val="006666"/>
                </a:solidFill>
                <a:latin typeface="Helvetica Light"/>
                <a:ea typeface="Tahoma" panose="020B0604030504040204" pitchFamily="34" charset="0"/>
                <a:cs typeface="Tahoma" panose="020B0604030504040204" pitchFamily="34" charset="0"/>
              </a:rPr>
            </a:br>
            <a:endParaRPr lang="en-US" sz="2000" dirty="0">
              <a:solidFill>
                <a:srgbClr val="006666"/>
              </a:solidFill>
              <a:latin typeface="Helvetica Ligh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717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Summary and conclusion</a:t>
            </a:r>
          </a:p>
        </p:txBody>
      </p:sp>
      <p:sp>
        <p:nvSpPr>
          <p:cNvPr id="3" name="Content Placeholder 2"/>
          <p:cNvSpPr>
            <a:spLocks noGrp="1"/>
          </p:cNvSpPr>
          <p:nvPr>
            <p:ph idx="1"/>
          </p:nvPr>
        </p:nvSpPr>
        <p:spPr>
          <a:xfrm>
            <a:off x="388884" y="1310640"/>
            <a:ext cx="9858702" cy="5437001"/>
          </a:xfrm>
        </p:spPr>
        <p:txBody>
          <a:bodyPr>
            <a:normAutofit/>
          </a:bodyPr>
          <a:lstStyle/>
          <a:p>
            <a:pPr marL="0" indent="0" algn="just">
              <a:buNone/>
            </a:pPr>
            <a:r>
              <a:rPr lang="en-US" sz="2800" dirty="0">
                <a:solidFill>
                  <a:schemeClr val="tx1">
                    <a:lumMod val="75000"/>
                    <a:lumOff val="25000"/>
                  </a:schemeClr>
                </a:solidFill>
              </a:rPr>
              <a:t>The crux of the new Optimized BO-system is that a declaring company must tend to the ownership questions correctly – where no other ownership (excluding directors and members) or control, or any other influence or benefit in terms of the company exist – then the BO Optimized system is for you!  </a:t>
            </a:r>
          </a:p>
          <a:p>
            <a:pPr algn="just"/>
            <a:r>
              <a:rPr lang="en-US" sz="2800" dirty="0">
                <a:solidFill>
                  <a:schemeClr val="tx1">
                    <a:lumMod val="75000"/>
                    <a:lumOff val="25000"/>
                  </a:schemeClr>
                </a:solidFill>
              </a:rPr>
              <a:t>Queries on beneficial ownership declarations can be directed to </a:t>
            </a:r>
            <a:r>
              <a:rPr lang="en-US" sz="2800" dirty="0">
                <a:solidFill>
                  <a:schemeClr val="tx1">
                    <a:lumMod val="75000"/>
                    <a:lumOff val="25000"/>
                  </a:schemeClr>
                </a:solidFill>
                <a:hlinkClick r:id="rId2"/>
              </a:rPr>
              <a:t>beneficialownershipenq@cipc.co.za</a:t>
            </a:r>
            <a:endParaRPr lang="en-US" sz="2800" dirty="0">
              <a:solidFill>
                <a:schemeClr val="tx1">
                  <a:lumMod val="75000"/>
                  <a:lumOff val="25000"/>
                </a:schemeClr>
              </a:solidFill>
            </a:endParaRPr>
          </a:p>
          <a:p>
            <a:pPr algn="just"/>
            <a:endParaRPr lang="en-US" sz="2800" dirty="0">
              <a:solidFill>
                <a:schemeClr val="tx1">
                  <a:lumMod val="75000"/>
                  <a:lumOff val="25000"/>
                </a:schemeClr>
              </a:solidFill>
            </a:endParaRPr>
          </a:p>
          <a:p>
            <a:pPr marL="0" indent="0" algn="just">
              <a:buNone/>
            </a:pPr>
            <a:r>
              <a:rPr lang="en-US" sz="2800" dirty="0">
                <a:solidFill>
                  <a:schemeClr val="tx1">
                    <a:lumMod val="75000"/>
                    <a:lumOff val="25000"/>
                  </a:schemeClr>
                </a:solidFill>
              </a:rPr>
              <a:t> </a:t>
            </a:r>
          </a:p>
          <a:p>
            <a:pPr marL="0" indent="0" algn="just">
              <a:buNone/>
            </a:pPr>
            <a:endParaRPr lang="en-US" sz="2800" dirty="0">
              <a:solidFill>
                <a:schemeClr val="tx1">
                  <a:lumMod val="75000"/>
                  <a:lumOff val="25000"/>
                </a:schemeClr>
              </a:solidFill>
            </a:endParaRPr>
          </a:p>
          <a:p>
            <a:pPr marL="0" indent="0" algn="just">
              <a:buNone/>
            </a:pPr>
            <a:endParaRPr lang="en-US" sz="3100" dirty="0">
              <a:solidFill>
                <a:schemeClr val="tx1">
                  <a:lumMod val="75000"/>
                  <a:lumOff val="25000"/>
                </a:schemeClr>
              </a:solidFill>
            </a:endParaRPr>
          </a:p>
          <a:p>
            <a:pPr algn="just"/>
            <a:endParaRPr lang="en-US" dirty="0"/>
          </a:p>
          <a:p>
            <a:pPr marL="0" indent="0" algn="just">
              <a:buNone/>
            </a:pPr>
            <a:endParaRPr lang="en-ZA" sz="2800" dirty="0"/>
          </a:p>
        </p:txBody>
      </p:sp>
      <p:sp>
        <p:nvSpPr>
          <p:cNvPr id="4" name="AutoShape 2" descr="What is Compliance in Business? Understand this conce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516244" y="5307979"/>
            <a:ext cx="4501423" cy="1782173"/>
          </a:xfrm>
          <a:prstGeom prst="rect">
            <a:avLst/>
          </a:prstGeom>
        </p:spPr>
      </p:pic>
    </p:spTree>
    <p:extLst>
      <p:ext uri="{BB962C8B-B14F-4D97-AF65-F5344CB8AC3E}">
        <p14:creationId xmlns:p14="http://schemas.microsoft.com/office/powerpoint/2010/main" val="322636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510455"/>
            <a:ext cx="9619774" cy="3086543"/>
          </a:xfrm>
        </p:spPr>
        <p:txBody>
          <a:bodyPr/>
          <a:lstStyle/>
          <a:p>
            <a:r>
              <a:rPr lang="en-US" dirty="0"/>
              <a:t>THANK YOU – </a:t>
            </a:r>
            <a:br>
              <a:rPr lang="en-US" dirty="0"/>
            </a:br>
            <a:r>
              <a:rPr lang="en-US" dirty="0"/>
              <a:t>QUESTIONS WELCOME!</a:t>
            </a:r>
            <a:endParaRPr lang="en-ZA" dirty="0"/>
          </a:p>
        </p:txBody>
      </p:sp>
      <p:pic>
        <p:nvPicPr>
          <p:cNvPr id="3" name="Picture 2"/>
          <p:cNvPicPr>
            <a:picLocks noChangeAspect="1"/>
          </p:cNvPicPr>
          <p:nvPr/>
        </p:nvPicPr>
        <p:blipFill>
          <a:blip r:embed="rId2"/>
          <a:stretch>
            <a:fillRect/>
          </a:stretch>
        </p:blipFill>
        <p:spPr>
          <a:xfrm>
            <a:off x="3818564" y="3563854"/>
            <a:ext cx="1571625" cy="1409700"/>
          </a:xfrm>
          <a:prstGeom prst="rect">
            <a:avLst/>
          </a:prstGeom>
        </p:spPr>
      </p:pic>
    </p:spTree>
    <p:extLst>
      <p:ext uri="{BB962C8B-B14F-4D97-AF65-F5344CB8AC3E}">
        <p14:creationId xmlns:p14="http://schemas.microsoft.com/office/powerpoint/2010/main" val="251240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a:t>
            </a:r>
            <a:endParaRPr lang="en-ZA" dirty="0"/>
          </a:p>
        </p:txBody>
      </p:sp>
      <p:sp>
        <p:nvSpPr>
          <p:cNvPr id="3" name="Content Placeholder 2"/>
          <p:cNvSpPr>
            <a:spLocks noGrp="1"/>
          </p:cNvSpPr>
          <p:nvPr>
            <p:ph idx="1"/>
          </p:nvPr>
        </p:nvSpPr>
        <p:spPr>
          <a:xfrm>
            <a:off x="283779" y="1135117"/>
            <a:ext cx="9974318" cy="6211614"/>
          </a:xfrm>
        </p:spPr>
        <p:txBody>
          <a:bodyPr>
            <a:normAutofit/>
          </a:bodyPr>
          <a:lstStyle/>
          <a:p>
            <a:pPr marL="0" indent="0" algn="just">
              <a:spcBef>
                <a:spcPts val="0"/>
              </a:spcBef>
              <a:buNone/>
            </a:pPr>
            <a:r>
              <a:rPr lang="en-US" sz="2800" dirty="0">
                <a:solidFill>
                  <a:schemeClr val="tx1">
                    <a:lumMod val="75000"/>
                    <a:lumOff val="25000"/>
                  </a:schemeClr>
                </a:solidFill>
              </a:rPr>
              <a:t>The CIPC launched its new Optimized Beneficial Ownership Declaration Functionality on 22 August 2025, aimed at simplifying the process of BO-filing, making it more efficient.</a:t>
            </a:r>
          </a:p>
          <a:p>
            <a:pPr marL="0" indent="0" algn="just">
              <a:spcBef>
                <a:spcPts val="0"/>
              </a:spcBef>
              <a:buNone/>
            </a:pPr>
            <a:endParaRPr lang="en-US" sz="2800" dirty="0">
              <a:solidFill>
                <a:schemeClr val="tx1">
                  <a:lumMod val="75000"/>
                  <a:lumOff val="25000"/>
                </a:schemeClr>
              </a:solidFill>
            </a:endParaRPr>
          </a:p>
          <a:p>
            <a:pPr marL="0" indent="0" algn="just">
              <a:spcBef>
                <a:spcPts val="0"/>
              </a:spcBef>
              <a:buNone/>
            </a:pPr>
            <a:r>
              <a:rPr lang="en-US" sz="2800" dirty="0">
                <a:solidFill>
                  <a:schemeClr val="tx1">
                    <a:lumMod val="75000"/>
                    <a:lumOff val="25000"/>
                  </a:schemeClr>
                </a:solidFill>
              </a:rPr>
              <a:t>Since the release and to date, the CIPC  has received more than 23 000 declarations on the simplified functionality, a testament to its efficacy. </a:t>
            </a:r>
          </a:p>
          <a:p>
            <a:pPr marL="0" indent="0" algn="just">
              <a:spcBef>
                <a:spcPts val="0"/>
              </a:spcBef>
              <a:buNone/>
            </a:pPr>
            <a:endParaRPr lang="en-US" sz="2800" dirty="0">
              <a:solidFill>
                <a:schemeClr val="tx1">
                  <a:lumMod val="75000"/>
                  <a:lumOff val="25000"/>
                </a:schemeClr>
              </a:solidFill>
            </a:endParaRPr>
          </a:p>
          <a:p>
            <a:pPr marL="0" indent="0" algn="just">
              <a:spcBef>
                <a:spcPts val="0"/>
              </a:spcBef>
              <a:buNone/>
            </a:pPr>
            <a:r>
              <a:rPr lang="en-US" sz="2800" dirty="0">
                <a:solidFill>
                  <a:schemeClr val="tx1">
                    <a:lumMod val="75000"/>
                    <a:lumOff val="25000"/>
                  </a:schemeClr>
                </a:solidFill>
              </a:rPr>
              <a:t>It is important to highlight the fact that the new system does not entail any changes to the legislative or CIPC internal requirements – the differences lie in the simplification of the process and elevating the ease of doing business in South Africa-concept. </a:t>
            </a:r>
          </a:p>
          <a:p>
            <a:pPr algn="just"/>
            <a:endParaRPr lang="en-ZA" sz="3300" dirty="0"/>
          </a:p>
        </p:txBody>
      </p:sp>
    </p:spTree>
    <p:extLst>
      <p:ext uri="{BB962C8B-B14F-4D97-AF65-F5344CB8AC3E}">
        <p14:creationId xmlns:p14="http://schemas.microsoft.com/office/powerpoint/2010/main" val="238335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sp>
        <p:nvSpPr>
          <p:cNvPr id="3" name="Content Placeholder 2"/>
          <p:cNvSpPr>
            <a:spLocks noGrp="1"/>
          </p:cNvSpPr>
          <p:nvPr>
            <p:ph idx="1"/>
          </p:nvPr>
        </p:nvSpPr>
        <p:spPr>
          <a:xfrm>
            <a:off x="170075" y="1240221"/>
            <a:ext cx="10413841" cy="5990896"/>
          </a:xfrm>
        </p:spPr>
        <p:txBody>
          <a:bodyPr>
            <a:normAutofit lnSpcReduction="10000"/>
          </a:bodyPr>
          <a:lstStyle/>
          <a:p>
            <a:pPr marL="0" indent="0" algn="just">
              <a:buNone/>
            </a:pPr>
            <a:endParaRPr lang="en-US" sz="3200" dirty="0"/>
          </a:p>
          <a:p>
            <a:pPr marL="0" indent="0" algn="just">
              <a:buNone/>
            </a:pPr>
            <a:r>
              <a:rPr lang="en-US" sz="3200" dirty="0"/>
              <a:t>Beneficial ownership information by corporate vehicles (companies, external companies and close corporations) registered with the CIPC must be submitted to the Commission annually, or as and when the information changes. The optimized system allows non-affected entities </a:t>
            </a:r>
            <a:r>
              <a:rPr lang="en-US" sz="3200" b="1" u="sng" dirty="0">
                <a:solidFill>
                  <a:srgbClr val="008080"/>
                </a:solidFill>
              </a:rPr>
              <a:t>WITHOUT</a:t>
            </a:r>
            <a:r>
              <a:rPr lang="en-US" sz="3200" dirty="0"/>
              <a:t> beneficial ownership to declare to comply with the legislative requirement of submitting a securities / members register as easily and quickly as possible and to reduce the burden of red tape for small profit companies, NPC’s and CC’s with zero additional ownership, influence or control. </a:t>
            </a:r>
          </a:p>
        </p:txBody>
      </p:sp>
    </p:spTree>
    <p:extLst>
      <p:ext uri="{BB962C8B-B14F-4D97-AF65-F5344CB8AC3E}">
        <p14:creationId xmlns:p14="http://schemas.microsoft.com/office/powerpoint/2010/main" val="263388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a:xfrm>
            <a:off x="534432" y="1416205"/>
            <a:ext cx="9619774" cy="5687122"/>
          </a:xfrm>
        </p:spPr>
        <p:txBody>
          <a:bodyPr>
            <a:normAutofit/>
          </a:bodyPr>
          <a:lstStyle/>
          <a:p>
            <a:pPr algn="just">
              <a:buFont typeface="Wingdings" panose="05000000000000000000" pitchFamily="2" charset="2"/>
              <a:buChar char="v"/>
            </a:pPr>
            <a:r>
              <a:rPr lang="en-US" sz="3300" dirty="0"/>
              <a:t>No upload of a mandate required. Although entities are still required to ensure that the filer is mandated to submit a beneficial ownership declaration on their behalf, mandates must be retained (and can be requested by the CIPC for filing at any time), but the document does not have to be uploaded – disclaimer confirms mandate in place;</a:t>
            </a:r>
          </a:p>
          <a:p>
            <a:pPr marL="0" indent="0" algn="just">
              <a:buNone/>
            </a:pPr>
            <a:endParaRPr lang="en-US" sz="3300" dirty="0"/>
          </a:p>
          <a:p>
            <a:pPr marL="0" indent="0">
              <a:buNone/>
            </a:pPr>
            <a:endParaRPr lang="en-US" dirty="0"/>
          </a:p>
        </p:txBody>
      </p:sp>
    </p:spTree>
    <p:extLst>
      <p:ext uri="{BB962C8B-B14F-4D97-AF65-F5344CB8AC3E}">
        <p14:creationId xmlns:p14="http://schemas.microsoft.com/office/powerpoint/2010/main" val="110526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9F0A-822B-A9EF-D03E-7BE1C60BD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46C73-16B2-ACCC-8642-789B6ECBDB8E}"/>
              </a:ext>
            </a:extLst>
          </p:cNvPr>
          <p:cNvSpPr>
            <a:spLocks noGrp="1"/>
          </p:cNvSpPr>
          <p:nvPr>
            <p:ph type="title"/>
          </p:nvPr>
        </p:nvSpPr>
        <p:spPr/>
        <p:txBody>
          <a:bodyPr/>
          <a:lstStyle/>
          <a:p>
            <a:r>
              <a:rPr lang="en-US" dirty="0"/>
              <a:t>What YOU NEED TO KNOW</a:t>
            </a:r>
          </a:p>
        </p:txBody>
      </p:sp>
      <p:sp>
        <p:nvSpPr>
          <p:cNvPr id="3" name="Content Placeholder 2">
            <a:extLst>
              <a:ext uri="{FF2B5EF4-FFF2-40B4-BE49-F238E27FC236}">
                <a16:creationId xmlns:a16="http://schemas.microsoft.com/office/drawing/2014/main" id="{C4D25C8F-36AA-1608-670F-DF2BAD18FFD2}"/>
              </a:ext>
            </a:extLst>
          </p:cNvPr>
          <p:cNvSpPr>
            <a:spLocks noGrp="1"/>
          </p:cNvSpPr>
          <p:nvPr>
            <p:ph idx="1"/>
          </p:nvPr>
        </p:nvSpPr>
        <p:spPr>
          <a:xfrm>
            <a:off x="379141" y="1271239"/>
            <a:ext cx="9775065" cy="5832088"/>
          </a:xfrm>
        </p:spPr>
        <p:txBody>
          <a:bodyPr>
            <a:normAutofit/>
          </a:bodyPr>
          <a:lstStyle/>
          <a:p>
            <a:pPr marL="0" indent="0" algn="just">
              <a:buNone/>
            </a:pPr>
            <a:endParaRPr lang="en-US" sz="3300" dirty="0"/>
          </a:p>
          <a:p>
            <a:pPr marL="0" indent="0">
              <a:buNone/>
            </a:pPr>
            <a:endParaRPr lang="en-US" dirty="0"/>
          </a:p>
        </p:txBody>
      </p:sp>
      <p:pic>
        <p:nvPicPr>
          <p:cNvPr id="4" name="Picture 3">
            <a:extLst>
              <a:ext uri="{FF2B5EF4-FFF2-40B4-BE49-F238E27FC236}">
                <a16:creationId xmlns:a16="http://schemas.microsoft.com/office/drawing/2014/main" id="{E65BE62B-64CD-7BF0-8089-B073633282A2}"/>
              </a:ext>
            </a:extLst>
          </p:cNvPr>
          <p:cNvPicPr>
            <a:picLocks noChangeAspect="1"/>
          </p:cNvPicPr>
          <p:nvPr/>
        </p:nvPicPr>
        <p:blipFill>
          <a:blip r:embed="rId2"/>
          <a:stretch>
            <a:fillRect/>
          </a:stretch>
        </p:blipFill>
        <p:spPr>
          <a:xfrm>
            <a:off x="379142" y="1271239"/>
            <a:ext cx="10091854" cy="5832088"/>
          </a:xfrm>
          <a:prstGeom prst="rect">
            <a:avLst/>
          </a:prstGeom>
        </p:spPr>
      </p:pic>
    </p:spTree>
    <p:extLst>
      <p:ext uri="{BB962C8B-B14F-4D97-AF65-F5344CB8AC3E}">
        <p14:creationId xmlns:p14="http://schemas.microsoft.com/office/powerpoint/2010/main" val="377240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YOU NEED TO KNOW</a:t>
            </a:r>
          </a:p>
        </p:txBody>
      </p:sp>
      <p:sp>
        <p:nvSpPr>
          <p:cNvPr id="13" name="Content Placeholder 12"/>
          <p:cNvSpPr>
            <a:spLocks noGrp="1"/>
          </p:cNvSpPr>
          <p:nvPr>
            <p:ph idx="1"/>
          </p:nvPr>
        </p:nvSpPr>
        <p:spPr>
          <a:xfrm>
            <a:off x="378995" y="1439815"/>
            <a:ext cx="9733100" cy="5676864"/>
          </a:xfrm>
        </p:spPr>
        <p:txBody>
          <a:bodyPr>
            <a:normAutofit lnSpcReduction="10000"/>
          </a:bodyPr>
          <a:lstStyle/>
          <a:p>
            <a:pPr marR="0" lvl="0" algn="just">
              <a:lnSpc>
                <a:spcPct val="150000"/>
              </a:lnSpc>
              <a:buFont typeface="Wingdings" panose="05000000000000000000" pitchFamily="2" charset="2"/>
              <a:buChar char="v"/>
            </a:pPr>
            <a:r>
              <a:rPr lang="en-ZA" sz="3600" spc="25" dirty="0">
                <a:solidFill>
                  <a:srgbClr val="000000"/>
                </a:solidFill>
                <a:effectLst/>
                <a:latin typeface="Arial" panose="020B0604020202020204" pitchFamily="34" charset="0"/>
                <a:ea typeface="Cambria" panose="02040503050406030204" pitchFamily="18" charset="0"/>
                <a:cs typeface="Times-Roman"/>
              </a:rPr>
              <a:t>Filers MUST ensure that the contact details as per the customer profile is correct and valid PRIOR to starting the BO-declaration – the system will provide a link for the update of this information, BUT it will be 48 hours from update before the OTP will be sent to the amended contact details;</a:t>
            </a:r>
            <a:endParaRPr lang="en-US" sz="3600" dirty="0">
              <a:solidFill>
                <a:srgbClr val="000000"/>
              </a:solidFill>
              <a:effectLst/>
              <a:latin typeface="Times-Roman"/>
              <a:ea typeface="Cambria" panose="02040503050406030204" pitchFamily="18" charset="0"/>
              <a:cs typeface="Times-Roman"/>
            </a:endParaRPr>
          </a:p>
          <a:p>
            <a:pPr marL="0" indent="0">
              <a:buNone/>
            </a:pPr>
            <a:endParaRPr lang="en-US" dirty="0"/>
          </a:p>
        </p:txBody>
      </p:sp>
    </p:spTree>
    <p:extLst>
      <p:ext uri="{BB962C8B-B14F-4D97-AF65-F5344CB8AC3E}">
        <p14:creationId xmlns:p14="http://schemas.microsoft.com/office/powerpoint/2010/main" val="186020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YOU NEED TO KNOW</a:t>
            </a:r>
          </a:p>
        </p:txBody>
      </p:sp>
      <p:sp>
        <p:nvSpPr>
          <p:cNvPr id="13" name="Content Placeholder 12"/>
          <p:cNvSpPr>
            <a:spLocks noGrp="1"/>
          </p:cNvSpPr>
          <p:nvPr>
            <p:ph idx="1"/>
          </p:nvPr>
        </p:nvSpPr>
        <p:spPr>
          <a:xfrm>
            <a:off x="378995" y="1439815"/>
            <a:ext cx="9733100" cy="5676864"/>
          </a:xfrm>
        </p:spPr>
        <p:txBody>
          <a:bodyPr>
            <a:normAutofit lnSpcReduction="10000"/>
          </a:bodyPr>
          <a:lstStyle/>
          <a:p>
            <a:pPr algn="just">
              <a:buFont typeface="Wingdings" panose="05000000000000000000" pitchFamily="2" charset="2"/>
              <a:buChar char="v"/>
            </a:pPr>
            <a:r>
              <a:rPr lang="en-US" sz="3000" dirty="0"/>
              <a:t>Company type selection has been reduced to 2 types, namely:-</a:t>
            </a:r>
          </a:p>
          <a:p>
            <a:pPr algn="just">
              <a:buFont typeface="Arial" panose="020B0604020202020204" pitchFamily="34" charset="0"/>
              <a:buChar char="•"/>
            </a:pPr>
            <a:r>
              <a:rPr lang="en-US" sz="3000" dirty="0"/>
              <a:t>Affected companies (functionality remains unchanged)</a:t>
            </a:r>
          </a:p>
          <a:p>
            <a:pPr algn="just"/>
            <a:r>
              <a:rPr lang="en-US" sz="3000" dirty="0"/>
              <a:t>Non-affected companies.</a:t>
            </a:r>
          </a:p>
          <a:p>
            <a:pPr marL="0" indent="0" algn="just">
              <a:buNone/>
            </a:pPr>
            <a:endParaRPr lang="en-US" sz="3000" dirty="0"/>
          </a:p>
          <a:p>
            <a:pPr algn="just">
              <a:buFont typeface="Wingdings" panose="05000000000000000000" pitchFamily="2" charset="2"/>
              <a:buChar char="v"/>
            </a:pPr>
            <a:r>
              <a:rPr lang="en-US" sz="3000" dirty="0"/>
              <a:t>Once non-affected companies is selected, the posed ownership questions will ascertain whether beneficial ownership is applicable or not in terms of the declaration. Where beneficial ownership exist that must be declared, the system will direct filers to the existing beneficial ownership declaration functionality, which remains unchanged;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3701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YOU NEED TO KNOW</a:t>
            </a:r>
          </a:p>
        </p:txBody>
      </p:sp>
      <p:sp>
        <p:nvSpPr>
          <p:cNvPr id="13" name="Content Placeholder 12"/>
          <p:cNvSpPr>
            <a:spLocks noGrp="1"/>
          </p:cNvSpPr>
          <p:nvPr>
            <p:ph idx="1"/>
          </p:nvPr>
        </p:nvSpPr>
        <p:spPr>
          <a:xfrm>
            <a:off x="378995" y="1439815"/>
            <a:ext cx="9733100" cy="5676864"/>
          </a:xfrm>
        </p:spPr>
        <p:txBody>
          <a:bodyPr>
            <a:normAutofit/>
          </a:bodyPr>
          <a:lstStyle/>
          <a:p>
            <a:pPr algn="just">
              <a:buFont typeface="Wingdings" panose="05000000000000000000" pitchFamily="2" charset="2"/>
              <a:buChar char="v"/>
            </a:pPr>
            <a:r>
              <a:rPr lang="en-US" sz="3200" dirty="0"/>
              <a:t>Where no beneficial ownership exists (i.e. no other influence, control, shareholding, etc.) the BO Optimized functionality can be utilized;</a:t>
            </a:r>
          </a:p>
          <a:p>
            <a:pPr marL="0" indent="0" algn="just">
              <a:buNone/>
            </a:pPr>
            <a:endParaRPr lang="en-US" sz="3200" dirty="0"/>
          </a:p>
          <a:p>
            <a:pPr algn="just">
              <a:buFont typeface="Wingdings" panose="05000000000000000000" pitchFamily="2" charset="2"/>
              <a:buChar char="v"/>
            </a:pPr>
            <a:r>
              <a:rPr lang="en-US" sz="3200" dirty="0"/>
              <a:t>Legislation requires the submission of a securities register (or members register) with the Commission, even where no beneficial ownership is declared. With the simplified functionality, entities will be able to complete the securities register online on the functionality itself, with no upload of documents required;</a:t>
            </a:r>
          </a:p>
          <a:p>
            <a:pPr marL="0" indent="0">
              <a:buNone/>
            </a:pPr>
            <a:endParaRPr lang="en-US" dirty="0"/>
          </a:p>
        </p:txBody>
      </p:sp>
    </p:spTree>
    <p:extLst>
      <p:ext uri="{BB962C8B-B14F-4D97-AF65-F5344CB8AC3E}">
        <p14:creationId xmlns:p14="http://schemas.microsoft.com/office/powerpoint/2010/main" val="367137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YOU NEED TO KNOW</a:t>
            </a:r>
          </a:p>
        </p:txBody>
      </p:sp>
      <p:sp>
        <p:nvSpPr>
          <p:cNvPr id="13" name="Content Placeholder 12"/>
          <p:cNvSpPr>
            <a:spLocks noGrp="1"/>
          </p:cNvSpPr>
          <p:nvPr>
            <p:ph idx="1"/>
          </p:nvPr>
        </p:nvSpPr>
        <p:spPr>
          <a:xfrm>
            <a:off x="378995" y="1439815"/>
            <a:ext cx="9733100" cy="5676864"/>
          </a:xfrm>
        </p:spPr>
        <p:txBody>
          <a:bodyPr>
            <a:normAutofit/>
          </a:bodyPr>
          <a:lstStyle/>
          <a:p>
            <a:pPr lvl="0" algn="just">
              <a:buFont typeface="Wingdings" panose="05000000000000000000" pitchFamily="2" charset="2"/>
              <a:buChar char="v"/>
            </a:pPr>
            <a:r>
              <a:rPr lang="en-ZA" dirty="0"/>
              <a:t>Users of the optimized functionality (only non-affected companies WITHOUT BO) will be able to submit either the SMS or E-MAIL OTP, or both, in order to proceed. </a:t>
            </a:r>
          </a:p>
          <a:p>
            <a:pPr lvl="0" algn="just">
              <a:buFont typeface="Wingdings" panose="05000000000000000000" pitchFamily="2" charset="2"/>
              <a:buChar char="v"/>
            </a:pPr>
            <a:endParaRPr lang="en-ZA" dirty="0"/>
          </a:p>
          <a:p>
            <a:pPr marL="0" lvl="0" indent="0" algn="just">
              <a:buNone/>
            </a:pPr>
            <a:endParaRPr lang="en-US" dirty="0"/>
          </a:p>
          <a:p>
            <a:pPr marL="0" indent="0">
              <a:buNone/>
            </a:pPr>
            <a:r>
              <a:rPr lang="en-ZA" dirty="0"/>
              <a:t> </a:t>
            </a:r>
            <a:endParaRPr lang="en-US" dirty="0"/>
          </a:p>
          <a:p>
            <a:pPr marL="0" indent="0">
              <a:buNone/>
            </a:pPr>
            <a:endParaRPr lang="en-US" dirty="0"/>
          </a:p>
        </p:txBody>
      </p:sp>
      <p:pic>
        <p:nvPicPr>
          <p:cNvPr id="3" name="Picture 2">
            <a:extLst>
              <a:ext uri="{FF2B5EF4-FFF2-40B4-BE49-F238E27FC236}">
                <a16:creationId xmlns:a16="http://schemas.microsoft.com/office/drawing/2014/main" id="{9236F386-70A4-4CD2-DB2A-32BDA4A7E119}"/>
              </a:ext>
            </a:extLst>
          </p:cNvPr>
          <p:cNvPicPr>
            <a:picLocks noChangeAspect="1"/>
          </p:cNvPicPr>
          <p:nvPr/>
        </p:nvPicPr>
        <p:blipFill>
          <a:blip r:embed="rId2"/>
          <a:stretch>
            <a:fillRect/>
          </a:stretch>
        </p:blipFill>
        <p:spPr>
          <a:xfrm>
            <a:off x="1248937" y="3691055"/>
            <a:ext cx="8541834" cy="3425624"/>
          </a:xfrm>
          <a:prstGeom prst="rect">
            <a:avLst/>
          </a:prstGeom>
        </p:spPr>
      </p:pic>
    </p:spTree>
    <p:extLst>
      <p:ext uri="{BB962C8B-B14F-4D97-AF65-F5344CB8AC3E}">
        <p14:creationId xmlns:p14="http://schemas.microsoft.com/office/powerpoint/2010/main" val="4091780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6532</TotalTime>
  <Words>617</Words>
  <Application>Microsoft Office PowerPoint</Application>
  <PresentationFormat>Custom</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 Light</vt:lpstr>
      <vt:lpstr>Times-Roman</vt:lpstr>
      <vt:lpstr>Wingdings</vt:lpstr>
      <vt:lpstr>Office Theme</vt:lpstr>
      <vt:lpstr>OPTIMIZED BENEFICIAL OWNERSHIP DECLARATION </vt:lpstr>
      <vt:lpstr>BACKGROUND </vt:lpstr>
      <vt:lpstr>What HAS CHANGED?</vt:lpstr>
      <vt:lpstr>What YOU NEED TO KNOW</vt:lpstr>
      <vt:lpstr>What YOU NEED TO KNOW</vt:lpstr>
      <vt:lpstr>WHAT YOU NEED TO KNOW</vt:lpstr>
      <vt:lpstr>WHAT YOU NEED TO KNOW</vt:lpstr>
      <vt:lpstr>WHAT YOU NEED TO KNOW</vt:lpstr>
      <vt:lpstr>WHAT YOU NEED TO KNOW</vt:lpstr>
      <vt:lpstr>Summary and conclusion</vt:lpstr>
      <vt:lpstr>THANK YOU –  QUESTIONS WELCOME!</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Jmathekga</dc:creator>
  <cp:lastModifiedBy>Tintswalo Mawila</cp:lastModifiedBy>
  <cp:revision>960</cp:revision>
  <cp:lastPrinted>2020-12-03T09:06:12Z</cp:lastPrinted>
  <dcterms:created xsi:type="dcterms:W3CDTF">2019-05-23T08:27:41Z</dcterms:created>
  <dcterms:modified xsi:type="dcterms:W3CDTF">2025-09-30T08:24:26Z</dcterms:modified>
</cp:coreProperties>
</file>