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73" r:id="rId2"/>
    <p:sldId id="347" r:id="rId3"/>
    <p:sldId id="365" r:id="rId4"/>
    <p:sldId id="348" r:id="rId5"/>
    <p:sldId id="349" r:id="rId6"/>
    <p:sldId id="358" r:id="rId7"/>
    <p:sldId id="262" r:id="rId8"/>
  </p:sldIdLst>
  <p:sldSz cx="10688638" cy="7562850"/>
  <p:notesSz cx="6858000" cy="91440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85BE7C"/>
    <a:srgbClr val="006666"/>
    <a:srgbClr val="008080"/>
    <a:srgbClr val="FFFFCC"/>
    <a:srgbClr val="0000FF"/>
    <a:srgbClr val="99C78F"/>
    <a:srgbClr val="75B56B"/>
    <a:srgbClr val="FBCFAB"/>
    <a:srgbClr val="00DFD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2" autoAdjust="0"/>
    <p:restoredTop sz="94660"/>
  </p:normalViewPr>
  <p:slideViewPr>
    <p:cSldViewPr snapToGrid="0" snapToObjects="1">
      <p:cViewPr varScale="1">
        <p:scale>
          <a:sx n="13" d="100"/>
          <a:sy n="13" d="100"/>
        </p:scale>
        <p:origin x="1128" y="36"/>
      </p:cViewPr>
      <p:guideLst>
        <p:guide orient="horz" pos="2382"/>
        <p:guide pos="3367"/>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7FCF3-7D96-4E93-A5A8-41B1C274A8B0}" type="datetimeFigureOut">
              <a:rPr lang="en-ZA" smtClean="0"/>
              <a:t>2025/09/08</a:t>
            </a:fld>
            <a:endParaRPr lang="en-ZA"/>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40D72-A3AA-4A6C-8C40-579795F649C2}" type="slidenum">
              <a:rPr lang="en-ZA" smtClean="0"/>
              <a:t>‹#›</a:t>
            </a:fld>
            <a:endParaRPr lang="en-ZA"/>
          </a:p>
        </p:txBody>
      </p:sp>
    </p:spTree>
    <p:extLst>
      <p:ext uri="{BB962C8B-B14F-4D97-AF65-F5344CB8AC3E}">
        <p14:creationId xmlns:p14="http://schemas.microsoft.com/office/powerpoint/2010/main" val="190544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IPC POWERPOINT 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ctrTitle" hasCustomPrompt="1"/>
          </p:nvPr>
        </p:nvSpPr>
        <p:spPr>
          <a:xfrm>
            <a:off x="534433" y="2443370"/>
            <a:ext cx="5717803" cy="1291425"/>
          </a:xfrm>
          <a:ln>
            <a:noFill/>
          </a:ln>
        </p:spPr>
        <p:txBody>
          <a:bodyPr>
            <a:noAutofit/>
          </a:bodyPr>
          <a:lstStyle>
            <a:lvl1pPr algn="l">
              <a:defRPr sz="40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34434" y="3738525"/>
            <a:ext cx="5717802" cy="685727"/>
          </a:xfrm>
          <a:ln>
            <a:noFill/>
          </a:ln>
        </p:spPr>
        <p:txBody>
          <a:bodyPr/>
          <a:lstStyle>
            <a:lvl1pPr marL="0" indent="0" algn="l">
              <a:buNone/>
              <a:defRPr>
                <a:gradFill flip="none" rotWithShape="1">
                  <a:gsLst>
                    <a:gs pos="0">
                      <a:srgbClr val="75B56B"/>
                    </a:gs>
                    <a:gs pos="100000">
                      <a:srgbClr val="007882"/>
                    </a:gs>
                  </a:gsLst>
                  <a:lin ang="0" scaled="1"/>
                  <a:tileRect/>
                </a:gra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US" dirty="0"/>
              <a:t>Click to edit</a:t>
            </a:r>
          </a:p>
        </p:txBody>
      </p:sp>
    </p:spTree>
    <p:extLst>
      <p:ext uri="{BB962C8B-B14F-4D97-AF65-F5344CB8AC3E}">
        <p14:creationId xmlns:p14="http://schemas.microsoft.com/office/powerpoint/2010/main" val="36639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08/09/2025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557554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3300A-6631-7448-BC89-159AC4B40E6D}" type="datetimeFigureOut">
              <a:rPr lang="en-US" smtClean="0"/>
              <a:t>08/09/2025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343425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1113"/>
            <a:ext cx="3516489" cy="1281483"/>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4178961" y="301115"/>
            <a:ext cx="597524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4432" y="1582598"/>
            <a:ext cx="3516489"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08/09/2025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942161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7" y="5293995"/>
            <a:ext cx="6413183" cy="62498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095047"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sp>
        <p:nvSpPr>
          <p:cNvPr id="4" name="Text Placeholder 3"/>
          <p:cNvSpPr>
            <a:spLocks noGrp="1"/>
          </p:cNvSpPr>
          <p:nvPr>
            <p:ph type="body" sz="half" idx="2"/>
          </p:nvPr>
        </p:nvSpPr>
        <p:spPr>
          <a:xfrm>
            <a:off x="2095047"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D3300A-6631-7448-BC89-159AC4B40E6D}" type="datetimeFigureOut">
              <a:rPr lang="en-US" smtClean="0"/>
              <a:t>08/09/2025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544100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08/09/2025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3029640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9262" y="302866"/>
            <a:ext cx="2404944" cy="645293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432" y="302866"/>
            <a:ext cx="7036687" cy="645293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D3300A-6631-7448-BC89-159AC4B40E6D}" type="datetimeFigureOut">
              <a:rPr lang="en-US" smtClean="0"/>
              <a:t>08/09/2025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73265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CIPC POWERPOINT TEMPLATE 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hasCustomPrompt="1"/>
          </p:nvPr>
        </p:nvSpPr>
        <p:spPr>
          <a:xfrm>
            <a:off x="534432" y="5336523"/>
            <a:ext cx="9619774" cy="1260475"/>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455800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descr="CIPC POWERPOINT TEMPLATE 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
        <p:nvSpPr>
          <p:cNvPr id="2" name="Title 1"/>
          <p:cNvSpPr>
            <a:spLocks noGrp="1"/>
          </p:cNvSpPr>
          <p:nvPr>
            <p:ph type="title"/>
          </p:nvPr>
        </p:nvSpPr>
        <p:spPr>
          <a:xfrm>
            <a:off x="170076" y="197791"/>
            <a:ext cx="8564054" cy="770337"/>
          </a:xfrm>
        </p:spPr>
        <p:txBody>
          <a:bodyPr>
            <a:normAutofit/>
          </a:bodyPr>
          <a:lstStyle>
            <a:lvl1pPr algn="l">
              <a:defRPr sz="2800" b="1" cap="all">
                <a:solidFill>
                  <a:schemeClr val="bg1"/>
                </a:solidFill>
              </a:defRPr>
            </a:lvl1pPr>
          </a:lstStyle>
          <a:p>
            <a:r>
              <a:rPr lang="en-US" dirty="0"/>
              <a:t>Click to edit Master title style</a:t>
            </a:r>
          </a:p>
        </p:txBody>
      </p:sp>
      <p:sp>
        <p:nvSpPr>
          <p:cNvPr id="6" name="Rectangle 5"/>
          <p:cNvSpPr/>
          <p:nvPr userDrawn="1"/>
        </p:nvSpPr>
        <p:spPr>
          <a:xfrm>
            <a:off x="0" y="7276576"/>
            <a:ext cx="10688638" cy="360000"/>
          </a:xfrm>
          <a:prstGeom prst="rect">
            <a:avLst/>
          </a:prstGeom>
          <a:solidFill>
            <a:srgbClr val="0078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
          <p:cNvSpPr>
            <a:spLocks noGrp="1"/>
          </p:cNvSpPr>
          <p:nvPr>
            <p:ph idx="1"/>
          </p:nvPr>
        </p:nvSpPr>
        <p:spPr>
          <a:xfrm>
            <a:off x="534432" y="1764667"/>
            <a:ext cx="9619774" cy="4991131"/>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Untitled-14.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0240" y="7276576"/>
            <a:ext cx="705352" cy="376237"/>
          </a:xfrm>
          <a:prstGeom prst="rect">
            <a:avLst/>
          </a:prstGeom>
        </p:spPr>
      </p:pic>
      <p:sp>
        <p:nvSpPr>
          <p:cNvPr id="11" name="Slide Number Placeholder 5"/>
          <p:cNvSpPr>
            <a:spLocks noGrp="1"/>
          </p:cNvSpPr>
          <p:nvPr>
            <p:ph type="sldNum" sz="quarter" idx="12"/>
          </p:nvPr>
        </p:nvSpPr>
        <p:spPr>
          <a:xfrm>
            <a:off x="370400" y="7378969"/>
            <a:ext cx="323908" cy="273844"/>
          </a:xfrm>
        </p:spPr>
        <p:txBody>
          <a:bodyPr/>
          <a:lstStyle>
            <a:lvl1pPr algn="ctr">
              <a:defRPr sz="800">
                <a:solidFill>
                  <a:srgbClr val="FFFFFF"/>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87631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8" name="Slide Number Placeholder 5"/>
          <p:cNvSpPr txBox="1">
            <a:spLocks/>
          </p:cNvSpPr>
          <p:nvPr userDrawn="1"/>
        </p:nvSpPr>
        <p:spPr>
          <a:xfrm>
            <a:off x="370400" y="7289006"/>
            <a:ext cx="323908" cy="273844"/>
          </a:xfrm>
          <a:prstGeom prst="rect">
            <a:avLst/>
          </a:prstGeom>
        </p:spPr>
        <p:txBody>
          <a:bodyPr vert="horz" lIns="99551" tIns="49775" rIns="99551" bIns="49775" rtlCol="0" anchor="ctr"/>
          <a:lstStyle>
            <a:defPPr>
              <a:defRPr lang="en-US"/>
            </a:defPPr>
            <a:lvl1pPr marL="0" algn="ctr" defTabSz="497754" rtl="0" eaLnBrk="1" latinLnBrk="0" hangingPunct="1">
              <a:defRPr sz="800" kern="1200">
                <a:solidFill>
                  <a:srgbClr val="009689"/>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2597026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432" y="302866"/>
            <a:ext cx="4129322" cy="1997739"/>
          </a:xfrm>
        </p:spPr>
        <p:txBody>
          <a:bodyPr>
            <a:normAutofit/>
          </a:bodyPr>
          <a:lstStyle>
            <a:lvl1pPr algn="l">
              <a:defRPr sz="3600" b="1" cap="all">
                <a:gradFill flip="none" rotWithShape="1">
                  <a:gsLst>
                    <a:gs pos="0">
                      <a:srgbClr val="75B56B"/>
                    </a:gs>
                    <a:gs pos="100000">
                      <a:srgbClr val="007882"/>
                    </a:gs>
                  </a:gsLst>
                  <a:lin ang="0" scaled="1"/>
                  <a:tileRect/>
                </a:gradFill>
              </a:defRPr>
            </a:lvl1pPr>
          </a:lstStyle>
          <a:p>
            <a:r>
              <a:rPr lang="en-US" dirty="0"/>
              <a:t>Click to edit </a:t>
            </a:r>
            <a:br>
              <a:rPr lang="en-US" dirty="0"/>
            </a:br>
            <a:r>
              <a:rPr lang="en-US" dirty="0"/>
              <a:t>Master title style</a:t>
            </a:r>
          </a:p>
        </p:txBody>
      </p:sp>
      <p:sp>
        <p:nvSpPr>
          <p:cNvPr id="6" name="Picture Placeholder 2"/>
          <p:cNvSpPr>
            <a:spLocks noGrp="1"/>
          </p:cNvSpPr>
          <p:nvPr>
            <p:ph type="pic" idx="1"/>
          </p:nvPr>
        </p:nvSpPr>
        <p:spPr>
          <a:xfrm>
            <a:off x="5777643" y="9516"/>
            <a:ext cx="4910996" cy="7553334"/>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dirty="0"/>
          </a:p>
        </p:txBody>
      </p:sp>
      <p:pic>
        <p:nvPicPr>
          <p:cNvPr id="8" name="Picture 7" descr="Untitled-14.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60240" y="7186613"/>
            <a:ext cx="705352" cy="376237"/>
          </a:xfrm>
          <a:prstGeom prst="rect">
            <a:avLst/>
          </a:prstGeom>
        </p:spPr>
      </p:pic>
      <p:sp>
        <p:nvSpPr>
          <p:cNvPr id="9" name="Slide Number Placeholder 5"/>
          <p:cNvSpPr>
            <a:spLocks noGrp="1"/>
          </p:cNvSpPr>
          <p:nvPr>
            <p:ph type="sldNum" sz="quarter" idx="12"/>
          </p:nvPr>
        </p:nvSpPr>
        <p:spPr>
          <a:xfrm>
            <a:off x="370400" y="7289006"/>
            <a:ext cx="323908" cy="273844"/>
          </a:xfrm>
        </p:spPr>
        <p:txBody>
          <a:bodyPr/>
          <a:lstStyle>
            <a:lvl1pPr algn="ctr">
              <a:defRPr sz="800">
                <a:solidFill>
                  <a:srgbClr val="009689"/>
                </a:solidFill>
              </a:defRPr>
            </a:lvl1pPr>
          </a:lstStyle>
          <a:p>
            <a:fld id="{F808627B-F915-7940-8094-9D0FE90F5C69}" type="slidenum">
              <a:rPr lang="en-US" smtClean="0"/>
              <a:pPr/>
              <a:t>‹#›</a:t>
            </a:fld>
            <a:endParaRPr lang="en-US" dirty="0"/>
          </a:p>
        </p:txBody>
      </p:sp>
    </p:spTree>
    <p:extLst>
      <p:ext uri="{BB962C8B-B14F-4D97-AF65-F5344CB8AC3E}">
        <p14:creationId xmlns:p14="http://schemas.microsoft.com/office/powerpoint/2010/main" val="93192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D3300A-6631-7448-BC89-159AC4B40E6D}" type="datetimeFigureOut">
              <a:rPr lang="en-US" smtClean="0"/>
              <a:t>08/09/2025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E9A74-5513-294E-A2AF-5548CDACAE0E}" type="slidenum">
              <a:rPr lang="en-US" smtClean="0"/>
              <a:t>‹#›</a:t>
            </a:fld>
            <a:endParaRPr lang="en-US"/>
          </a:p>
        </p:txBody>
      </p:sp>
      <p:pic>
        <p:nvPicPr>
          <p:cNvPr id="6" name="Picture 5" descr="CIPC POWERPOINT TEMPLATE 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56392"/>
          </a:xfrm>
          <a:prstGeom prst="rect">
            <a:avLst/>
          </a:prstGeom>
        </p:spPr>
      </p:pic>
    </p:spTree>
    <p:extLst>
      <p:ext uri="{BB962C8B-B14F-4D97-AF65-F5344CB8AC3E}">
        <p14:creationId xmlns:p14="http://schemas.microsoft.com/office/powerpoint/2010/main" val="1450651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3"/>
            <a:ext cx="9085342" cy="1502066"/>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D3300A-6631-7448-BC89-159AC4B40E6D}" type="datetimeFigureOut">
              <a:rPr lang="en-US" smtClean="0"/>
              <a:t>08/09/2025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60775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432"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33391" y="1764667"/>
            <a:ext cx="4720815" cy="4991131"/>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D3300A-6631-7448-BC89-159AC4B40E6D}" type="datetimeFigureOut">
              <a:rPr lang="en-US" smtClean="0"/>
              <a:t>08/09/2025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270234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29680" y="1692889"/>
            <a:ext cx="4724527"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429680" y="2398404"/>
            <a:ext cx="4724527"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D3300A-6631-7448-BC89-159AC4B40E6D}" type="datetimeFigureOut">
              <a:rPr lang="en-US" smtClean="0"/>
              <a:t>08/09/2025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E9A74-5513-294E-A2AF-5548CDACAE0E}" type="slidenum">
              <a:rPr lang="en-US" smtClean="0"/>
              <a:t>‹#›</a:t>
            </a:fld>
            <a:endParaRPr lang="en-US"/>
          </a:p>
        </p:txBody>
      </p:sp>
    </p:spTree>
    <p:extLst>
      <p:ext uri="{BB962C8B-B14F-4D97-AF65-F5344CB8AC3E}">
        <p14:creationId xmlns:p14="http://schemas.microsoft.com/office/powerpoint/2010/main" val="355425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99551" tIns="49775" rIns="99551" bIns="49775" rtlCol="0" anchor="ctr">
            <a:normAutofit/>
          </a:bodyPr>
          <a:lstStyle/>
          <a:p>
            <a:r>
              <a:rPr lang="en-US" dirty="0"/>
              <a:t>Click to edit Master title style</a:t>
            </a:r>
          </a:p>
        </p:txBody>
      </p:sp>
      <p:sp>
        <p:nvSpPr>
          <p:cNvPr id="3" name="Text Placeholder 2"/>
          <p:cNvSpPr>
            <a:spLocks noGrp="1"/>
          </p:cNvSpPr>
          <p:nvPr>
            <p:ph type="body" idx="1"/>
          </p:nvPr>
        </p:nvSpPr>
        <p:spPr>
          <a:xfrm>
            <a:off x="534432" y="1764667"/>
            <a:ext cx="9619774" cy="4991131"/>
          </a:xfrm>
          <a:prstGeom prst="rect">
            <a:avLst/>
          </a:prstGeom>
        </p:spPr>
        <p:txBody>
          <a:bodyPr vert="horz" lIns="99551" tIns="49775" rIns="99551" bIns="4977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4432" y="7009643"/>
            <a:ext cx="2494016" cy="402652"/>
          </a:xfrm>
          <a:prstGeom prst="rect">
            <a:avLst/>
          </a:prstGeom>
        </p:spPr>
        <p:txBody>
          <a:bodyPr vert="horz" lIns="99551" tIns="49775" rIns="99551" bIns="49775" rtlCol="0" anchor="ctr"/>
          <a:lstStyle>
            <a:lvl1pPr algn="l">
              <a:defRPr sz="1300">
                <a:solidFill>
                  <a:schemeClr val="tx1">
                    <a:tint val="75000"/>
                  </a:schemeClr>
                </a:solidFill>
              </a:defRPr>
            </a:lvl1pPr>
          </a:lstStyle>
          <a:p>
            <a:fld id="{B0D3300A-6631-7448-BC89-159AC4B40E6D}" type="datetimeFigureOut">
              <a:rPr lang="en-US" smtClean="0"/>
              <a:t>08/09/2025</a:t>
            </a:fld>
            <a:endParaRPr lang="en-US"/>
          </a:p>
        </p:txBody>
      </p:sp>
      <p:sp>
        <p:nvSpPr>
          <p:cNvPr id="5" name="Footer Placeholder 4"/>
          <p:cNvSpPr>
            <a:spLocks noGrp="1"/>
          </p:cNvSpPr>
          <p:nvPr>
            <p:ph type="ftr" sz="quarter" idx="3"/>
          </p:nvPr>
        </p:nvSpPr>
        <p:spPr>
          <a:xfrm>
            <a:off x="3651952" y="7009643"/>
            <a:ext cx="3384735" cy="402652"/>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660190" y="7009643"/>
            <a:ext cx="2494016" cy="402652"/>
          </a:xfrm>
          <a:prstGeom prst="rect">
            <a:avLst/>
          </a:prstGeom>
        </p:spPr>
        <p:txBody>
          <a:bodyPr vert="horz" lIns="99551" tIns="49775" rIns="99551" bIns="49775" rtlCol="0" anchor="ctr"/>
          <a:lstStyle>
            <a:lvl1pPr algn="r">
              <a:defRPr sz="1300">
                <a:solidFill>
                  <a:schemeClr val="tx1">
                    <a:tint val="75000"/>
                  </a:schemeClr>
                </a:solidFill>
              </a:defRPr>
            </a:lvl1pPr>
          </a:lstStyle>
          <a:p>
            <a:fld id="{5C7E9A74-5513-294E-A2AF-5548CDACAE0E}" type="slidenum">
              <a:rPr lang="en-US" smtClean="0"/>
              <a:t>‹#›</a:t>
            </a:fld>
            <a:endParaRPr lang="en-US"/>
          </a:p>
        </p:txBody>
      </p:sp>
    </p:spTree>
    <p:extLst>
      <p:ext uri="{BB962C8B-B14F-4D97-AF65-F5344CB8AC3E}">
        <p14:creationId xmlns:p14="http://schemas.microsoft.com/office/powerpoint/2010/main" val="203005701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ctr" defTabSz="497754" rtl="0" eaLnBrk="1" latinLnBrk="0" hangingPunct="1">
        <a:spcBef>
          <a:spcPct val="0"/>
        </a:spcBef>
        <a:buNone/>
        <a:defRPr sz="4800" kern="1200">
          <a:solidFill>
            <a:srgbClr val="75B56B"/>
          </a:solidFill>
          <a:latin typeface="Arial"/>
          <a:ea typeface="+mj-ea"/>
          <a:cs typeface="Arial"/>
        </a:defRPr>
      </a:lvl1pPr>
    </p:titleStyle>
    <p:bodyStyle>
      <a:lvl1pPr marL="373315" indent="-373315" algn="l" defTabSz="497754" rtl="0" eaLnBrk="1" latinLnBrk="0" hangingPunct="1">
        <a:spcBef>
          <a:spcPct val="20000"/>
        </a:spcBef>
        <a:buClr>
          <a:srgbClr val="75B56B"/>
        </a:buClr>
        <a:buFont typeface="Arial"/>
        <a:buChar char="•"/>
        <a:defRPr sz="3500" kern="1200">
          <a:solidFill>
            <a:schemeClr val="tx1"/>
          </a:solidFill>
          <a:latin typeface="Arial"/>
          <a:ea typeface="+mn-ea"/>
          <a:cs typeface="Arial"/>
        </a:defRPr>
      </a:lvl1pPr>
      <a:lvl2pPr marL="808850" indent="-311096" algn="l" defTabSz="497754" rtl="0" eaLnBrk="1" latinLnBrk="0" hangingPunct="1">
        <a:spcBef>
          <a:spcPct val="20000"/>
        </a:spcBef>
        <a:buClr>
          <a:srgbClr val="75B56B"/>
        </a:buClr>
        <a:buFont typeface="Arial"/>
        <a:buChar char="–"/>
        <a:defRPr sz="3000" kern="1200">
          <a:solidFill>
            <a:schemeClr val="tx1"/>
          </a:solidFill>
          <a:latin typeface="Arial"/>
          <a:ea typeface="+mn-ea"/>
          <a:cs typeface="Arial"/>
        </a:defRPr>
      </a:lvl2pPr>
      <a:lvl3pPr marL="1244384" indent="-248877" algn="l" defTabSz="497754" rtl="0" eaLnBrk="1" latinLnBrk="0" hangingPunct="1">
        <a:spcBef>
          <a:spcPct val="20000"/>
        </a:spcBef>
        <a:buClr>
          <a:srgbClr val="75B56B"/>
        </a:buClr>
        <a:buFont typeface="Arial"/>
        <a:buChar char="•"/>
        <a:defRPr sz="2600" kern="1200">
          <a:solidFill>
            <a:schemeClr val="tx1"/>
          </a:solidFill>
          <a:latin typeface="Arial"/>
          <a:ea typeface="+mn-ea"/>
          <a:cs typeface="Arial"/>
        </a:defRPr>
      </a:lvl3pPr>
      <a:lvl4pPr marL="1742138"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4pPr>
      <a:lvl5pPr marL="2239891" indent="-248877" algn="l" defTabSz="497754" rtl="0" eaLnBrk="1" latinLnBrk="0" hangingPunct="1">
        <a:spcBef>
          <a:spcPct val="20000"/>
        </a:spcBef>
        <a:buClr>
          <a:srgbClr val="75B56B"/>
        </a:buClr>
        <a:buFont typeface="Arial"/>
        <a:buChar char="»"/>
        <a:defRPr sz="2200" kern="1200">
          <a:solidFill>
            <a:schemeClr val="tx1"/>
          </a:solidFill>
          <a:latin typeface="Arial"/>
          <a:ea typeface="+mn-ea"/>
          <a:cs typeface="Arial"/>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mailto:directorobjections@cipc.co.za"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433" y="434898"/>
            <a:ext cx="6669255" cy="6367345"/>
          </a:xfrm>
        </p:spPr>
        <p:txBody>
          <a:bodyPr/>
          <a:lstStyle/>
          <a:p>
            <a:pPr marL="0" marR="0" algn="ctr">
              <a:lnSpc>
                <a:spcPct val="107000"/>
              </a:lnSpc>
              <a:spcBef>
                <a:spcPts val="0"/>
              </a:spcBef>
              <a:spcAft>
                <a:spcPts val="0"/>
              </a:spcAft>
            </a:pPr>
            <a:r>
              <a:rPr lang="en-ZA" sz="32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DIRECTOR AMENDMENTs</a:t>
            </a:r>
            <a:br>
              <a:rPr lang="en-ZA" sz="32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br>
            <a:br>
              <a:rPr lang="en-ZA" sz="32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br>
            <a:r>
              <a:rPr lang="en-ZA" sz="32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&amp;</a:t>
            </a:r>
            <a:br>
              <a:rPr lang="en-ZA" sz="32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br>
            <a:br>
              <a:rPr lang="en-ZA" sz="32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br>
            <a:r>
              <a:rPr lang="en-ZA" sz="3200" b="1"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change of contact details</a:t>
            </a:r>
            <a:br>
              <a:rPr lang="en-US" sz="18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en-Z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a:t>
            </a:r>
            <a:br>
              <a:rPr lang="en-US" sz="18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en-Z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a:t>
            </a:r>
            <a:br>
              <a:rPr lang="en-US" sz="18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en-ZA" sz="1800" dirty="0">
                <a:solidFill>
                  <a:srgbClr val="009999"/>
                </a:solidFill>
                <a:effectLst/>
                <a:latin typeface="Arial" panose="020B0604020202020204" pitchFamily="34" charset="0"/>
                <a:ea typeface="Calibri" panose="020F0502020204030204" pitchFamily="34" charset="0"/>
                <a:cs typeface="Times New Roman" panose="02020603050405020304" pitchFamily="18" charset="0"/>
              </a:rPr>
              <a:t> </a:t>
            </a:r>
            <a:br>
              <a:rPr lang="en-US" sz="1800" dirty="0">
                <a:solidFill>
                  <a:srgbClr val="009999"/>
                </a:solidFill>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Presenter: V Nkohla</a:t>
            </a:r>
            <a:br>
              <a:rPr lang="en-US" sz="2000" u="sng" dirty="0">
                <a:solidFill>
                  <a:srgbClr val="85BE7C"/>
                </a:solidFill>
              </a:rPr>
            </a:br>
            <a:br>
              <a:rPr lang="en-US" sz="2000" dirty="0">
                <a:solidFill>
                  <a:srgbClr val="85BE7C"/>
                </a:solidFill>
              </a:rPr>
            </a:br>
            <a:r>
              <a:rPr lang="en-US" sz="2000" dirty="0">
                <a:solidFill>
                  <a:srgbClr val="85BE7C"/>
                </a:solidFill>
              </a:rPr>
              <a:t> 05 September 2025</a:t>
            </a:r>
          </a:p>
        </p:txBody>
      </p:sp>
      <p:pic>
        <p:nvPicPr>
          <p:cNvPr id="3" name="Picture 2">
            <a:extLst>
              <a:ext uri="{FF2B5EF4-FFF2-40B4-BE49-F238E27FC236}">
                <a16:creationId xmlns:a16="http://schemas.microsoft.com/office/drawing/2014/main" id="{90F99E5E-3768-F43E-DD99-78368CF36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362" y="156117"/>
            <a:ext cx="2304256" cy="2304256"/>
          </a:xfrm>
          <a:prstGeom prst="rect">
            <a:avLst/>
          </a:prstGeom>
        </p:spPr>
      </p:pic>
    </p:spTree>
    <p:extLst>
      <p:ext uri="{BB962C8B-B14F-4D97-AF65-F5344CB8AC3E}">
        <p14:creationId xmlns:p14="http://schemas.microsoft.com/office/powerpoint/2010/main" val="352570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76" y="349321"/>
            <a:ext cx="10443128" cy="618807"/>
          </a:xfrm>
        </p:spPr>
        <p:txBody>
          <a:bodyPr>
            <a:normAutofit/>
          </a:bodyPr>
          <a:lstStyle/>
          <a:p>
            <a:pPr algn="ctr"/>
            <a:r>
              <a:rPr lang="en-ZA" dirty="0"/>
              <a:t>LEGAL REQUIREMENT VS ADMINISTRATIVE PROCESS</a:t>
            </a:r>
          </a:p>
        </p:txBody>
      </p:sp>
      <p:sp>
        <p:nvSpPr>
          <p:cNvPr id="3" name="Content Placeholder 2"/>
          <p:cNvSpPr>
            <a:spLocks noGrp="1"/>
          </p:cNvSpPr>
          <p:nvPr>
            <p:ph idx="1"/>
          </p:nvPr>
        </p:nvSpPr>
        <p:spPr>
          <a:xfrm>
            <a:off x="243840" y="1270000"/>
            <a:ext cx="10292080" cy="5750560"/>
          </a:xfrm>
        </p:spPr>
        <p:txBody>
          <a:bodyPr>
            <a:normAutofit fontScale="92500" lnSpcReduction="20000"/>
          </a:bodyPr>
          <a:lstStyle/>
          <a:p>
            <a:pPr algn="just">
              <a:spcBef>
                <a:spcPts val="0"/>
              </a:spcBef>
            </a:pPr>
            <a:r>
              <a:rPr lang="en-US" sz="2800" dirty="0">
                <a:latin typeface="Arial" panose="020B0604020202020204" pitchFamily="34" charset="0"/>
                <a:ea typeface="Aptos" panose="020B0004020202020204" pitchFamily="34" charset="0"/>
                <a:cs typeface="Arial" panose="020B0604020202020204" pitchFamily="34" charset="0"/>
              </a:rPr>
              <a:t>Filing of director amendments is informed by legislation Companies Act Sec 70(6) and Regulations 39.</a:t>
            </a:r>
          </a:p>
          <a:p>
            <a:pPr marL="0" indent="0" algn="just">
              <a:spcBef>
                <a:spcPts val="0"/>
              </a:spcBef>
              <a:buNone/>
            </a:pPr>
            <a:endParaRPr lang="en-US" sz="2800" dirty="0">
              <a:latin typeface="Arial" panose="020B0604020202020204" pitchFamily="34" charset="0"/>
              <a:ea typeface="Aptos" panose="020B0004020202020204" pitchFamily="34" charset="0"/>
              <a:cs typeface="Arial" panose="020B0604020202020204" pitchFamily="34" charset="0"/>
            </a:endParaRPr>
          </a:p>
          <a:p>
            <a:pPr algn="just">
              <a:spcBef>
                <a:spcPts val="0"/>
              </a:spcBef>
            </a:pPr>
            <a:r>
              <a:rPr lang="en-US" sz="2800" dirty="0">
                <a:latin typeface="Arial" panose="020B0604020202020204" pitchFamily="34" charset="0"/>
                <a:ea typeface="Aptos" panose="020B0004020202020204" pitchFamily="34" charset="0"/>
                <a:cs typeface="Arial" panose="020B0604020202020204" pitchFamily="34" charset="0"/>
              </a:rPr>
              <a:t>Changing of updating contact details is an administrative process which facilitates processes and communication with the directors, and this has been formalized in line with Regulations 4.</a:t>
            </a:r>
          </a:p>
          <a:p>
            <a:pPr algn="just">
              <a:spcBef>
                <a:spcPts val="0"/>
              </a:spcBef>
            </a:pPr>
            <a:endParaRPr lang="en-US" sz="2800" dirty="0">
              <a:latin typeface="Arial" panose="020B0604020202020204" pitchFamily="34" charset="0"/>
              <a:ea typeface="Aptos" panose="020B0004020202020204" pitchFamily="34" charset="0"/>
              <a:cs typeface="Arial" panose="020B0604020202020204" pitchFamily="34" charset="0"/>
            </a:endParaRPr>
          </a:p>
          <a:p>
            <a:pPr algn="just">
              <a:spcBef>
                <a:spcPts val="0"/>
              </a:spcBef>
            </a:pPr>
            <a:r>
              <a:rPr lang="en-US" sz="2800" dirty="0">
                <a:effectLst/>
                <a:latin typeface="Arial" panose="020B0604020202020204" pitchFamily="34" charset="0"/>
                <a:ea typeface="Aptos" panose="020B0004020202020204" pitchFamily="34" charset="0"/>
                <a:cs typeface="Arial" panose="020B0604020202020204" pitchFamily="34" charset="0"/>
              </a:rPr>
              <a:t>One of the functions of the Commission, is to receive and deposit in th</a:t>
            </a:r>
            <a:r>
              <a:rPr lang="en-US" sz="2800" dirty="0">
                <a:latin typeface="Arial" panose="020B0604020202020204" pitchFamily="34" charset="0"/>
                <a:ea typeface="Aptos" panose="020B0004020202020204" pitchFamily="34" charset="0"/>
                <a:cs typeface="Arial" panose="020B0604020202020204" pitchFamily="34" charset="0"/>
              </a:rPr>
              <a:t>e registry any documents required to be filed. Therefore, since time immemorial the Commission and even former Registrar has been accepting documents filed on trust basis.</a:t>
            </a:r>
          </a:p>
          <a:p>
            <a:pPr marL="0" indent="0" algn="just">
              <a:spcBef>
                <a:spcPts val="0"/>
              </a:spcBef>
              <a:buNone/>
            </a:pPr>
            <a:endParaRPr lang="en-US" sz="2800" dirty="0">
              <a:latin typeface="Arial" panose="020B0604020202020204" pitchFamily="34" charset="0"/>
              <a:ea typeface="Aptos" panose="020B0004020202020204" pitchFamily="34" charset="0"/>
              <a:cs typeface="Arial" panose="020B0604020202020204" pitchFamily="34" charset="0"/>
            </a:endParaRPr>
          </a:p>
          <a:p>
            <a:pPr algn="just">
              <a:spcBef>
                <a:spcPts val="0"/>
              </a:spcBef>
            </a:pPr>
            <a:r>
              <a:rPr lang="en-US" sz="2800" dirty="0">
                <a:effectLst/>
                <a:latin typeface="Arial" panose="020B0604020202020204" pitchFamily="34" charset="0"/>
                <a:ea typeface="Aptos" panose="020B0004020202020204" pitchFamily="34" charset="0"/>
                <a:cs typeface="Arial" panose="020B0604020202020204" pitchFamily="34" charset="0"/>
              </a:rPr>
              <a:t>The citizens and the role players place too much reliance on the Registries of the Commission and to a larger extent other are of the view that appointments and resignations are done by the Commission.</a:t>
            </a:r>
          </a:p>
          <a:p>
            <a:pPr marL="0" marR="0" indent="0" algn="just">
              <a:spcBef>
                <a:spcPts val="0"/>
              </a:spcBef>
              <a:spcAft>
                <a:spcPts val="0"/>
              </a:spcAft>
              <a:buNone/>
            </a:pPr>
            <a:r>
              <a:rPr lang="en-US" sz="2800" b="1" dirty="0">
                <a:effectLst/>
                <a:latin typeface="Arial" panose="020B0604020202020204" pitchFamily="34" charset="0"/>
                <a:ea typeface="Aptos" panose="020B0004020202020204" pitchFamily="34" charset="0"/>
                <a:cs typeface="Arial" panose="020B0604020202020204" pitchFamily="34" charset="0"/>
              </a:rPr>
              <a:t> </a:t>
            </a:r>
            <a:endParaRPr lang="en-US" sz="2800" dirty="0">
              <a:effectLst/>
              <a:latin typeface="Arial" panose="020B0604020202020204" pitchFamily="34" charset="0"/>
              <a:ea typeface="Aptos" panose="020B0004020202020204" pitchFamily="34" charset="0"/>
              <a:cs typeface="Arial" panose="020B0604020202020204" pitchFamily="34" charset="0"/>
            </a:endParaRPr>
          </a:p>
          <a:p>
            <a:pPr marL="0" indent="0" algn="ctr">
              <a:buNone/>
            </a:pPr>
            <a:endParaRPr lang="en-ZA" sz="2400" b="1" dirty="0"/>
          </a:p>
        </p:txBody>
      </p:sp>
    </p:spTree>
    <p:extLst>
      <p:ext uri="{BB962C8B-B14F-4D97-AF65-F5344CB8AC3E}">
        <p14:creationId xmlns:p14="http://schemas.microsoft.com/office/powerpoint/2010/main" val="236302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B323-9A54-AB98-C989-7CAF51754349}"/>
              </a:ext>
            </a:extLst>
          </p:cNvPr>
          <p:cNvSpPr>
            <a:spLocks noGrp="1"/>
          </p:cNvSpPr>
          <p:nvPr>
            <p:ph type="title"/>
          </p:nvPr>
        </p:nvSpPr>
        <p:spPr/>
        <p:txBody>
          <a:bodyPr/>
          <a:lstStyle/>
          <a:p>
            <a:pPr algn="ctr"/>
            <a:r>
              <a:rPr lang="en-US" dirty="0"/>
              <a:t>Filing of director amendments</a:t>
            </a:r>
          </a:p>
        </p:txBody>
      </p:sp>
      <p:sp>
        <p:nvSpPr>
          <p:cNvPr id="3" name="Content Placeholder 2">
            <a:extLst>
              <a:ext uri="{FF2B5EF4-FFF2-40B4-BE49-F238E27FC236}">
                <a16:creationId xmlns:a16="http://schemas.microsoft.com/office/drawing/2014/main" id="{9DBCD6CC-8F7E-CBED-77DB-7C6782847DDA}"/>
              </a:ext>
            </a:extLst>
          </p:cNvPr>
          <p:cNvSpPr>
            <a:spLocks noGrp="1"/>
          </p:cNvSpPr>
          <p:nvPr>
            <p:ph idx="1"/>
          </p:nvPr>
        </p:nvSpPr>
        <p:spPr>
          <a:xfrm>
            <a:off x="170076" y="1198880"/>
            <a:ext cx="10406484" cy="5913119"/>
          </a:xfrm>
        </p:spPr>
        <p:txBody>
          <a:bodyPr>
            <a:normAutofit fontScale="92500" lnSpcReduction="20000"/>
          </a:bodyPr>
          <a:lstStyle/>
          <a:p>
            <a:pPr>
              <a:spcBef>
                <a:spcPts val="0"/>
              </a:spcBef>
              <a:defRPr/>
            </a:pPr>
            <a:r>
              <a:rPr kumimoji="0" lang="en-US" sz="2800" b="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Sec 70(6) that every </a:t>
            </a:r>
            <a:r>
              <a:rPr kumimoji="0" lang="en-US" sz="2800" b="1"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company </a:t>
            </a:r>
            <a:r>
              <a:rPr kumimoji="0" lang="en-US" sz="280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rPr>
              <a:t>(own emphasis) must file a notice within 10 business days after a person becomes or ceases to be a director of the company.</a:t>
            </a:r>
          </a:p>
          <a:p>
            <a:pPr marL="0" indent="0">
              <a:spcBef>
                <a:spcPts val="0"/>
              </a:spcBef>
              <a:buNone/>
              <a:defRPr/>
            </a:pPr>
            <a:endParaRPr kumimoji="0" lang="en-US" sz="2800" i="0" u="none" strike="noStrike" kern="1200" cap="none" spc="0" normalizeH="0" baseline="0" noProof="0" dirty="0">
              <a:ln>
                <a:noFill/>
              </a:ln>
              <a:effectLst/>
              <a:uLnTx/>
              <a:uFillTx/>
              <a:latin typeface="Arial" panose="020B0604020202020204" pitchFamily="34" charset="0"/>
              <a:ea typeface="Aptos" panose="020B0004020202020204" pitchFamily="34" charset="0"/>
              <a:cs typeface="Arial" panose="020B0604020202020204" pitchFamily="34" charset="0"/>
            </a:endParaRPr>
          </a:p>
          <a:p>
            <a:pPr>
              <a:spcBef>
                <a:spcPts val="0"/>
              </a:spcBef>
              <a:defRPr/>
            </a:pPr>
            <a:r>
              <a:rPr lang="en-US" sz="2800" b="0" dirty="0">
                <a:latin typeface="Arial" panose="020B0604020202020204" pitchFamily="34" charset="0"/>
                <a:ea typeface="Aptos" panose="020B0004020202020204" pitchFamily="34" charset="0"/>
                <a:cs typeface="Arial" panose="020B0604020202020204" pitchFamily="34" charset="0"/>
              </a:rPr>
              <a:t>We appreciate in practice that filings are mostly done </a:t>
            </a:r>
            <a:r>
              <a:rPr lang="en-US" sz="2800" dirty="0">
                <a:latin typeface="Arial" panose="020B0604020202020204" pitchFamily="34" charset="0"/>
                <a:ea typeface="Aptos" panose="020B0004020202020204" pitchFamily="34" charset="0"/>
                <a:cs typeface="Arial" panose="020B0604020202020204" pitchFamily="34" charset="0"/>
              </a:rPr>
              <a:t>not by the company but on behalf of the company therefore, whoever files on behalf of the company must be in possession of the valid authority to do so (POA or mandate)</a:t>
            </a:r>
          </a:p>
          <a:p>
            <a:pPr marL="0" indent="0">
              <a:spcBef>
                <a:spcPts val="0"/>
              </a:spcBef>
              <a:buNone/>
              <a:defRPr/>
            </a:pPr>
            <a:endParaRPr lang="en-US" sz="2800" dirty="0">
              <a:latin typeface="Arial" panose="020B0604020202020204" pitchFamily="34" charset="0"/>
              <a:ea typeface="Aptos" panose="020B0004020202020204" pitchFamily="34" charset="0"/>
              <a:cs typeface="Arial" panose="020B0604020202020204" pitchFamily="34" charset="0"/>
            </a:endParaRPr>
          </a:p>
          <a:p>
            <a:pPr>
              <a:spcBef>
                <a:spcPts val="0"/>
              </a:spcBef>
              <a:defRPr/>
            </a:pPr>
            <a:r>
              <a:rPr lang="en-US" sz="2800" dirty="0">
                <a:latin typeface="Arial" panose="020B0604020202020204" pitchFamily="34" charset="0"/>
                <a:ea typeface="Aptos" panose="020B0004020202020204" pitchFamily="34" charset="0"/>
                <a:cs typeface="Arial" panose="020B0604020202020204" pitchFamily="34" charset="0"/>
              </a:rPr>
              <a:t> The relationship between the company and the third party is between them and the Commission must ensure that the company complies with the Act and processing requirements for the change of directors.</a:t>
            </a:r>
          </a:p>
          <a:p>
            <a:pPr>
              <a:spcBef>
                <a:spcPts val="0"/>
              </a:spcBef>
              <a:defRPr/>
            </a:pPr>
            <a:endParaRPr lang="en-US" sz="2800" dirty="0">
              <a:latin typeface="Arial" panose="020B0604020202020204" pitchFamily="34" charset="0"/>
              <a:ea typeface="Aptos" panose="020B0004020202020204" pitchFamily="34" charset="0"/>
              <a:cs typeface="Arial" panose="020B0604020202020204" pitchFamily="34" charset="0"/>
            </a:endParaRPr>
          </a:p>
          <a:p>
            <a:pPr>
              <a:spcBef>
                <a:spcPts val="0"/>
              </a:spcBef>
              <a:defRPr/>
            </a:pPr>
            <a:r>
              <a:rPr lang="en-US" sz="2800" dirty="0">
                <a:latin typeface="Arial" panose="020B0604020202020204" pitchFamily="34" charset="0"/>
                <a:ea typeface="Aptos" panose="020B0004020202020204" pitchFamily="34" charset="0"/>
                <a:cs typeface="Arial" panose="020B0604020202020204" pitchFamily="34" charset="0"/>
              </a:rPr>
              <a:t>Filing of director amendments does not begin with the filing but the filing is the confirmation of what has already happen, hence they file a </a:t>
            </a:r>
            <a:r>
              <a:rPr lang="en-US" sz="2800" b="1" dirty="0">
                <a:latin typeface="Arial" panose="020B0604020202020204" pitchFamily="34" charset="0"/>
                <a:ea typeface="Aptos" panose="020B0004020202020204" pitchFamily="34" charset="0"/>
                <a:cs typeface="Arial" panose="020B0604020202020204" pitchFamily="34" charset="0"/>
              </a:rPr>
              <a:t>notice </a:t>
            </a:r>
            <a:r>
              <a:rPr lang="en-US" sz="2800" dirty="0">
                <a:latin typeface="Arial" panose="020B0604020202020204" pitchFamily="34" charset="0"/>
                <a:ea typeface="Aptos" panose="020B0004020202020204" pitchFamily="34" charset="0"/>
                <a:cs typeface="Arial" panose="020B0604020202020204" pitchFamily="34" charset="0"/>
              </a:rPr>
              <a:t>(own emphasis). </a:t>
            </a:r>
            <a:endParaRPr lang="en-US" dirty="0"/>
          </a:p>
        </p:txBody>
      </p:sp>
    </p:spTree>
    <p:extLst>
      <p:ext uri="{BB962C8B-B14F-4D97-AF65-F5344CB8AC3E}">
        <p14:creationId xmlns:p14="http://schemas.microsoft.com/office/powerpoint/2010/main" val="53852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10DC7-A80A-886A-E586-5E14E069FE2B}"/>
              </a:ext>
            </a:extLst>
          </p:cNvPr>
          <p:cNvSpPr>
            <a:spLocks noGrp="1"/>
          </p:cNvSpPr>
          <p:nvPr>
            <p:ph type="title"/>
          </p:nvPr>
        </p:nvSpPr>
        <p:spPr/>
        <p:txBody>
          <a:bodyPr/>
          <a:lstStyle/>
          <a:p>
            <a:pPr algn="ctr"/>
            <a:r>
              <a:rPr lang="en-US" dirty="0"/>
              <a:t>Change of contact details</a:t>
            </a:r>
          </a:p>
        </p:txBody>
      </p:sp>
      <p:sp>
        <p:nvSpPr>
          <p:cNvPr id="3" name="Content Placeholder 2">
            <a:extLst>
              <a:ext uri="{FF2B5EF4-FFF2-40B4-BE49-F238E27FC236}">
                <a16:creationId xmlns:a16="http://schemas.microsoft.com/office/drawing/2014/main" id="{9BFF138A-9A66-A2FF-5A45-218F30B059FC}"/>
              </a:ext>
            </a:extLst>
          </p:cNvPr>
          <p:cNvSpPr>
            <a:spLocks noGrp="1"/>
          </p:cNvSpPr>
          <p:nvPr>
            <p:ph idx="1"/>
          </p:nvPr>
        </p:nvSpPr>
        <p:spPr>
          <a:xfrm>
            <a:off x="91440" y="1290321"/>
            <a:ext cx="10434320" cy="5465478"/>
          </a:xfrm>
        </p:spPr>
        <p:txBody>
          <a:bodyPr>
            <a:normAutofit fontScale="85000" lnSpcReduction="10000"/>
          </a:bodyPr>
          <a:lstStyle/>
          <a:p>
            <a:pPr>
              <a:spcBef>
                <a:spcPts val="0"/>
              </a:spcBef>
            </a:pPr>
            <a:r>
              <a:rPr lang="en-US" sz="2800" dirty="0">
                <a:effectLst/>
                <a:latin typeface="Arial" panose="020B0604020202020204" pitchFamily="34" charset="0"/>
                <a:ea typeface="Aptos" panose="020B0004020202020204" pitchFamily="34" charset="0"/>
                <a:cs typeface="Arial" panose="020B0604020202020204" pitchFamily="34" charset="0"/>
              </a:rPr>
              <a:t>The Commission and by extension the country are operating in a competitive global environment, automation is a norm rather than an exception.</a:t>
            </a:r>
          </a:p>
          <a:p>
            <a:pPr marL="0" indent="0">
              <a:spcBef>
                <a:spcPts val="0"/>
              </a:spcBef>
              <a:buNone/>
            </a:pPr>
            <a:endParaRPr lang="en-US" sz="2800" dirty="0">
              <a:effectLst/>
              <a:latin typeface="Arial" panose="020B0604020202020204" pitchFamily="34" charset="0"/>
              <a:ea typeface="Aptos" panose="020B0004020202020204" pitchFamily="34" charset="0"/>
              <a:cs typeface="Arial" panose="020B0604020202020204" pitchFamily="34" charset="0"/>
            </a:endParaRPr>
          </a:p>
          <a:p>
            <a:pPr>
              <a:spcBef>
                <a:spcPts val="0"/>
              </a:spcBef>
            </a:pPr>
            <a:r>
              <a:rPr lang="en-US" sz="2800" dirty="0">
                <a:latin typeface="Arial" panose="020B0604020202020204" pitchFamily="34" charset="0"/>
                <a:ea typeface="Aptos" panose="020B0004020202020204" pitchFamily="34" charset="0"/>
                <a:cs typeface="Arial" panose="020B0604020202020204" pitchFamily="34" charset="0"/>
              </a:rPr>
              <a:t>The Commission in its endeavors to meet the standards set by World Bank on the “ease of doing business” has embarked on the digitization process, which will culminate into digitalization of the organization.</a:t>
            </a:r>
          </a:p>
          <a:p>
            <a:pPr marL="0" indent="0">
              <a:spcBef>
                <a:spcPts val="0"/>
              </a:spcBef>
              <a:buNone/>
            </a:pPr>
            <a:endParaRPr lang="en-US" sz="2800" dirty="0">
              <a:latin typeface="Arial" panose="020B0604020202020204" pitchFamily="34" charset="0"/>
              <a:ea typeface="Aptos" panose="020B0004020202020204" pitchFamily="34" charset="0"/>
              <a:cs typeface="Arial" panose="020B0604020202020204" pitchFamily="34" charset="0"/>
            </a:endParaRPr>
          </a:p>
          <a:p>
            <a:pPr>
              <a:spcBef>
                <a:spcPts val="0"/>
              </a:spcBef>
            </a:pPr>
            <a:r>
              <a:rPr lang="en-US" sz="2800" dirty="0">
                <a:latin typeface="Arial" panose="020B0604020202020204" pitchFamily="34" charset="0"/>
                <a:ea typeface="Aptos" panose="020B0004020202020204" pitchFamily="34" charset="0"/>
                <a:cs typeface="Arial" panose="020B0604020202020204" pitchFamily="34" charset="0"/>
              </a:rPr>
              <a:t>Contact details for directors is important, not the details of third parties but that of directors.</a:t>
            </a:r>
          </a:p>
          <a:p>
            <a:pPr marL="0" indent="0">
              <a:spcBef>
                <a:spcPts val="0"/>
              </a:spcBef>
              <a:buNone/>
            </a:pPr>
            <a:endParaRPr lang="en-US" sz="2800" dirty="0">
              <a:latin typeface="Arial" panose="020B0604020202020204" pitchFamily="34" charset="0"/>
              <a:ea typeface="Aptos" panose="020B0004020202020204" pitchFamily="34" charset="0"/>
              <a:cs typeface="Arial" panose="020B0604020202020204" pitchFamily="34" charset="0"/>
            </a:endParaRPr>
          </a:p>
          <a:p>
            <a:pPr>
              <a:spcBef>
                <a:spcPts val="0"/>
              </a:spcBef>
            </a:pPr>
            <a:r>
              <a:rPr lang="en-US" sz="2800" dirty="0">
                <a:latin typeface="Arial" panose="020B0604020202020204" pitchFamily="34" charset="0"/>
                <a:ea typeface="Aptos" panose="020B0004020202020204" pitchFamily="34" charset="0"/>
                <a:cs typeface="Arial" panose="020B0604020202020204" pitchFamily="34" charset="0"/>
              </a:rPr>
              <a:t>We are aware of the unauthorized change of contact details, however we notify everyone when there are pending changes with an opportunity to cancel changes via a link. Please do not ignore the link, it will help you to stop unauthorized changes from being processed.  </a:t>
            </a:r>
            <a:endParaRPr lang="en-US" dirty="0"/>
          </a:p>
        </p:txBody>
      </p:sp>
    </p:spTree>
    <p:extLst>
      <p:ext uri="{BB962C8B-B14F-4D97-AF65-F5344CB8AC3E}">
        <p14:creationId xmlns:p14="http://schemas.microsoft.com/office/powerpoint/2010/main" val="388096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F967-4954-E71A-72FD-5D53447611E4}"/>
              </a:ext>
            </a:extLst>
          </p:cNvPr>
          <p:cNvSpPr>
            <a:spLocks noGrp="1"/>
          </p:cNvSpPr>
          <p:nvPr>
            <p:ph type="title"/>
          </p:nvPr>
        </p:nvSpPr>
        <p:spPr>
          <a:xfrm>
            <a:off x="1062292" y="197791"/>
            <a:ext cx="8564054" cy="770337"/>
          </a:xfrm>
        </p:spPr>
        <p:txBody>
          <a:bodyPr>
            <a:noAutofit/>
          </a:bodyPr>
          <a:lstStyle/>
          <a:p>
            <a:pPr algn="ctr"/>
            <a:r>
              <a:rPr kumimoji="0" lang="en-US" b="1" i="0"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MANUAL APPLICATIONS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B700F9D-BED1-347D-45D7-6E35B66D60B1}"/>
              </a:ext>
            </a:extLst>
          </p:cNvPr>
          <p:cNvSpPr>
            <a:spLocks noGrp="1"/>
          </p:cNvSpPr>
          <p:nvPr>
            <p:ph idx="1"/>
          </p:nvPr>
        </p:nvSpPr>
        <p:spPr>
          <a:xfrm>
            <a:off x="101600" y="1239521"/>
            <a:ext cx="10587038" cy="5516278"/>
          </a:xfrm>
        </p:spPr>
        <p:txBody>
          <a:bodyPr/>
          <a:lstStyle/>
          <a:p>
            <a:pPr marL="0" marR="0" lvl="0" indent="0">
              <a:spcBef>
                <a:spcPts val="0"/>
              </a:spcBef>
              <a:spcAft>
                <a:spcPts val="0"/>
              </a:spcAft>
              <a:buNone/>
            </a:pPr>
            <a:endParaRPr lang="en-US" sz="3600" dirty="0">
              <a:effectLst/>
              <a:latin typeface="Aptos" panose="020B0004020202020204" pitchFamily="34" charset="0"/>
              <a:ea typeface="Aptos" panose="020B0004020202020204" pitchFamily="34" charset="0"/>
              <a:cs typeface="Aptos" panose="020B0004020202020204" pitchFamily="34" charset="0"/>
            </a:endParaRPr>
          </a:p>
          <a:p>
            <a:pPr marL="83885" marR="0" indent="0" algn="just">
              <a:spcBef>
                <a:spcPts val="0"/>
              </a:spcBef>
              <a:spcAft>
                <a:spcPts val="0"/>
              </a:spcAft>
              <a:buNone/>
            </a:pPr>
            <a:r>
              <a:rPr lang="en-US" sz="2800" dirty="0">
                <a:effectLst/>
                <a:latin typeface="Arial" panose="020B0604020202020204" pitchFamily="34" charset="0"/>
                <a:ea typeface="Times New Roman" panose="02020603050405020304" pitchFamily="18" charset="0"/>
                <a:cs typeface="Arial" panose="020B0604020202020204" pitchFamily="34" charset="0"/>
              </a:rPr>
              <a:t>No manual processing is to take place post December 2023, all notices which were filed were processed and all subsequent filings must be filed using the new online process no matter the changes took place prior December 2023</a:t>
            </a:r>
            <a:endParaRPr lang="en-US" sz="2800" dirty="0">
              <a:effectLst/>
              <a:latin typeface="Arial" panose="020B0604020202020204" pitchFamily="34" charset="0"/>
              <a:ea typeface="Aptos" panose="020B0004020202020204" pitchFamily="34" charset="0"/>
              <a:cs typeface="Arial" panose="020B0604020202020204" pitchFamily="34" charset="0"/>
            </a:endParaRPr>
          </a:p>
          <a:p>
            <a:pPr marL="83885" marR="0" indent="0">
              <a:spcBef>
                <a:spcPts val="0"/>
              </a:spcBef>
              <a:spcAft>
                <a:spcPts val="0"/>
              </a:spcAft>
              <a:buNone/>
            </a:pPr>
            <a:endParaRPr lang="en-US" sz="36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932925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E517-15AF-33C1-DF8C-199517CF8DE9}"/>
              </a:ext>
            </a:extLst>
          </p:cNvPr>
          <p:cNvSpPr>
            <a:spLocks noGrp="1"/>
          </p:cNvSpPr>
          <p:nvPr>
            <p:ph type="title"/>
          </p:nvPr>
        </p:nvSpPr>
        <p:spPr>
          <a:xfrm>
            <a:off x="861451" y="217162"/>
            <a:ext cx="8564054" cy="770337"/>
          </a:xfrm>
        </p:spPr>
        <p:txBody>
          <a:bodyPr>
            <a:noAutofit/>
          </a:bodyPr>
          <a:lstStyle/>
          <a:p>
            <a:pPr algn="ctr"/>
            <a:r>
              <a:rPr lang="en-US" cap="none" dirty="0">
                <a:latin typeface="Arial" panose="020B0604020202020204" pitchFamily="34" charset="0"/>
                <a:cs typeface="Arial" panose="020B0604020202020204" pitchFamily="34" charset="0"/>
              </a:rPr>
              <a:t>CHALLENGING OF DOCUMENTS FILED</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4A003B6-24D2-24E4-22DD-CBF7DC29F518}"/>
              </a:ext>
            </a:extLst>
          </p:cNvPr>
          <p:cNvSpPr>
            <a:spLocks noGrp="1"/>
          </p:cNvSpPr>
          <p:nvPr>
            <p:ph idx="1"/>
          </p:nvPr>
        </p:nvSpPr>
        <p:spPr>
          <a:xfrm>
            <a:off x="172720" y="1229360"/>
            <a:ext cx="10353040" cy="5953759"/>
          </a:xfrm>
        </p:spPr>
        <p:txBody>
          <a:bodyPr/>
          <a:lstStyle/>
          <a:p>
            <a:pPr marL="541085" indent="-457200" algn="just">
              <a:spcBef>
                <a:spcPts val="0"/>
              </a:spcBef>
            </a:pPr>
            <a:r>
              <a:rPr lang="en-US" sz="2800" dirty="0">
                <a:effectLst/>
                <a:latin typeface="Arial" panose="020B0604020202020204" pitchFamily="34" charset="0"/>
                <a:ea typeface="Times New Roman" panose="02020603050405020304" pitchFamily="18" charset="0"/>
                <a:cs typeface="Arial" panose="020B0604020202020204" pitchFamily="34" charset="0"/>
              </a:rPr>
              <a:t>Regulations 168(6) provides “A company may challenge any document filed with the Commission within 10 business days by filing a notice in Form CoR168.</a:t>
            </a:r>
          </a:p>
          <a:p>
            <a:pPr marL="83885" marR="0" indent="0" algn="just">
              <a:spcBef>
                <a:spcPts val="0"/>
              </a:spcBef>
              <a:spcAft>
                <a:spcPts val="0"/>
              </a:spcAft>
              <a:buNone/>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541085" indent="-457200" algn="just">
              <a:spcBef>
                <a:spcPts val="0"/>
              </a:spcBef>
            </a:pPr>
            <a:r>
              <a:rPr lang="en-US" sz="2800" dirty="0" err="1">
                <a:effectLst/>
                <a:latin typeface="Arial" panose="020B0604020202020204" pitchFamily="34" charset="0"/>
                <a:ea typeface="Times New Roman" panose="02020603050405020304" pitchFamily="18" charset="0"/>
                <a:cs typeface="Arial" panose="020B0604020202020204" pitchFamily="34" charset="0"/>
              </a:rPr>
              <a:t>Subreg</a:t>
            </a:r>
            <a:r>
              <a:rPr lang="en-US" sz="2800" dirty="0">
                <a:effectLst/>
                <a:latin typeface="Arial" panose="020B0604020202020204" pitchFamily="34" charset="0"/>
                <a:ea typeface="Times New Roman" panose="02020603050405020304" pitchFamily="18" charset="0"/>
                <a:cs typeface="Arial" panose="020B0604020202020204" pitchFamily="34" charset="0"/>
              </a:rPr>
              <a:t> (7) states that a filing that has been challenged is a nullity and must be removed from the register. </a:t>
            </a:r>
          </a:p>
          <a:p>
            <a:pPr marL="541085" indent="-457200" algn="just">
              <a:spcBef>
                <a:spcPts val="0"/>
              </a:spcBef>
            </a:pPr>
            <a:endParaRPr lang="en-US" sz="2800" dirty="0">
              <a:latin typeface="Arial" panose="020B0604020202020204" pitchFamily="34" charset="0"/>
              <a:ea typeface="Times New Roman" panose="02020603050405020304" pitchFamily="18" charset="0"/>
              <a:cs typeface="Arial" panose="020B0604020202020204" pitchFamily="34" charset="0"/>
            </a:endParaRPr>
          </a:p>
          <a:p>
            <a:pPr marL="541085" indent="-457200" algn="just">
              <a:spcBef>
                <a:spcPts val="0"/>
              </a:spcBef>
            </a:pPr>
            <a:r>
              <a:rPr lang="en-US" sz="2800" dirty="0">
                <a:effectLst/>
                <a:latin typeface="Arial" panose="020B0604020202020204" pitchFamily="34" charset="0"/>
                <a:ea typeface="Times New Roman" panose="02020603050405020304" pitchFamily="18" charset="0"/>
                <a:cs typeface="Arial" panose="020B0604020202020204" pitchFamily="34" charset="0"/>
              </a:rPr>
              <a:t>For director amendments and member changes, a dedicated email </a:t>
            </a:r>
            <a:r>
              <a:rPr lang="en-US" sz="2800" dirty="0">
                <a:latin typeface="Arial" panose="020B0604020202020204" pitchFamily="34" charset="0"/>
                <a:ea typeface="Times New Roman" panose="02020603050405020304" pitchFamily="18" charset="0"/>
                <a:cs typeface="Arial" panose="020B0604020202020204" pitchFamily="34" charset="0"/>
              </a:rPr>
              <a:t>was created for the filing of CoR168 to </a:t>
            </a:r>
            <a:r>
              <a:rPr lang="en-US" sz="2800" dirty="0">
                <a:latin typeface="Arial" panose="020B0604020202020204" pitchFamily="34" charset="0"/>
                <a:ea typeface="Times New Roman" panose="02020603050405020304" pitchFamily="18" charset="0"/>
                <a:cs typeface="Arial" panose="020B0604020202020204" pitchFamily="34" charset="0"/>
                <a:hlinkClick r:id="rId2"/>
              </a:rPr>
              <a:t>directorobjections@cipc.co.za</a:t>
            </a:r>
            <a:r>
              <a:rPr lang="en-US" sz="2800" dirty="0">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334327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EBD6C8-A4D0-5C4F-9DA0-80D20C1F392E}"/>
              </a:ext>
            </a:extLst>
          </p:cNvPr>
          <p:cNvSpPr>
            <a:spLocks noGrp="1"/>
          </p:cNvSpPr>
          <p:nvPr>
            <p:ph type="title"/>
          </p:nvPr>
        </p:nvSpPr>
        <p:spPr>
          <a:xfrm>
            <a:off x="534432" y="3030876"/>
            <a:ext cx="4756759" cy="3075303"/>
          </a:xfrm>
        </p:spPr>
        <p:txBody>
          <a:bodyPr>
            <a:noAutofit/>
          </a:bodyPr>
          <a:lstStyle/>
          <a:p>
            <a:pPr algn="l"/>
            <a:r>
              <a:rPr lang="en-US" b="1" dirty="0">
                <a:gradFill flip="none" rotWithShape="1">
                  <a:gsLst>
                    <a:gs pos="0">
                      <a:srgbClr val="99C78F"/>
                    </a:gs>
                    <a:gs pos="100000">
                      <a:srgbClr val="007882"/>
                    </a:gs>
                  </a:gsLst>
                  <a:lin ang="0" scaled="1"/>
                  <a:tileRect/>
                </a:gradFill>
              </a:rPr>
              <a:t>THANK YOU</a:t>
            </a:r>
          </a:p>
        </p:txBody>
      </p:sp>
      <p:pic>
        <p:nvPicPr>
          <p:cNvPr id="2" name="Picture 1">
            <a:extLst>
              <a:ext uri="{FF2B5EF4-FFF2-40B4-BE49-F238E27FC236}">
                <a16:creationId xmlns:a16="http://schemas.microsoft.com/office/drawing/2014/main" id="{E2A4AB07-0DCB-3845-85AC-73121A8BAA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18" y="499414"/>
            <a:ext cx="2304256" cy="2304256"/>
          </a:xfrm>
          <a:prstGeom prst="rect">
            <a:avLst/>
          </a:prstGeom>
        </p:spPr>
      </p:pic>
    </p:spTree>
    <p:extLst>
      <p:ext uri="{BB962C8B-B14F-4D97-AF65-F5344CB8AC3E}">
        <p14:creationId xmlns:p14="http://schemas.microsoft.com/office/powerpoint/2010/main" val="2475184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3928</TotalTime>
  <Words>558</Words>
  <Application>Microsoft Office PowerPoint</Application>
  <PresentationFormat>Custom</PresentationFormat>
  <Paragraphs>36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Arial</vt:lpstr>
      <vt:lpstr>Calibri</vt:lpstr>
      <vt:lpstr>Office Theme</vt:lpstr>
      <vt:lpstr>DIRECTOR AMENDMENTs  &amp;  change of contact details       Presenter: V Nkohla   05 September 2025</vt:lpstr>
      <vt:lpstr>LEGAL REQUIREMENT VS ADMINISTRATIVE PROCESS</vt:lpstr>
      <vt:lpstr>Filing of director amendments</vt:lpstr>
      <vt:lpstr>Change of contact details</vt:lpstr>
      <vt:lpstr>MANUAL APPLICATIONS</vt:lpstr>
      <vt:lpstr>CHALLENGING OF DOCUMENTS FILED</vt:lpstr>
      <vt:lpstr>THANK YOU</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Tintswalo Mawila</cp:lastModifiedBy>
  <cp:revision>653</cp:revision>
  <dcterms:created xsi:type="dcterms:W3CDTF">2019-05-23T08:27:41Z</dcterms:created>
  <dcterms:modified xsi:type="dcterms:W3CDTF">2025-09-08T09:43:14Z</dcterms:modified>
</cp:coreProperties>
</file>