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43" r:id="rId2"/>
    <p:sldId id="391" r:id="rId3"/>
    <p:sldId id="392" r:id="rId4"/>
    <p:sldId id="393" r:id="rId5"/>
    <p:sldId id="394" r:id="rId6"/>
    <p:sldId id="395" r:id="rId7"/>
    <p:sldId id="397" r:id="rId8"/>
    <p:sldId id="398" r:id="rId9"/>
    <p:sldId id="405" r:id="rId10"/>
    <p:sldId id="399" r:id="rId11"/>
    <p:sldId id="403" r:id="rId12"/>
    <p:sldId id="404" r:id="rId13"/>
    <p:sldId id="346" r:id="rId14"/>
  </p:sldIdLst>
  <p:sldSz cx="10688638" cy="7562850"/>
  <p:notesSz cx="6797675" cy="9928225"/>
  <p:defaultTextStyle>
    <a:defPPr>
      <a:defRPr lang="en-US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7ABC32"/>
    <a:srgbClr val="679E2A"/>
    <a:srgbClr val="009999"/>
    <a:srgbClr val="00DED9"/>
    <a:srgbClr val="00B4B0"/>
    <a:srgbClr val="E4EDD3"/>
    <a:srgbClr val="33CCCC"/>
    <a:srgbClr val="42B2AB"/>
    <a:srgbClr val="C2F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59" autoAdjust="0"/>
    <p:restoredTop sz="92705" autoAdjust="0"/>
  </p:normalViewPr>
  <p:slideViewPr>
    <p:cSldViewPr snapToGrid="0" snapToObjects="1">
      <p:cViewPr varScale="1">
        <p:scale>
          <a:sx n="63" d="100"/>
          <a:sy n="63" d="100"/>
        </p:scale>
        <p:origin x="776" y="60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pc.co.za/wp-content/uploads/2024/10/STEP-BY-STEP-ANNUAL-RETURNS-003.pdf" TargetMode="External"/><Relationship Id="rId1" Type="http://schemas.openxmlformats.org/officeDocument/2006/relationships/hyperlink" Target="https://www.cipc.co.za/wp-content/uploads/2025/07/Checklist-AR-Co-operative-2025.pdf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pc.co.za/wp-content/uploads/2024/10/STEP-BY-STEP-ANNUAL-RETURNS-003.pdf" TargetMode="External"/><Relationship Id="rId1" Type="http://schemas.openxmlformats.org/officeDocument/2006/relationships/hyperlink" Target="https://www.cipc.co.za/wp-content/uploads/2025/07/Checklist-AR-Co-operative-2025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E83586-1F88-4B23-A639-05D20BBE19D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F15E8B2-CCAE-46C1-9450-A6142EC9EA72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98000">
              <a:srgbClr val="009999"/>
            </a:gs>
          </a:gsLst>
          <a:lin ang="5400000" scaled="1"/>
        </a:gradFill>
      </dgm:spPr>
      <dgm:t>
        <a:bodyPr/>
        <a:lstStyle/>
        <a:p>
          <a:r>
            <a:rPr lang="en-ZA" sz="2100" dirty="0"/>
            <a:t>The Regulations to the Act make provision for </a:t>
          </a:r>
          <a:r>
            <a:rPr lang="en-ZA" sz="2100" b="1" dirty="0"/>
            <a:t>Annual Fee amounts payable to CIPC</a:t>
          </a:r>
          <a:r>
            <a:rPr lang="en-ZA" sz="2100" dirty="0"/>
            <a:t> by different categories of co-ops. The Annual Fee payments is </a:t>
          </a:r>
          <a:r>
            <a:rPr lang="en-ZA" sz="2100" u="sng" dirty="0"/>
            <a:t>not</a:t>
          </a:r>
          <a:r>
            <a:rPr lang="en-ZA" sz="2100" dirty="0"/>
            <a:t> related to </a:t>
          </a:r>
          <a:r>
            <a:rPr lang="en-ZA" sz="2100" b="1" dirty="0"/>
            <a:t>SARS Tax Payments</a:t>
          </a:r>
          <a:r>
            <a:rPr lang="en-ZA" sz="2100" dirty="0"/>
            <a:t>.</a:t>
          </a:r>
          <a:endParaRPr lang="en-US" sz="2100" dirty="0"/>
        </a:p>
      </dgm:t>
    </dgm:pt>
    <dgm:pt modelId="{0FCA06EF-0BCF-428D-81F0-97537EB97E74}" type="parTrans" cxnId="{77472738-96FF-4255-8111-7CB5B913E3DB}">
      <dgm:prSet/>
      <dgm:spPr/>
      <dgm:t>
        <a:bodyPr/>
        <a:lstStyle/>
        <a:p>
          <a:endParaRPr lang="en-US"/>
        </a:p>
      </dgm:t>
    </dgm:pt>
    <dgm:pt modelId="{9BA1B2D6-0258-4796-A851-AB08771A0AF3}" type="sibTrans" cxnId="{77472738-96FF-4255-8111-7CB5B913E3DB}">
      <dgm:prSet/>
      <dgm:spPr/>
      <dgm:t>
        <a:bodyPr/>
        <a:lstStyle/>
        <a:p>
          <a:endParaRPr lang="en-US"/>
        </a:p>
      </dgm:t>
    </dgm:pt>
    <dgm:pt modelId="{E04BC5E2-2401-4F7B-AF34-0892A2162E49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ZA" sz="2100" dirty="0"/>
            <a:t>Fees amounts differ from the amounts paid by Companies and Close Corporations</a:t>
          </a:r>
          <a:r>
            <a:rPr lang="en-ZA" sz="2000" dirty="0"/>
            <a:t>.</a:t>
          </a:r>
          <a:endParaRPr lang="en-US" sz="2000" dirty="0"/>
        </a:p>
      </dgm:t>
    </dgm:pt>
    <dgm:pt modelId="{C2565D24-BA36-4916-BBCC-8C22E68EE624}" type="parTrans" cxnId="{D91BC762-EA6F-41F8-A9B8-E62BD6ABF2C7}">
      <dgm:prSet/>
      <dgm:spPr/>
      <dgm:t>
        <a:bodyPr/>
        <a:lstStyle/>
        <a:p>
          <a:endParaRPr lang="en-US"/>
        </a:p>
      </dgm:t>
    </dgm:pt>
    <dgm:pt modelId="{4FB88932-C540-4405-AB5E-DC18F9C79CC1}" type="sibTrans" cxnId="{D91BC762-EA6F-41F8-A9B8-E62BD6ABF2C7}">
      <dgm:prSet/>
      <dgm:spPr/>
      <dgm:t>
        <a:bodyPr/>
        <a:lstStyle/>
        <a:p>
          <a:endParaRPr lang="en-US"/>
        </a:p>
      </dgm:t>
    </dgm:pt>
    <dgm:pt modelId="{2972EB14-A819-4511-B597-2D967167A532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ZA" sz="2100" dirty="0"/>
            <a:t>Annual Fees are paid in terms of the amount of Annual Revenue the co-operative made during the previous financial year. Reference to </a:t>
          </a:r>
          <a:r>
            <a:rPr lang="en-ZA" sz="2100" b="1" dirty="0"/>
            <a:t>Annual Revenue (turnover) </a:t>
          </a:r>
          <a:r>
            <a:rPr lang="en-ZA" sz="2100" dirty="0"/>
            <a:t>means the gross value of the economic benefits received by a co-op as a result of its ordinary activities in a financial year. </a:t>
          </a:r>
          <a:endParaRPr lang="en-US" sz="2100" dirty="0"/>
        </a:p>
      </dgm:t>
    </dgm:pt>
    <dgm:pt modelId="{EB78E612-FB9E-454E-82FF-F6AF708A923B}" type="parTrans" cxnId="{C74CAA5A-228D-4488-98CA-B76523C92707}">
      <dgm:prSet/>
      <dgm:spPr/>
      <dgm:t>
        <a:bodyPr/>
        <a:lstStyle/>
        <a:p>
          <a:endParaRPr lang="en-US"/>
        </a:p>
      </dgm:t>
    </dgm:pt>
    <dgm:pt modelId="{21E846D3-A5F1-46CF-A256-F07C86CD7BE9}" type="sibTrans" cxnId="{C74CAA5A-228D-4488-98CA-B76523C92707}">
      <dgm:prSet/>
      <dgm:spPr/>
      <dgm:t>
        <a:bodyPr/>
        <a:lstStyle/>
        <a:p>
          <a:endParaRPr lang="en-US"/>
        </a:p>
      </dgm:t>
    </dgm:pt>
    <dgm:pt modelId="{A0934B38-AE6B-47B6-83BC-EC0A500D5B00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ZA" sz="2100" b="0" dirty="0"/>
            <a:t>Co-operatives must file Annual returns and reports subsequent AGM within 6 months after the end of the preceding financial year. (From the anniversary date, the Co-operatives must hold AGM within 6 months AND file AR with 15 days from the AGM date).</a:t>
          </a:r>
          <a:endParaRPr lang="en-US" sz="2100" b="0" dirty="0"/>
        </a:p>
      </dgm:t>
    </dgm:pt>
    <dgm:pt modelId="{F33BD033-341B-4210-BC11-BE715AB936ED}" type="parTrans" cxnId="{540DED76-16CD-42A4-942E-6FBEC9D65CA0}">
      <dgm:prSet/>
      <dgm:spPr/>
      <dgm:t>
        <a:bodyPr/>
        <a:lstStyle/>
        <a:p>
          <a:endParaRPr lang="en-US"/>
        </a:p>
      </dgm:t>
    </dgm:pt>
    <dgm:pt modelId="{1F323C53-3B56-42F1-B4A0-FD88A191B3CB}" type="sibTrans" cxnId="{540DED76-16CD-42A4-942E-6FBEC9D65CA0}">
      <dgm:prSet/>
      <dgm:spPr/>
      <dgm:t>
        <a:bodyPr/>
        <a:lstStyle/>
        <a:p>
          <a:endParaRPr lang="en-US"/>
        </a:p>
      </dgm:t>
    </dgm:pt>
    <dgm:pt modelId="{3B49F02C-0349-4990-9DCD-DD1E79288421}" type="pres">
      <dgm:prSet presAssocID="{B5E83586-1F88-4B23-A639-05D20BBE19DE}" presName="root" presStyleCnt="0">
        <dgm:presLayoutVars>
          <dgm:dir/>
          <dgm:resizeHandles val="exact"/>
        </dgm:presLayoutVars>
      </dgm:prSet>
      <dgm:spPr/>
    </dgm:pt>
    <dgm:pt modelId="{9A397366-9BF7-4F47-9390-9CC14BD921AE}" type="pres">
      <dgm:prSet presAssocID="{9F15E8B2-CCAE-46C1-9450-A6142EC9EA72}" presName="compNode" presStyleCnt="0"/>
      <dgm:spPr/>
    </dgm:pt>
    <dgm:pt modelId="{CC7C59C2-7C1C-42E1-AF44-4330BE4B632C}" type="pres">
      <dgm:prSet presAssocID="{9F15E8B2-CCAE-46C1-9450-A6142EC9EA72}" presName="bgRect" presStyleLbl="bgShp" presStyleIdx="0" presStyleCnt="4"/>
      <dgm:spPr>
        <a:solidFill>
          <a:schemeClr val="accent3">
            <a:lumMod val="40000"/>
            <a:lumOff val="60000"/>
          </a:schemeClr>
        </a:solidFill>
      </dgm:spPr>
    </dgm:pt>
    <dgm:pt modelId="{2499AE6C-5021-45FF-8DA7-20D83FC38EA2}" type="pres">
      <dgm:prSet presAssocID="{9F15E8B2-CCAE-46C1-9450-A6142EC9EA7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45A0419-3259-4109-BE07-13E5A93409BC}" type="pres">
      <dgm:prSet presAssocID="{9F15E8B2-CCAE-46C1-9450-A6142EC9EA72}" presName="spaceRect" presStyleCnt="0"/>
      <dgm:spPr/>
    </dgm:pt>
    <dgm:pt modelId="{EE5A2266-BE61-4CB3-9F09-45D2554C492D}" type="pres">
      <dgm:prSet presAssocID="{9F15E8B2-CCAE-46C1-9450-A6142EC9EA72}" presName="parTx" presStyleLbl="revTx" presStyleIdx="0" presStyleCnt="4">
        <dgm:presLayoutVars>
          <dgm:chMax val="0"/>
          <dgm:chPref val="0"/>
        </dgm:presLayoutVars>
      </dgm:prSet>
      <dgm:spPr/>
    </dgm:pt>
    <dgm:pt modelId="{F5C33AB4-3947-4EB1-8389-74BF154605A4}" type="pres">
      <dgm:prSet presAssocID="{9BA1B2D6-0258-4796-A851-AB08771A0AF3}" presName="sibTrans" presStyleCnt="0"/>
      <dgm:spPr/>
    </dgm:pt>
    <dgm:pt modelId="{3BFBB1B4-C7E7-4CFD-94EA-D5643A847696}" type="pres">
      <dgm:prSet presAssocID="{E04BC5E2-2401-4F7B-AF34-0892A2162E49}" presName="compNode" presStyleCnt="0"/>
      <dgm:spPr/>
    </dgm:pt>
    <dgm:pt modelId="{184D8EDF-F303-41AB-8718-4050E62DD6F1}" type="pres">
      <dgm:prSet presAssocID="{E04BC5E2-2401-4F7B-AF34-0892A2162E49}" presName="bgRect" presStyleLbl="bgShp" presStyleIdx="1" presStyleCnt="4"/>
      <dgm:spPr>
        <a:solidFill>
          <a:schemeClr val="accent3">
            <a:lumMod val="40000"/>
            <a:lumOff val="60000"/>
          </a:schemeClr>
        </a:solidFill>
      </dgm:spPr>
    </dgm:pt>
    <dgm:pt modelId="{7A7BAA1C-32B3-48AA-AED8-EAA03B3E3AAC}" type="pres">
      <dgm:prSet presAssocID="{E04BC5E2-2401-4F7B-AF34-0892A2162E4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3B12FF3B-CCAC-4F2C-AD63-4B6219E48F94}" type="pres">
      <dgm:prSet presAssocID="{E04BC5E2-2401-4F7B-AF34-0892A2162E49}" presName="spaceRect" presStyleCnt="0"/>
      <dgm:spPr/>
    </dgm:pt>
    <dgm:pt modelId="{195B91CD-2F15-4495-A4D1-DD2CB245125C}" type="pres">
      <dgm:prSet presAssocID="{E04BC5E2-2401-4F7B-AF34-0892A2162E49}" presName="parTx" presStyleLbl="revTx" presStyleIdx="1" presStyleCnt="4" custScaleY="105940">
        <dgm:presLayoutVars>
          <dgm:chMax val="0"/>
          <dgm:chPref val="0"/>
        </dgm:presLayoutVars>
      </dgm:prSet>
      <dgm:spPr/>
    </dgm:pt>
    <dgm:pt modelId="{4131B6C1-4045-45DE-8AAA-3C9DA6BCB86C}" type="pres">
      <dgm:prSet presAssocID="{4FB88932-C540-4405-AB5E-DC18F9C79CC1}" presName="sibTrans" presStyleCnt="0"/>
      <dgm:spPr/>
    </dgm:pt>
    <dgm:pt modelId="{941A806B-FFD1-49A0-B171-13BB07E4F86D}" type="pres">
      <dgm:prSet presAssocID="{2972EB14-A819-4511-B597-2D967167A532}" presName="compNode" presStyleCnt="0"/>
      <dgm:spPr/>
    </dgm:pt>
    <dgm:pt modelId="{4DB0B3FC-EFEE-4C46-AB63-D8C80F0AE792}" type="pres">
      <dgm:prSet presAssocID="{2972EB14-A819-4511-B597-2D967167A532}" presName="bgRect" presStyleLbl="bgShp" presStyleIdx="2" presStyleCnt="4" custScaleY="132597"/>
      <dgm:spPr>
        <a:solidFill>
          <a:schemeClr val="accent3">
            <a:lumMod val="40000"/>
            <a:lumOff val="60000"/>
          </a:schemeClr>
        </a:solidFill>
      </dgm:spPr>
    </dgm:pt>
    <dgm:pt modelId="{555EF6EF-DB34-44DA-98A9-8BB3EF422B25}" type="pres">
      <dgm:prSet presAssocID="{2972EB14-A819-4511-B597-2D967167A53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6153C02D-BEA1-4E6B-828D-AB9BACA33F0B}" type="pres">
      <dgm:prSet presAssocID="{2972EB14-A819-4511-B597-2D967167A532}" presName="spaceRect" presStyleCnt="0"/>
      <dgm:spPr/>
    </dgm:pt>
    <dgm:pt modelId="{9C41D6C9-AA7D-464E-9C46-A0FFFBCC4948}" type="pres">
      <dgm:prSet presAssocID="{2972EB14-A819-4511-B597-2D967167A532}" presName="parTx" presStyleLbl="revTx" presStyleIdx="2" presStyleCnt="4" custScaleY="127013">
        <dgm:presLayoutVars>
          <dgm:chMax val="0"/>
          <dgm:chPref val="0"/>
        </dgm:presLayoutVars>
      </dgm:prSet>
      <dgm:spPr/>
    </dgm:pt>
    <dgm:pt modelId="{B48837F2-4260-471A-B124-80F4DCDAD7BA}" type="pres">
      <dgm:prSet presAssocID="{21E846D3-A5F1-46CF-A256-F07C86CD7BE9}" presName="sibTrans" presStyleCnt="0"/>
      <dgm:spPr/>
    </dgm:pt>
    <dgm:pt modelId="{91A66D94-FF4C-417E-B389-0B704F3E97E2}" type="pres">
      <dgm:prSet presAssocID="{A0934B38-AE6B-47B6-83BC-EC0A500D5B00}" presName="compNode" presStyleCnt="0"/>
      <dgm:spPr/>
    </dgm:pt>
    <dgm:pt modelId="{D10BC8A5-BC0F-45F1-9744-5897613978E8}" type="pres">
      <dgm:prSet presAssocID="{A0934B38-AE6B-47B6-83BC-EC0A500D5B00}" presName="bgRect" presStyleLbl="bgShp" presStyleIdx="3" presStyleCnt="4"/>
      <dgm:spPr>
        <a:solidFill>
          <a:schemeClr val="accent3">
            <a:lumMod val="40000"/>
            <a:lumOff val="60000"/>
          </a:schemeClr>
        </a:solidFill>
      </dgm:spPr>
    </dgm:pt>
    <dgm:pt modelId="{3723E7EF-F6C8-4F80-ADC9-57952068B27D}" type="pres">
      <dgm:prSet presAssocID="{A0934B38-AE6B-47B6-83BC-EC0A500D5B0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Yuan"/>
        </a:ext>
      </dgm:extLst>
    </dgm:pt>
    <dgm:pt modelId="{724CE559-5BBD-47E8-8916-85141324FC34}" type="pres">
      <dgm:prSet presAssocID="{A0934B38-AE6B-47B6-83BC-EC0A500D5B00}" presName="spaceRect" presStyleCnt="0"/>
      <dgm:spPr/>
    </dgm:pt>
    <dgm:pt modelId="{490F9ABC-CE47-4A6E-A105-939180847E49}" type="pres">
      <dgm:prSet presAssocID="{A0934B38-AE6B-47B6-83BC-EC0A500D5B0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2717A02-B42E-49CD-94E7-4BBAEA6CDD87}" type="presOf" srcId="{B5E83586-1F88-4B23-A639-05D20BBE19DE}" destId="{3B49F02C-0349-4990-9DCD-DD1E79288421}" srcOrd="0" destOrd="0" presId="urn:microsoft.com/office/officeart/2018/2/layout/IconVerticalSolidList"/>
    <dgm:cxn modelId="{77472738-96FF-4255-8111-7CB5B913E3DB}" srcId="{B5E83586-1F88-4B23-A639-05D20BBE19DE}" destId="{9F15E8B2-CCAE-46C1-9450-A6142EC9EA72}" srcOrd="0" destOrd="0" parTransId="{0FCA06EF-0BCF-428D-81F0-97537EB97E74}" sibTransId="{9BA1B2D6-0258-4796-A851-AB08771A0AF3}"/>
    <dgm:cxn modelId="{D91BC762-EA6F-41F8-A9B8-E62BD6ABF2C7}" srcId="{B5E83586-1F88-4B23-A639-05D20BBE19DE}" destId="{E04BC5E2-2401-4F7B-AF34-0892A2162E49}" srcOrd="1" destOrd="0" parTransId="{C2565D24-BA36-4916-BBCC-8C22E68EE624}" sibTransId="{4FB88932-C540-4405-AB5E-DC18F9C79CC1}"/>
    <dgm:cxn modelId="{9ED6354C-20CD-4BF2-AE36-D24A4060E39A}" type="presOf" srcId="{9F15E8B2-CCAE-46C1-9450-A6142EC9EA72}" destId="{EE5A2266-BE61-4CB3-9F09-45D2554C492D}" srcOrd="0" destOrd="0" presId="urn:microsoft.com/office/officeart/2018/2/layout/IconVerticalSolidList"/>
    <dgm:cxn modelId="{540DED76-16CD-42A4-942E-6FBEC9D65CA0}" srcId="{B5E83586-1F88-4B23-A639-05D20BBE19DE}" destId="{A0934B38-AE6B-47B6-83BC-EC0A500D5B00}" srcOrd="3" destOrd="0" parTransId="{F33BD033-341B-4210-BC11-BE715AB936ED}" sibTransId="{1F323C53-3B56-42F1-B4A0-FD88A191B3CB}"/>
    <dgm:cxn modelId="{C74CAA5A-228D-4488-98CA-B76523C92707}" srcId="{B5E83586-1F88-4B23-A639-05D20BBE19DE}" destId="{2972EB14-A819-4511-B597-2D967167A532}" srcOrd="2" destOrd="0" parTransId="{EB78E612-FB9E-454E-82FF-F6AF708A923B}" sibTransId="{21E846D3-A5F1-46CF-A256-F07C86CD7BE9}"/>
    <dgm:cxn modelId="{B0327E8B-02EA-4B1F-B6AD-7A59C5BC2937}" type="presOf" srcId="{2972EB14-A819-4511-B597-2D967167A532}" destId="{9C41D6C9-AA7D-464E-9C46-A0FFFBCC4948}" srcOrd="0" destOrd="0" presId="urn:microsoft.com/office/officeart/2018/2/layout/IconVerticalSolidList"/>
    <dgm:cxn modelId="{40129EA9-4656-47B9-A211-14162BCDE0C6}" type="presOf" srcId="{A0934B38-AE6B-47B6-83BC-EC0A500D5B00}" destId="{490F9ABC-CE47-4A6E-A105-939180847E49}" srcOrd="0" destOrd="0" presId="urn:microsoft.com/office/officeart/2018/2/layout/IconVerticalSolidList"/>
    <dgm:cxn modelId="{16A9ACC4-D1E9-4E10-BF18-BF9588783E34}" type="presOf" srcId="{E04BC5E2-2401-4F7B-AF34-0892A2162E49}" destId="{195B91CD-2F15-4495-A4D1-DD2CB245125C}" srcOrd="0" destOrd="0" presId="urn:microsoft.com/office/officeart/2018/2/layout/IconVerticalSolidList"/>
    <dgm:cxn modelId="{E2748BA6-0AAB-4395-9A2D-83E2A1F26A38}" type="presParOf" srcId="{3B49F02C-0349-4990-9DCD-DD1E79288421}" destId="{9A397366-9BF7-4F47-9390-9CC14BD921AE}" srcOrd="0" destOrd="0" presId="urn:microsoft.com/office/officeart/2018/2/layout/IconVerticalSolidList"/>
    <dgm:cxn modelId="{55D71E81-4581-431D-9AAD-0194DEB7C52A}" type="presParOf" srcId="{9A397366-9BF7-4F47-9390-9CC14BD921AE}" destId="{CC7C59C2-7C1C-42E1-AF44-4330BE4B632C}" srcOrd="0" destOrd="0" presId="urn:microsoft.com/office/officeart/2018/2/layout/IconVerticalSolidList"/>
    <dgm:cxn modelId="{CA8AB8F2-3320-4BAD-941F-BC204EDD39D2}" type="presParOf" srcId="{9A397366-9BF7-4F47-9390-9CC14BD921AE}" destId="{2499AE6C-5021-45FF-8DA7-20D83FC38EA2}" srcOrd="1" destOrd="0" presId="urn:microsoft.com/office/officeart/2018/2/layout/IconVerticalSolidList"/>
    <dgm:cxn modelId="{F44D82D1-A734-49FE-AAF4-E38507AC9D14}" type="presParOf" srcId="{9A397366-9BF7-4F47-9390-9CC14BD921AE}" destId="{645A0419-3259-4109-BE07-13E5A93409BC}" srcOrd="2" destOrd="0" presId="urn:microsoft.com/office/officeart/2018/2/layout/IconVerticalSolidList"/>
    <dgm:cxn modelId="{3BEF1B5E-11AD-4BE7-9A0D-DFC30CDC84CB}" type="presParOf" srcId="{9A397366-9BF7-4F47-9390-9CC14BD921AE}" destId="{EE5A2266-BE61-4CB3-9F09-45D2554C492D}" srcOrd="3" destOrd="0" presId="urn:microsoft.com/office/officeart/2018/2/layout/IconVerticalSolidList"/>
    <dgm:cxn modelId="{01A10588-CB22-4B61-BB33-C4BCC2FA4005}" type="presParOf" srcId="{3B49F02C-0349-4990-9DCD-DD1E79288421}" destId="{F5C33AB4-3947-4EB1-8389-74BF154605A4}" srcOrd="1" destOrd="0" presId="urn:microsoft.com/office/officeart/2018/2/layout/IconVerticalSolidList"/>
    <dgm:cxn modelId="{2EDDFCB1-D081-4711-95F7-4D75DF6FC7BF}" type="presParOf" srcId="{3B49F02C-0349-4990-9DCD-DD1E79288421}" destId="{3BFBB1B4-C7E7-4CFD-94EA-D5643A847696}" srcOrd="2" destOrd="0" presId="urn:microsoft.com/office/officeart/2018/2/layout/IconVerticalSolidList"/>
    <dgm:cxn modelId="{AC78C470-95BA-48D6-865F-2948C4FF6726}" type="presParOf" srcId="{3BFBB1B4-C7E7-4CFD-94EA-D5643A847696}" destId="{184D8EDF-F303-41AB-8718-4050E62DD6F1}" srcOrd="0" destOrd="0" presId="urn:microsoft.com/office/officeart/2018/2/layout/IconVerticalSolidList"/>
    <dgm:cxn modelId="{E2D7DAEF-21A8-490F-ACB6-367DAECA396D}" type="presParOf" srcId="{3BFBB1B4-C7E7-4CFD-94EA-D5643A847696}" destId="{7A7BAA1C-32B3-48AA-AED8-EAA03B3E3AAC}" srcOrd="1" destOrd="0" presId="urn:microsoft.com/office/officeart/2018/2/layout/IconVerticalSolidList"/>
    <dgm:cxn modelId="{AB397ADF-78C0-4BC7-B16C-58FD3DCAB773}" type="presParOf" srcId="{3BFBB1B4-C7E7-4CFD-94EA-D5643A847696}" destId="{3B12FF3B-CCAC-4F2C-AD63-4B6219E48F94}" srcOrd="2" destOrd="0" presId="urn:microsoft.com/office/officeart/2018/2/layout/IconVerticalSolidList"/>
    <dgm:cxn modelId="{01844BD0-7CD7-4BA8-BA1D-FC49910C6D71}" type="presParOf" srcId="{3BFBB1B4-C7E7-4CFD-94EA-D5643A847696}" destId="{195B91CD-2F15-4495-A4D1-DD2CB245125C}" srcOrd="3" destOrd="0" presId="urn:microsoft.com/office/officeart/2018/2/layout/IconVerticalSolidList"/>
    <dgm:cxn modelId="{DF0E126E-0360-4D22-935F-8A523E26A467}" type="presParOf" srcId="{3B49F02C-0349-4990-9DCD-DD1E79288421}" destId="{4131B6C1-4045-45DE-8AAA-3C9DA6BCB86C}" srcOrd="3" destOrd="0" presId="urn:microsoft.com/office/officeart/2018/2/layout/IconVerticalSolidList"/>
    <dgm:cxn modelId="{A1A425D8-8BDB-4863-9EE9-D230AB7A9B17}" type="presParOf" srcId="{3B49F02C-0349-4990-9DCD-DD1E79288421}" destId="{941A806B-FFD1-49A0-B171-13BB07E4F86D}" srcOrd="4" destOrd="0" presId="urn:microsoft.com/office/officeart/2018/2/layout/IconVerticalSolidList"/>
    <dgm:cxn modelId="{CB143417-8578-476F-B0BA-EB100ED90D84}" type="presParOf" srcId="{941A806B-FFD1-49A0-B171-13BB07E4F86D}" destId="{4DB0B3FC-EFEE-4C46-AB63-D8C80F0AE792}" srcOrd="0" destOrd="0" presId="urn:microsoft.com/office/officeart/2018/2/layout/IconVerticalSolidList"/>
    <dgm:cxn modelId="{E3A9705C-E1D6-49B9-AE2A-175339FC0F65}" type="presParOf" srcId="{941A806B-FFD1-49A0-B171-13BB07E4F86D}" destId="{555EF6EF-DB34-44DA-98A9-8BB3EF422B25}" srcOrd="1" destOrd="0" presId="urn:microsoft.com/office/officeart/2018/2/layout/IconVerticalSolidList"/>
    <dgm:cxn modelId="{F5D5AB6B-8712-46F6-AD23-A8EF55102021}" type="presParOf" srcId="{941A806B-FFD1-49A0-B171-13BB07E4F86D}" destId="{6153C02D-BEA1-4E6B-828D-AB9BACA33F0B}" srcOrd="2" destOrd="0" presId="urn:microsoft.com/office/officeart/2018/2/layout/IconVerticalSolidList"/>
    <dgm:cxn modelId="{6711959C-6281-4E6F-8E5F-84EA0FA7DEDA}" type="presParOf" srcId="{941A806B-FFD1-49A0-B171-13BB07E4F86D}" destId="{9C41D6C9-AA7D-464E-9C46-A0FFFBCC4948}" srcOrd="3" destOrd="0" presId="urn:microsoft.com/office/officeart/2018/2/layout/IconVerticalSolidList"/>
    <dgm:cxn modelId="{D6401B3E-D6B3-43CA-A332-1696062CDECA}" type="presParOf" srcId="{3B49F02C-0349-4990-9DCD-DD1E79288421}" destId="{B48837F2-4260-471A-B124-80F4DCDAD7BA}" srcOrd="5" destOrd="0" presId="urn:microsoft.com/office/officeart/2018/2/layout/IconVerticalSolidList"/>
    <dgm:cxn modelId="{9FAA36B5-AC5D-4155-9E20-FFB60F6EF694}" type="presParOf" srcId="{3B49F02C-0349-4990-9DCD-DD1E79288421}" destId="{91A66D94-FF4C-417E-B389-0B704F3E97E2}" srcOrd="6" destOrd="0" presId="urn:microsoft.com/office/officeart/2018/2/layout/IconVerticalSolidList"/>
    <dgm:cxn modelId="{F7CCB315-539E-478E-9948-12548A7C907E}" type="presParOf" srcId="{91A66D94-FF4C-417E-B389-0B704F3E97E2}" destId="{D10BC8A5-BC0F-45F1-9744-5897613978E8}" srcOrd="0" destOrd="0" presId="urn:microsoft.com/office/officeart/2018/2/layout/IconVerticalSolidList"/>
    <dgm:cxn modelId="{177A8A15-624D-413F-B3F4-77C96C0BD942}" type="presParOf" srcId="{91A66D94-FF4C-417E-B389-0B704F3E97E2}" destId="{3723E7EF-F6C8-4F80-ADC9-57952068B27D}" srcOrd="1" destOrd="0" presId="urn:microsoft.com/office/officeart/2018/2/layout/IconVerticalSolidList"/>
    <dgm:cxn modelId="{481F1D19-BE78-4E31-ABFC-63440627C844}" type="presParOf" srcId="{91A66D94-FF4C-417E-B389-0B704F3E97E2}" destId="{724CE559-5BBD-47E8-8916-85141324FC34}" srcOrd="2" destOrd="0" presId="urn:microsoft.com/office/officeart/2018/2/layout/IconVerticalSolidList"/>
    <dgm:cxn modelId="{711ECD20-FA89-43AC-B377-6018C2FBB550}" type="presParOf" srcId="{91A66D94-FF4C-417E-B389-0B704F3E97E2}" destId="{490F9ABC-CE47-4A6E-A105-939180847E4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CD1A5D-F629-4152-B8E4-BCD6F43C1AC8}" type="doc">
      <dgm:prSet loTypeId="urn:microsoft.com/office/officeart/2005/8/layout/hierarchy1" loCatId="hierarchy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54D57DE-A05A-44F5-88BA-A056813D9C73}">
      <dgm:prSet custT="1"/>
      <dgm:spPr/>
      <dgm:t>
        <a:bodyPr/>
        <a:lstStyle/>
        <a:p>
          <a:r>
            <a:rPr lang="en-ZA" sz="2400" b="1" dirty="0"/>
            <a:t>Remember to regularly visit the CIPC website to view Notices</a:t>
          </a:r>
          <a:r>
            <a:rPr lang="en-ZA" sz="2400" dirty="0"/>
            <a:t> about new developments and requirements.</a:t>
          </a:r>
          <a:endParaRPr lang="en-US" sz="2400" dirty="0"/>
        </a:p>
      </dgm:t>
    </dgm:pt>
    <dgm:pt modelId="{FF884EFF-95E0-4BFB-A5D1-1EA82A5A6EEE}" type="parTrans" cxnId="{65AF800F-6A32-42E2-BEA3-BC85D54FF379}">
      <dgm:prSet/>
      <dgm:spPr/>
      <dgm:t>
        <a:bodyPr/>
        <a:lstStyle/>
        <a:p>
          <a:endParaRPr lang="en-US"/>
        </a:p>
      </dgm:t>
    </dgm:pt>
    <dgm:pt modelId="{3FDDB73D-448A-490C-A746-F5DC0086280F}" type="sibTrans" cxnId="{65AF800F-6A32-42E2-BEA3-BC85D54FF379}">
      <dgm:prSet/>
      <dgm:spPr/>
      <dgm:t>
        <a:bodyPr/>
        <a:lstStyle/>
        <a:p>
          <a:endParaRPr lang="en-US"/>
        </a:p>
      </dgm:t>
    </dgm:pt>
    <dgm:pt modelId="{6235F276-E27B-47CB-8FDB-79BF1A3B0E5B}">
      <dgm:prSet custT="1"/>
      <dgm:spPr/>
      <dgm:t>
        <a:bodyPr/>
        <a:lstStyle/>
        <a:p>
          <a:r>
            <a:rPr lang="en-ZA" sz="2400" dirty="0"/>
            <a:t>One can also view the Co-op </a:t>
          </a:r>
          <a:r>
            <a:rPr lang="en-ZA" sz="2400" b="1" dirty="0"/>
            <a:t>Annual Returns </a:t>
          </a:r>
          <a:r>
            <a:rPr lang="en-ZA" sz="2400" b="1" dirty="0">
              <a:solidFill>
                <a:schemeClr val="tx1"/>
              </a:solidFill>
            </a:rPr>
            <a:t>Checklist </a:t>
          </a:r>
          <a:r>
            <a:rPr lang="en-US" sz="2400" b="1" dirty="0">
              <a:solidFill>
                <a:schemeClr val="tx1"/>
              </a:solidFill>
              <a:hlinkClick xmlns:r="http://schemas.openxmlformats.org/officeDocument/2006/relationships" r:id="rId1"/>
            </a:rPr>
            <a:t>https://www.cipc.co.za/wp-content/uploads/2025/07/Checklist-AR-Co-operative-2025.pdf</a:t>
          </a:r>
          <a:r>
            <a:rPr lang="en-US" sz="2400" b="1" dirty="0">
              <a:solidFill>
                <a:schemeClr val="tx1"/>
              </a:solidFill>
            </a:rPr>
            <a:t>  </a:t>
          </a:r>
          <a:r>
            <a:rPr lang="en-ZA" sz="2400" b="0" dirty="0">
              <a:solidFill>
                <a:schemeClr val="tx1"/>
              </a:solidFill>
            </a:rPr>
            <a:t>and</a:t>
          </a:r>
          <a:r>
            <a:rPr lang="en-ZA" sz="2400" b="1" dirty="0">
              <a:solidFill>
                <a:schemeClr val="tx1"/>
              </a:solidFill>
            </a:rPr>
            <a:t> </a:t>
          </a:r>
          <a:r>
            <a:rPr lang="en-ZA" sz="2400" b="1" dirty="0"/>
            <a:t>Step-by-Step Guide </a:t>
          </a:r>
          <a:r>
            <a:rPr lang="en-US" sz="2400" b="1" dirty="0">
              <a:hlinkClick xmlns:r="http://schemas.openxmlformats.org/officeDocument/2006/relationships" r:id="rId2"/>
            </a:rPr>
            <a:t>https://www.cipc.co.za/wp-content/uploads/2024/10/STEP-BY-STEP-ANNUAL-RETURNS-003.pdf</a:t>
          </a:r>
          <a:r>
            <a:rPr lang="en-US" sz="2400" b="1" dirty="0"/>
            <a:t> </a:t>
          </a:r>
          <a:endParaRPr lang="en-US" sz="2400" dirty="0"/>
        </a:p>
      </dgm:t>
    </dgm:pt>
    <dgm:pt modelId="{BDACEA15-2C4C-4937-9000-850627177269}" type="parTrans" cxnId="{234B0B61-5821-4881-B9D0-3DAB7984EFB1}">
      <dgm:prSet/>
      <dgm:spPr/>
      <dgm:t>
        <a:bodyPr/>
        <a:lstStyle/>
        <a:p>
          <a:endParaRPr lang="en-US"/>
        </a:p>
      </dgm:t>
    </dgm:pt>
    <dgm:pt modelId="{3550FED8-C977-4C86-86A0-518A26220EA3}" type="sibTrans" cxnId="{234B0B61-5821-4881-B9D0-3DAB7984EFB1}">
      <dgm:prSet/>
      <dgm:spPr/>
      <dgm:t>
        <a:bodyPr/>
        <a:lstStyle/>
        <a:p>
          <a:endParaRPr lang="en-US"/>
        </a:p>
      </dgm:t>
    </dgm:pt>
    <dgm:pt modelId="{9972070E-F2BA-402F-840C-E668B9AA9F20}" type="pres">
      <dgm:prSet presAssocID="{58CD1A5D-F629-4152-B8E4-BCD6F43C1AC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4040651-01D0-4838-9F8A-5D420F4B96C8}" type="pres">
      <dgm:prSet presAssocID="{B54D57DE-A05A-44F5-88BA-A056813D9C73}" presName="hierRoot1" presStyleCnt="0"/>
      <dgm:spPr/>
    </dgm:pt>
    <dgm:pt modelId="{4A9EABDE-AE18-4981-80C7-1C1A03D13B3F}" type="pres">
      <dgm:prSet presAssocID="{B54D57DE-A05A-44F5-88BA-A056813D9C73}" presName="composite" presStyleCnt="0"/>
      <dgm:spPr/>
    </dgm:pt>
    <dgm:pt modelId="{A9107541-AFB9-4052-B386-06996AA52646}" type="pres">
      <dgm:prSet presAssocID="{B54D57DE-A05A-44F5-88BA-A056813D9C73}" presName="background" presStyleLbl="node0" presStyleIdx="0" presStyleCnt="2"/>
      <dgm:spPr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</dgm:spPr>
    </dgm:pt>
    <dgm:pt modelId="{2363B861-452B-4A23-B569-284DC43F3186}" type="pres">
      <dgm:prSet presAssocID="{B54D57DE-A05A-44F5-88BA-A056813D9C73}" presName="text" presStyleLbl="fgAcc0" presStyleIdx="0" presStyleCnt="2" custScaleY="191652">
        <dgm:presLayoutVars>
          <dgm:chPref val="3"/>
        </dgm:presLayoutVars>
      </dgm:prSet>
      <dgm:spPr/>
    </dgm:pt>
    <dgm:pt modelId="{BABA60D2-B3D2-4939-9F1D-37D79FABFF45}" type="pres">
      <dgm:prSet presAssocID="{B54D57DE-A05A-44F5-88BA-A056813D9C73}" presName="hierChild2" presStyleCnt="0"/>
      <dgm:spPr/>
    </dgm:pt>
    <dgm:pt modelId="{FB3A7322-E964-4F54-9037-C46C9F6BB7A4}" type="pres">
      <dgm:prSet presAssocID="{6235F276-E27B-47CB-8FDB-79BF1A3B0E5B}" presName="hierRoot1" presStyleCnt="0"/>
      <dgm:spPr/>
    </dgm:pt>
    <dgm:pt modelId="{782FAE4D-AD00-43AA-9380-15BD0AE25B3B}" type="pres">
      <dgm:prSet presAssocID="{6235F276-E27B-47CB-8FDB-79BF1A3B0E5B}" presName="composite" presStyleCnt="0"/>
      <dgm:spPr/>
    </dgm:pt>
    <dgm:pt modelId="{19606564-6DA3-4498-85D3-DFE8A4277C6E}" type="pres">
      <dgm:prSet presAssocID="{6235F276-E27B-47CB-8FDB-79BF1A3B0E5B}" presName="background" presStyleLbl="node0" presStyleIdx="1" presStyleCnt="2"/>
      <dgm:spPr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</dgm:spPr>
    </dgm:pt>
    <dgm:pt modelId="{6AD787D1-70FA-43A4-85B7-68BCC702E42E}" type="pres">
      <dgm:prSet presAssocID="{6235F276-E27B-47CB-8FDB-79BF1A3B0E5B}" presName="text" presStyleLbl="fgAcc0" presStyleIdx="1" presStyleCnt="2" custScaleY="199622">
        <dgm:presLayoutVars>
          <dgm:chPref val="3"/>
        </dgm:presLayoutVars>
      </dgm:prSet>
      <dgm:spPr/>
    </dgm:pt>
    <dgm:pt modelId="{3845E4BB-4E88-45C6-9F35-70B8DF62AA24}" type="pres">
      <dgm:prSet presAssocID="{6235F276-E27B-47CB-8FDB-79BF1A3B0E5B}" presName="hierChild2" presStyleCnt="0"/>
      <dgm:spPr/>
    </dgm:pt>
  </dgm:ptLst>
  <dgm:cxnLst>
    <dgm:cxn modelId="{65AF800F-6A32-42E2-BEA3-BC85D54FF379}" srcId="{58CD1A5D-F629-4152-B8E4-BCD6F43C1AC8}" destId="{B54D57DE-A05A-44F5-88BA-A056813D9C73}" srcOrd="0" destOrd="0" parTransId="{FF884EFF-95E0-4BFB-A5D1-1EA82A5A6EEE}" sibTransId="{3FDDB73D-448A-490C-A746-F5DC0086280F}"/>
    <dgm:cxn modelId="{F0762222-ABC3-48C0-894E-729DEC9C0FD7}" type="presOf" srcId="{B54D57DE-A05A-44F5-88BA-A056813D9C73}" destId="{2363B861-452B-4A23-B569-284DC43F3186}" srcOrd="0" destOrd="0" presId="urn:microsoft.com/office/officeart/2005/8/layout/hierarchy1"/>
    <dgm:cxn modelId="{234B0B61-5821-4881-B9D0-3DAB7984EFB1}" srcId="{58CD1A5D-F629-4152-B8E4-BCD6F43C1AC8}" destId="{6235F276-E27B-47CB-8FDB-79BF1A3B0E5B}" srcOrd="1" destOrd="0" parTransId="{BDACEA15-2C4C-4937-9000-850627177269}" sibTransId="{3550FED8-C977-4C86-86A0-518A26220EA3}"/>
    <dgm:cxn modelId="{D11CC57C-7A20-4333-9FD0-27A5C8F9B695}" type="presOf" srcId="{6235F276-E27B-47CB-8FDB-79BF1A3B0E5B}" destId="{6AD787D1-70FA-43A4-85B7-68BCC702E42E}" srcOrd="0" destOrd="0" presId="urn:microsoft.com/office/officeart/2005/8/layout/hierarchy1"/>
    <dgm:cxn modelId="{18CC7DC4-4FCE-43BF-9A6B-B52FB4B45CB2}" type="presOf" srcId="{58CD1A5D-F629-4152-B8E4-BCD6F43C1AC8}" destId="{9972070E-F2BA-402F-840C-E668B9AA9F20}" srcOrd="0" destOrd="0" presId="urn:microsoft.com/office/officeart/2005/8/layout/hierarchy1"/>
    <dgm:cxn modelId="{AF457514-8518-4FC6-8CD9-4970D38284A2}" type="presParOf" srcId="{9972070E-F2BA-402F-840C-E668B9AA9F20}" destId="{44040651-01D0-4838-9F8A-5D420F4B96C8}" srcOrd="0" destOrd="0" presId="urn:microsoft.com/office/officeart/2005/8/layout/hierarchy1"/>
    <dgm:cxn modelId="{5123357E-E349-430F-A024-74B6E5E24E94}" type="presParOf" srcId="{44040651-01D0-4838-9F8A-5D420F4B96C8}" destId="{4A9EABDE-AE18-4981-80C7-1C1A03D13B3F}" srcOrd="0" destOrd="0" presId="urn:microsoft.com/office/officeart/2005/8/layout/hierarchy1"/>
    <dgm:cxn modelId="{EC551221-F2D9-4B82-B6E7-F7FF7FCCD023}" type="presParOf" srcId="{4A9EABDE-AE18-4981-80C7-1C1A03D13B3F}" destId="{A9107541-AFB9-4052-B386-06996AA52646}" srcOrd="0" destOrd="0" presId="urn:microsoft.com/office/officeart/2005/8/layout/hierarchy1"/>
    <dgm:cxn modelId="{24B3BD97-2D3C-4A11-AD2D-546534E7C447}" type="presParOf" srcId="{4A9EABDE-AE18-4981-80C7-1C1A03D13B3F}" destId="{2363B861-452B-4A23-B569-284DC43F3186}" srcOrd="1" destOrd="0" presId="urn:microsoft.com/office/officeart/2005/8/layout/hierarchy1"/>
    <dgm:cxn modelId="{52E34FEB-8B0E-4029-8FA8-C166D9EE777A}" type="presParOf" srcId="{44040651-01D0-4838-9F8A-5D420F4B96C8}" destId="{BABA60D2-B3D2-4939-9F1D-37D79FABFF45}" srcOrd="1" destOrd="0" presId="urn:microsoft.com/office/officeart/2005/8/layout/hierarchy1"/>
    <dgm:cxn modelId="{2E28A04F-F694-49F1-B65C-77D884BF835E}" type="presParOf" srcId="{9972070E-F2BA-402F-840C-E668B9AA9F20}" destId="{FB3A7322-E964-4F54-9037-C46C9F6BB7A4}" srcOrd="1" destOrd="0" presId="urn:microsoft.com/office/officeart/2005/8/layout/hierarchy1"/>
    <dgm:cxn modelId="{18D87F80-C42D-4D57-A22C-3C53244E1A52}" type="presParOf" srcId="{FB3A7322-E964-4F54-9037-C46C9F6BB7A4}" destId="{782FAE4D-AD00-43AA-9380-15BD0AE25B3B}" srcOrd="0" destOrd="0" presId="urn:microsoft.com/office/officeart/2005/8/layout/hierarchy1"/>
    <dgm:cxn modelId="{CD253394-668B-415D-A422-CAC5F48501EC}" type="presParOf" srcId="{782FAE4D-AD00-43AA-9380-15BD0AE25B3B}" destId="{19606564-6DA3-4498-85D3-DFE8A4277C6E}" srcOrd="0" destOrd="0" presId="urn:microsoft.com/office/officeart/2005/8/layout/hierarchy1"/>
    <dgm:cxn modelId="{300495F8-96C7-486B-A863-720FE16C12F7}" type="presParOf" srcId="{782FAE4D-AD00-43AA-9380-15BD0AE25B3B}" destId="{6AD787D1-70FA-43A4-85B7-68BCC702E42E}" srcOrd="1" destOrd="0" presId="urn:microsoft.com/office/officeart/2005/8/layout/hierarchy1"/>
    <dgm:cxn modelId="{61E4E08F-4403-4CE2-9C74-9DE31B3718F7}" type="presParOf" srcId="{FB3A7322-E964-4F54-9037-C46C9F6BB7A4}" destId="{3845E4BB-4E88-45C6-9F35-70B8DF62AA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C59C2-7C1C-42E1-AF44-4330BE4B632C}">
      <dsp:nvSpPr>
        <dsp:cNvPr id="0" name=""/>
        <dsp:cNvSpPr/>
      </dsp:nvSpPr>
      <dsp:spPr>
        <a:xfrm>
          <a:off x="0" y="23511"/>
          <a:ext cx="10272156" cy="10585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9AE6C-5021-45FF-8DA7-20D83FC38EA2}">
      <dsp:nvSpPr>
        <dsp:cNvPr id="0" name=""/>
        <dsp:cNvSpPr/>
      </dsp:nvSpPr>
      <dsp:spPr>
        <a:xfrm>
          <a:off x="320208" y="261683"/>
          <a:ext cx="582766" cy="582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A2266-BE61-4CB3-9F09-45D2554C492D}">
      <dsp:nvSpPr>
        <dsp:cNvPr id="0" name=""/>
        <dsp:cNvSpPr/>
      </dsp:nvSpPr>
      <dsp:spPr>
        <a:xfrm>
          <a:off x="1223184" y="23511"/>
          <a:ext cx="9030134" cy="1091620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98000">
              <a:srgbClr val="009999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kern="1200" dirty="0"/>
            <a:t>The Regulations to the Act make provision for </a:t>
          </a:r>
          <a:r>
            <a:rPr lang="en-ZA" sz="2100" b="1" kern="1200" dirty="0"/>
            <a:t>Annual Fee amounts payable to CIPC</a:t>
          </a:r>
          <a:r>
            <a:rPr lang="en-ZA" sz="2100" kern="1200" dirty="0"/>
            <a:t> by different categories of co-ops. The Annual Fee payments is </a:t>
          </a:r>
          <a:r>
            <a:rPr lang="en-ZA" sz="2100" u="sng" kern="1200" dirty="0"/>
            <a:t>not</a:t>
          </a:r>
          <a:r>
            <a:rPr lang="en-ZA" sz="2100" kern="1200" dirty="0"/>
            <a:t> related to </a:t>
          </a:r>
          <a:r>
            <a:rPr lang="en-ZA" sz="2100" b="1" kern="1200" dirty="0"/>
            <a:t>SARS Tax Payments</a:t>
          </a:r>
          <a:r>
            <a:rPr lang="en-ZA" sz="2100" kern="1200" dirty="0"/>
            <a:t>.</a:t>
          </a:r>
          <a:endParaRPr lang="en-US" sz="2100" kern="1200" dirty="0"/>
        </a:p>
      </dsp:txBody>
      <dsp:txXfrm>
        <a:off x="1223184" y="23511"/>
        <a:ext cx="9030134" cy="1091620"/>
      </dsp:txXfrm>
    </dsp:sp>
    <dsp:sp modelId="{184D8EDF-F303-41AB-8718-4050E62DD6F1}">
      <dsp:nvSpPr>
        <dsp:cNvPr id="0" name=""/>
        <dsp:cNvSpPr/>
      </dsp:nvSpPr>
      <dsp:spPr>
        <a:xfrm>
          <a:off x="0" y="1420458"/>
          <a:ext cx="10272156" cy="10585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BAA1C-32B3-48AA-AED8-EAA03B3E3AAC}">
      <dsp:nvSpPr>
        <dsp:cNvPr id="0" name=""/>
        <dsp:cNvSpPr/>
      </dsp:nvSpPr>
      <dsp:spPr>
        <a:xfrm>
          <a:off x="320208" y="1658630"/>
          <a:ext cx="582766" cy="582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B91CD-2F15-4495-A4D1-DD2CB245125C}">
      <dsp:nvSpPr>
        <dsp:cNvPr id="0" name=""/>
        <dsp:cNvSpPr/>
      </dsp:nvSpPr>
      <dsp:spPr>
        <a:xfrm>
          <a:off x="1223184" y="1388037"/>
          <a:ext cx="9030134" cy="1156462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kern="1200" dirty="0"/>
            <a:t>Fees amounts differ from the amounts paid by Companies and Close Corporations</a:t>
          </a:r>
          <a:r>
            <a:rPr lang="en-ZA" sz="2000" kern="1200" dirty="0"/>
            <a:t>.</a:t>
          </a:r>
          <a:endParaRPr lang="en-US" sz="2000" kern="1200" dirty="0"/>
        </a:p>
      </dsp:txBody>
      <dsp:txXfrm>
        <a:off x="1223184" y="1388037"/>
        <a:ext cx="9030134" cy="1156462"/>
      </dsp:txXfrm>
    </dsp:sp>
    <dsp:sp modelId="{4DB0B3FC-EFEE-4C46-AB63-D8C80F0AE792}">
      <dsp:nvSpPr>
        <dsp:cNvPr id="0" name=""/>
        <dsp:cNvSpPr/>
      </dsp:nvSpPr>
      <dsp:spPr>
        <a:xfrm>
          <a:off x="0" y="2817405"/>
          <a:ext cx="10272156" cy="140359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EF6EF-DB34-44DA-98A9-8BB3EF422B25}">
      <dsp:nvSpPr>
        <dsp:cNvPr id="0" name=""/>
        <dsp:cNvSpPr/>
      </dsp:nvSpPr>
      <dsp:spPr>
        <a:xfrm>
          <a:off x="320208" y="3228103"/>
          <a:ext cx="582766" cy="582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1D6C9-AA7D-464E-9C46-A0FFFBCC4948}">
      <dsp:nvSpPr>
        <dsp:cNvPr id="0" name=""/>
        <dsp:cNvSpPr/>
      </dsp:nvSpPr>
      <dsp:spPr>
        <a:xfrm>
          <a:off x="1223184" y="2842491"/>
          <a:ext cx="9030134" cy="1386500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kern="1200" dirty="0"/>
            <a:t>Annual Fees are paid in terms of the amount of Annual Revenue the co-operative made during the previous financial year. Reference to </a:t>
          </a:r>
          <a:r>
            <a:rPr lang="en-ZA" sz="2100" b="1" kern="1200" dirty="0"/>
            <a:t>Annual Revenue (turnover) </a:t>
          </a:r>
          <a:r>
            <a:rPr lang="en-ZA" sz="2100" kern="1200" dirty="0"/>
            <a:t>means the gross value of the economic benefits received by a co-op as a result of its ordinary activities in a financial year. </a:t>
          </a:r>
          <a:endParaRPr lang="en-US" sz="2100" kern="1200" dirty="0"/>
        </a:p>
      </dsp:txBody>
      <dsp:txXfrm>
        <a:off x="1223184" y="2842491"/>
        <a:ext cx="9030134" cy="1386500"/>
      </dsp:txXfrm>
    </dsp:sp>
    <dsp:sp modelId="{D10BC8A5-BC0F-45F1-9744-5897613978E8}">
      <dsp:nvSpPr>
        <dsp:cNvPr id="0" name=""/>
        <dsp:cNvSpPr/>
      </dsp:nvSpPr>
      <dsp:spPr>
        <a:xfrm>
          <a:off x="0" y="4501896"/>
          <a:ext cx="10272156" cy="10585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3E7EF-F6C8-4F80-ADC9-57952068B27D}">
      <dsp:nvSpPr>
        <dsp:cNvPr id="0" name=""/>
        <dsp:cNvSpPr/>
      </dsp:nvSpPr>
      <dsp:spPr>
        <a:xfrm>
          <a:off x="320208" y="4740068"/>
          <a:ext cx="582766" cy="5821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0F9ABC-CE47-4A6E-A105-939180847E49}">
      <dsp:nvSpPr>
        <dsp:cNvPr id="0" name=""/>
        <dsp:cNvSpPr/>
      </dsp:nvSpPr>
      <dsp:spPr>
        <a:xfrm>
          <a:off x="1223184" y="4501896"/>
          <a:ext cx="9030134" cy="1091620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b="0" kern="1200" dirty="0"/>
            <a:t>Co-operatives must file Annual returns and reports subsequent AGM within 6 months after the end of the preceding financial year. (From the anniversary date, the Co-operatives must hold AGM within 6 months AND file AR with 15 days from the AGM date).</a:t>
          </a:r>
          <a:endParaRPr lang="en-US" sz="2100" b="0" kern="1200" dirty="0"/>
        </a:p>
      </dsp:txBody>
      <dsp:txXfrm>
        <a:off x="1223184" y="4501896"/>
        <a:ext cx="9030134" cy="10916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07541-AFB9-4052-B386-06996AA52646}">
      <dsp:nvSpPr>
        <dsp:cNvPr id="0" name=""/>
        <dsp:cNvSpPr/>
      </dsp:nvSpPr>
      <dsp:spPr>
        <a:xfrm>
          <a:off x="1174" y="292440"/>
          <a:ext cx="4121753" cy="50161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363B861-452B-4A23-B569-284DC43F3186}">
      <dsp:nvSpPr>
        <dsp:cNvPr id="0" name=""/>
        <dsp:cNvSpPr/>
      </dsp:nvSpPr>
      <dsp:spPr>
        <a:xfrm>
          <a:off x="459146" y="727514"/>
          <a:ext cx="4121753" cy="50161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400" b="1" kern="1200" dirty="0"/>
            <a:t>Remember to regularly visit the CIPC website to view Notices</a:t>
          </a:r>
          <a:r>
            <a:rPr lang="en-ZA" sz="2400" kern="1200" dirty="0"/>
            <a:t> about new developments and requirements.</a:t>
          </a:r>
          <a:endParaRPr lang="en-US" sz="2400" kern="1200" dirty="0"/>
        </a:p>
      </dsp:txBody>
      <dsp:txXfrm>
        <a:off x="579868" y="848236"/>
        <a:ext cx="3880309" cy="4774689"/>
      </dsp:txXfrm>
    </dsp:sp>
    <dsp:sp modelId="{19606564-6DA3-4498-85D3-DFE8A4277C6E}">
      <dsp:nvSpPr>
        <dsp:cNvPr id="0" name=""/>
        <dsp:cNvSpPr/>
      </dsp:nvSpPr>
      <dsp:spPr>
        <a:xfrm>
          <a:off x="5038873" y="292440"/>
          <a:ext cx="4121753" cy="52247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AD787D1-70FA-43A4-85B7-68BCC702E42E}">
      <dsp:nvSpPr>
        <dsp:cNvPr id="0" name=""/>
        <dsp:cNvSpPr/>
      </dsp:nvSpPr>
      <dsp:spPr>
        <a:xfrm>
          <a:off x="5496845" y="727514"/>
          <a:ext cx="4121753" cy="522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400" kern="1200" dirty="0"/>
            <a:t>One can also view the Co-op </a:t>
          </a:r>
          <a:r>
            <a:rPr lang="en-ZA" sz="2400" b="1" kern="1200" dirty="0"/>
            <a:t>Annual Returns </a:t>
          </a:r>
          <a:r>
            <a:rPr lang="en-ZA" sz="2400" b="1" kern="1200" dirty="0">
              <a:solidFill>
                <a:schemeClr val="tx1"/>
              </a:solidFill>
            </a:rPr>
            <a:t>Checklist </a:t>
          </a:r>
          <a:r>
            <a:rPr lang="en-US" sz="2400" b="1" kern="1200" dirty="0">
              <a:solidFill>
                <a:schemeClr val="tx1"/>
              </a:solidFill>
              <a:hlinkClick xmlns:r="http://schemas.openxmlformats.org/officeDocument/2006/relationships" r:id="rId1"/>
            </a:rPr>
            <a:t>https://www.cipc.co.za/wp-content/uploads/2025/07/Checklist-AR-Co-operative-2025.pdf</a:t>
          </a:r>
          <a:r>
            <a:rPr lang="en-US" sz="2400" b="1" kern="1200" dirty="0">
              <a:solidFill>
                <a:schemeClr val="tx1"/>
              </a:solidFill>
            </a:rPr>
            <a:t>  </a:t>
          </a:r>
          <a:r>
            <a:rPr lang="en-ZA" sz="2400" b="0" kern="1200" dirty="0">
              <a:solidFill>
                <a:schemeClr val="tx1"/>
              </a:solidFill>
            </a:rPr>
            <a:t>and</a:t>
          </a:r>
          <a:r>
            <a:rPr lang="en-ZA" sz="2400" b="1" kern="1200" dirty="0">
              <a:solidFill>
                <a:schemeClr val="tx1"/>
              </a:solidFill>
            </a:rPr>
            <a:t> </a:t>
          </a:r>
          <a:r>
            <a:rPr lang="en-ZA" sz="2400" b="1" kern="1200" dirty="0"/>
            <a:t>Step-by-Step Guide </a:t>
          </a:r>
          <a:r>
            <a:rPr lang="en-US" sz="2400" b="1" kern="1200" dirty="0">
              <a:hlinkClick xmlns:r="http://schemas.openxmlformats.org/officeDocument/2006/relationships" r:id="rId2"/>
            </a:rPr>
            <a:t>https://www.cipc.co.za/wp-content/uploads/2024/10/STEP-BY-STEP-ANNUAL-RETURNS-003.pdf</a:t>
          </a:r>
          <a:r>
            <a:rPr lang="en-US" sz="2400" b="1" kern="1200" dirty="0"/>
            <a:t> </a:t>
          </a:r>
          <a:endParaRPr lang="en-US" sz="2400" kern="1200" dirty="0"/>
        </a:p>
      </dsp:txBody>
      <dsp:txXfrm>
        <a:off x="5617567" y="848236"/>
        <a:ext cx="3880309" cy="4983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582" y="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5E8AA-407C-4F5B-9954-78E4316A42C9}" type="datetimeFigureOut">
              <a:rPr lang="en-ZA" smtClean="0"/>
              <a:t>2025/09/19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46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582" y="943046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B3A88-FE00-4DE9-B8C3-6C7FEA1FDE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347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71506FF-85C5-4CD3-A5F9-0A47F55B7562}" type="datetimeFigureOut">
              <a:rPr lang="en-ZA" smtClean="0"/>
              <a:t>2025/09/19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339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AE28B1B-F7C3-4B0A-985F-7B00E939C17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5047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IPC POWERPOINT TEMPLAT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4433" y="2443370"/>
            <a:ext cx="5717803" cy="1291425"/>
          </a:xfrm>
          <a:ln>
            <a:noFill/>
          </a:ln>
        </p:spPr>
        <p:txBody>
          <a:bodyPr>
            <a:noAutofit/>
          </a:bodyPr>
          <a:lstStyle>
            <a:lvl1pPr algn="l">
              <a:defRPr sz="4000" b="1" cap="all"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434" y="3738525"/>
            <a:ext cx="5717802" cy="685727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68494" y="538480"/>
            <a:ext cx="1802130" cy="180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5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58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301113"/>
            <a:ext cx="3516489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1" y="301115"/>
            <a:ext cx="5975245" cy="645468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2" y="1582598"/>
            <a:ext cx="3516489" cy="5173200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61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7" y="5293995"/>
            <a:ext cx="641318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7" y="675755"/>
            <a:ext cx="641318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7" y="5918981"/>
            <a:ext cx="6413183" cy="887584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00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0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9262" y="302866"/>
            <a:ext cx="2404944" cy="6452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432" y="302866"/>
            <a:ext cx="7036687" cy="64529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5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IPC POWERPOINT TEMPLATE 2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432" y="5336523"/>
            <a:ext cx="9619774" cy="1260475"/>
          </a:xfrm>
        </p:spPr>
        <p:txBody>
          <a:bodyPr>
            <a:normAutofit/>
          </a:bodyPr>
          <a:lstStyle>
            <a:lvl1pPr algn="l">
              <a:defRPr sz="3600" b="1" cap="all"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580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IPC POWERPOINT TEMPLATE 3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76" y="197791"/>
            <a:ext cx="8564054" cy="770337"/>
          </a:xfrm>
        </p:spPr>
        <p:txBody>
          <a:bodyPr>
            <a:normAutofit/>
          </a:bodyPr>
          <a:lstStyle>
            <a:lvl1pPr algn="l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7276576"/>
            <a:ext cx="10688638" cy="360000"/>
          </a:xfrm>
          <a:prstGeom prst="rect">
            <a:avLst/>
          </a:prstGeom>
          <a:solidFill>
            <a:srgbClr val="00788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 vert="horz" lIns="99551" tIns="49775" rIns="99551" bIns="49775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Untitled-14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40" y="7276576"/>
            <a:ext cx="705352" cy="376237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400" y="7378969"/>
            <a:ext cx="323908" cy="273844"/>
          </a:xfrm>
        </p:spPr>
        <p:txBody>
          <a:bodyPr/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fld id="{F808627B-F915-7940-8094-9D0FE90F5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316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Untitled-14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40" y="7186613"/>
            <a:ext cx="705352" cy="376237"/>
          </a:xfrm>
          <a:prstGeom prst="rect">
            <a:avLst/>
          </a:prstGeom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70400" y="7289006"/>
            <a:ext cx="323908" cy="273844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defPPr>
              <a:defRPr lang="en-US"/>
            </a:defPPr>
            <a:lvl1pPr marL="0" algn="ctr" defTabSz="497754" rtl="0" eaLnBrk="1" latinLnBrk="0" hangingPunct="1">
              <a:defRPr sz="800" kern="1200">
                <a:solidFill>
                  <a:srgbClr val="009689"/>
                </a:solidFill>
                <a:latin typeface="+mn-lt"/>
                <a:ea typeface="+mn-ea"/>
                <a:cs typeface="+mn-cs"/>
              </a:defRPr>
            </a:lvl1pPr>
            <a:lvl2pPr marL="497754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08627B-F915-7940-8094-9D0FE90F5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02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432" y="302866"/>
            <a:ext cx="4129322" cy="1997739"/>
          </a:xfrm>
        </p:spPr>
        <p:txBody>
          <a:bodyPr>
            <a:normAutofit/>
          </a:bodyPr>
          <a:lstStyle>
            <a:lvl1pPr algn="l">
              <a:defRPr sz="3600" b="1" cap="all"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5777643" y="9516"/>
            <a:ext cx="4910996" cy="7553334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en-US" dirty="0"/>
          </a:p>
        </p:txBody>
      </p:sp>
      <p:pic>
        <p:nvPicPr>
          <p:cNvPr id="8" name="Picture 7" descr="Untitled-14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40" y="7186613"/>
            <a:ext cx="705352" cy="376237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400" y="7289006"/>
            <a:ext cx="323908" cy="273844"/>
          </a:xfrm>
        </p:spPr>
        <p:txBody>
          <a:bodyPr/>
          <a:lstStyle>
            <a:lvl1pPr algn="ctr">
              <a:defRPr sz="800">
                <a:solidFill>
                  <a:srgbClr val="009689"/>
                </a:solidFill>
              </a:defRPr>
            </a:lvl1pPr>
          </a:lstStyle>
          <a:p>
            <a:fld id="{F808627B-F915-7940-8094-9D0FE90F5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2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CIPC POWERPOINT TEMPLATE 4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432" y="426720"/>
            <a:ext cx="2089058" cy="208905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028448" y="6644640"/>
            <a:ext cx="4926832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5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833"/>
            <a:ext cx="9085342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432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1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4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67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67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680" y="1692889"/>
            <a:ext cx="4724527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680" y="2398404"/>
            <a:ext cx="4724527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vert="horz" lIns="99551" tIns="49775" rIns="99551" bIns="49775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 vert="horz" lIns="99551" tIns="49775" rIns="99551" bIns="49775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300A-6631-7448-BC89-159AC4B40E6D}" type="datetimeFigureOut">
              <a:rPr lang="en-US" smtClean="0"/>
              <a:t>19/09/2025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2" y="7009643"/>
            <a:ext cx="3384735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5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rgbClr val="75B56B"/>
          </a:solidFill>
          <a:latin typeface="Arial"/>
          <a:ea typeface="+mj-ea"/>
          <a:cs typeface="Arial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•"/>
        <a:defRPr sz="3500" kern="1200">
          <a:solidFill>
            <a:schemeClr val="tx1"/>
          </a:solidFill>
          <a:latin typeface="Arial"/>
          <a:ea typeface="+mn-ea"/>
          <a:cs typeface="Arial"/>
        </a:defRPr>
      </a:lvl1pPr>
      <a:lvl2pPr marL="808850" indent="-311096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–"/>
        <a:defRPr sz="3000" kern="1200">
          <a:solidFill>
            <a:schemeClr val="tx1"/>
          </a:solidFill>
          <a:latin typeface="Arial"/>
          <a:ea typeface="+mn-ea"/>
          <a:cs typeface="Arial"/>
        </a:defRPr>
      </a:lvl2pPr>
      <a:lvl3pPr marL="1244384" indent="-248877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•"/>
        <a:defRPr sz="2600" kern="1200">
          <a:solidFill>
            <a:schemeClr val="tx1"/>
          </a:solidFill>
          <a:latin typeface="Arial"/>
          <a:ea typeface="+mn-ea"/>
          <a:cs typeface="Arial"/>
        </a:defRPr>
      </a:lvl3pPr>
      <a:lvl4pPr marL="1742138" indent="-248877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–"/>
        <a:defRPr sz="2200" kern="1200">
          <a:solidFill>
            <a:schemeClr val="tx1"/>
          </a:solidFill>
          <a:latin typeface="Arial"/>
          <a:ea typeface="+mn-ea"/>
          <a:cs typeface="Arial"/>
        </a:defRPr>
      </a:lvl4pPr>
      <a:lvl5pPr marL="2239891" indent="-248877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»"/>
        <a:defRPr sz="2200" kern="1200">
          <a:solidFill>
            <a:schemeClr val="tx1"/>
          </a:solidFill>
          <a:latin typeface="Arial"/>
          <a:ea typeface="+mn-ea"/>
          <a:cs typeface="Arial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RCoops@cipc.co.za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ZA" sz="3200" dirty="0"/>
              <a:t>Co-operative </a:t>
            </a:r>
            <a:br>
              <a:rPr lang="en-ZA" sz="3200" dirty="0"/>
            </a:br>
            <a:r>
              <a:rPr lang="en-ZA" sz="3200" dirty="0"/>
              <a:t>annual returns webinar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6627" y="3828424"/>
            <a:ext cx="5717802" cy="2761562"/>
          </a:xfrm>
        </p:spPr>
        <p:txBody>
          <a:bodyPr>
            <a:normAutofit/>
          </a:bodyPr>
          <a:lstStyle/>
          <a:p>
            <a:endParaRPr lang="en-ZA" sz="2400" dirty="0"/>
          </a:p>
          <a:p>
            <a:endParaRPr lang="en-ZA" sz="2400" dirty="0"/>
          </a:p>
          <a:p>
            <a:endParaRPr lang="en-ZA" sz="2400" dirty="0"/>
          </a:p>
          <a:p>
            <a:endParaRPr lang="en-ZA" sz="2400" dirty="0"/>
          </a:p>
          <a:p>
            <a:r>
              <a:rPr lang="en-ZA" sz="2400" dirty="0"/>
              <a:t>              Date</a:t>
            </a:r>
            <a:r>
              <a:rPr lang="en-ZA" sz="2400"/>
              <a:t>:  17 </a:t>
            </a:r>
            <a:r>
              <a:rPr lang="en-ZA" sz="2400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909854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336" y="283779"/>
            <a:ext cx="9454550" cy="684349"/>
          </a:xfrm>
        </p:spPr>
        <p:txBody>
          <a:bodyPr>
            <a:normAutofit/>
          </a:bodyPr>
          <a:lstStyle/>
          <a:p>
            <a:r>
              <a:rPr lang="en-ZA" dirty="0"/>
              <a:t>Definitions of different Reports  CONTINUES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336" y="1318161"/>
            <a:ext cx="9750175" cy="5986765"/>
          </a:xfrm>
        </p:spPr>
        <p:txBody>
          <a:bodyPr>
            <a:noAutofit/>
          </a:bodyPr>
          <a:lstStyle/>
          <a:p>
            <a:pPr marL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dirty="0"/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CATEGORY C PRIMARY CO-OPS,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SECONDARY CO-OPS, TERTIARY CO-OPS AND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THE NATIONAL APEX CO-OPS</a:t>
            </a:r>
            <a:r>
              <a:rPr lang="en-ZA" sz="2400" b="1" dirty="0">
                <a:solidFill>
                  <a:srgbClr val="008080"/>
                </a:solidFill>
              </a:rPr>
              <a:t>  </a:t>
            </a:r>
            <a:r>
              <a:rPr lang="en-ZA" sz="2400" b="1" dirty="0"/>
              <a:t>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/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/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rgbClr val="008080"/>
                </a:solidFill>
              </a:rPr>
              <a:t>AUDITED REPORT 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report by an </a:t>
            </a:r>
            <a:r>
              <a:rPr lang="en-ZA" sz="2400" b="1" dirty="0">
                <a:solidFill>
                  <a:srgbClr val="008080"/>
                </a:solidFill>
              </a:rPr>
              <a:t>Auditor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after he has examined and evaluated the </a:t>
            </a:r>
            <a:r>
              <a:rPr lang="en-ZA" sz="2400" b="1" dirty="0">
                <a:solidFill>
                  <a:srgbClr val="008080"/>
                </a:solidFill>
              </a:rPr>
              <a:t>Financial Statements, Social Report </a:t>
            </a:r>
            <a:r>
              <a:rPr lang="en-ZA" sz="2400" dirty="0">
                <a:solidFill>
                  <a:srgbClr val="008080"/>
                </a:solidFill>
              </a:rPr>
              <a:t>and </a:t>
            </a:r>
            <a:r>
              <a:rPr lang="en-ZA" sz="2400" b="1" dirty="0">
                <a:solidFill>
                  <a:srgbClr val="008080"/>
                </a:solidFill>
              </a:rPr>
              <a:t>Management Decision Report.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Email Address for Annual Returns enquiries:</a:t>
            </a: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ARCoops@cipc.co.za</a:t>
            </a:r>
            <a:r>
              <a:rPr lang="en-ZA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lnSpc>
                <a:spcPts val="2500"/>
              </a:lnSpc>
              <a:buNone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3316153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76" y="197791"/>
            <a:ext cx="8564054" cy="770337"/>
          </a:xfrm>
        </p:spPr>
        <p:txBody>
          <a:bodyPr anchor="ctr">
            <a:normAutofit/>
          </a:bodyPr>
          <a:lstStyle/>
          <a:p>
            <a:r>
              <a:rPr lang="en-ZA"/>
              <a:t>CIPC Notices AND STEP BY STEP GUIDES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0B8C69-6DDD-D370-1A5D-4B76F1299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640904"/>
              </p:ext>
            </p:extLst>
          </p:nvPr>
        </p:nvGraphicFramePr>
        <p:xfrm>
          <a:off x="534432" y="1318161"/>
          <a:ext cx="9619774" cy="6244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106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EBD6C8-A4D0-5C4F-9DA0-80D20C1F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84" y="1335640"/>
            <a:ext cx="5609690" cy="4911048"/>
          </a:xfrm>
        </p:spPr>
        <p:txBody>
          <a:bodyPr>
            <a:noAutofit/>
          </a:bodyPr>
          <a:lstStyle/>
          <a:p>
            <a: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  <a:t>	QUESTIONS </a:t>
            </a:r>
            <a:b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</a:br>
            <a: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  <a:t>&amp; </a:t>
            </a:r>
            <a:b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</a:br>
            <a: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  <a:t>  ANSWERS</a:t>
            </a:r>
          </a:p>
        </p:txBody>
      </p:sp>
    </p:spTree>
    <p:extLst>
      <p:ext uri="{BB962C8B-B14F-4D97-AF65-F5344CB8AC3E}">
        <p14:creationId xmlns:p14="http://schemas.microsoft.com/office/powerpoint/2010/main" val="229947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5340" y="4261679"/>
            <a:ext cx="9619774" cy="1260475"/>
          </a:xfrm>
        </p:spPr>
        <p:txBody>
          <a:bodyPr>
            <a:normAutofit/>
          </a:bodyPr>
          <a:lstStyle/>
          <a:p>
            <a:r>
              <a:rPr lang="en-ZA" dirty="0">
                <a:solidFill>
                  <a:srgbClr val="009999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64802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414" y="197791"/>
            <a:ext cx="8313715" cy="770337"/>
          </a:xfrm>
        </p:spPr>
        <p:txBody>
          <a:bodyPr/>
          <a:lstStyle/>
          <a:p>
            <a:r>
              <a:rPr lang="en-ZA" dirty="0"/>
              <a:t>CATEGORIES OF </a:t>
            </a:r>
            <a:r>
              <a:rPr lang="en-ZA" dirty="0" err="1"/>
              <a:t>CO-OPerativeS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363" y="1128156"/>
            <a:ext cx="9922416" cy="670075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Act make provision for a </a:t>
            </a:r>
            <a:r>
              <a:rPr lang="en-ZA" sz="2100" b="1" dirty="0">
                <a:solidFill>
                  <a:srgbClr val="0070C0"/>
                </a:solidFill>
              </a:rPr>
              <a:t>Primary co-ops</a:t>
            </a:r>
            <a:r>
              <a:rPr lang="en-ZA" sz="2100" dirty="0">
                <a:solidFill>
                  <a:srgbClr val="0070C0"/>
                </a:solidFill>
              </a:rPr>
              <a:t> </a:t>
            </a: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be categorised </a:t>
            </a:r>
            <a:r>
              <a: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</a:t>
            </a:r>
            <a:r>
              <a:rPr lang="en-ZA" sz="2100" b="1" dirty="0">
                <a:solidFill>
                  <a:srgbClr val="92D050"/>
                </a:solidFill>
              </a:rPr>
              <a:t> </a:t>
            </a:r>
            <a:r>
              <a:rPr lang="en-ZA" sz="2100" b="1" dirty="0">
                <a:solidFill>
                  <a:srgbClr val="0070C0"/>
                </a:solidFill>
              </a:rPr>
              <a:t>A, B or C</a:t>
            </a:r>
            <a:r>
              <a:rPr lang="en-ZA" sz="2100" dirty="0">
                <a:solidFill>
                  <a:srgbClr val="0070C0"/>
                </a:solidFill>
              </a:rPr>
              <a:t>.</a:t>
            </a:r>
            <a:r>
              <a:rPr lang="en-ZA" sz="2100" b="1" dirty="0">
                <a:solidFill>
                  <a:srgbClr val="0070C0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</a:t>
            </a:r>
            <a:r>
              <a:rPr lang="en-ZA" sz="2100" b="1" dirty="0">
                <a:solidFill>
                  <a:srgbClr val="7ABC32"/>
                </a:solidFill>
              </a:rPr>
              <a:t>Secondary &amp; Tertiary Co-ops</a:t>
            </a:r>
            <a:r>
              <a:rPr lang="en-ZA" sz="2100" dirty="0">
                <a:solidFill>
                  <a:srgbClr val="7ABC32"/>
                </a:solidFill>
              </a:rPr>
              <a:t>, </a:t>
            </a: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 the </a:t>
            </a:r>
            <a:r>
              <a:rPr lang="en-ZA" sz="2100" b="1" dirty="0">
                <a:solidFill>
                  <a:srgbClr val="7ABC32"/>
                </a:solidFill>
              </a:rPr>
              <a:t>National Apex Co-op </a:t>
            </a:r>
            <a:r>
              <a:rPr lang="en-ZA" sz="2100" dirty="0">
                <a:solidFill>
                  <a:srgbClr val="7ABC32"/>
                </a:solidFill>
              </a:rPr>
              <a:t>are </a:t>
            </a:r>
            <a:r>
              <a:rPr lang="en-ZA" sz="2100" b="1" dirty="0">
                <a:solidFill>
                  <a:srgbClr val="7ABC32"/>
                </a:solidFill>
              </a:rPr>
              <a:t>Category C. </a:t>
            </a: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Each category has its own own Annual Return Fees.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dirty="0">
                <a:solidFill>
                  <a:srgbClr val="008080"/>
                </a:solidFill>
              </a:rPr>
              <a:t>_________________________________________________________________</a:t>
            </a:r>
            <a:endParaRPr lang="en-ZA" sz="2100" b="1" u="sng" dirty="0">
              <a:solidFill>
                <a:srgbClr val="00808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ZA" sz="2100" b="1" u="sng" dirty="0">
              <a:solidFill>
                <a:srgbClr val="008080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en-ZA" sz="2100" b="1" dirty="0">
                <a:solidFill>
                  <a:srgbClr val="008080"/>
                </a:solidFill>
              </a:rPr>
              <a:t>The Categories are used to determine:</a:t>
            </a:r>
          </a:p>
          <a:p>
            <a:pPr defTabSz="914400">
              <a:spcBef>
                <a:spcPts val="0"/>
              </a:spcBef>
              <a:buClrTx/>
              <a:defRPr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Members’ Voting Rights </a:t>
            </a:r>
          </a:p>
          <a:p>
            <a:pPr defTabSz="914400">
              <a:spcBef>
                <a:spcPts val="0"/>
              </a:spcBef>
              <a:buClrTx/>
              <a:defRPr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Annual Fees (amounts specified in Regulations)</a:t>
            </a:r>
          </a:p>
          <a:p>
            <a:pPr defTabSz="914400">
              <a:spcBef>
                <a:spcPts val="0"/>
              </a:spcBef>
              <a:buClrTx/>
              <a:defRPr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Documents</a:t>
            </a:r>
            <a:r>
              <a: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be submitted to CIPC annually</a:t>
            </a:r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en-ZA" sz="2100" b="1" dirty="0">
                <a:solidFill>
                  <a:srgbClr val="008080"/>
                </a:solidFill>
              </a:rPr>
              <a:t>_________________________________________________________________</a:t>
            </a:r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en-ZA" sz="2100" b="1" dirty="0">
                <a:solidFill>
                  <a:srgbClr val="008080"/>
                </a:solidFill>
              </a:rPr>
              <a:t>VOTING RIGHTS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100" b="1" u="sng" dirty="0">
              <a:solidFill>
                <a:srgbClr val="007882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Category A &amp; B Primary Co-ops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ZA" sz="2100" b="1" dirty="0">
                <a:solidFill>
                  <a:srgbClr val="007882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Member, One Vote.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Category C Primary, Secondary, Tertiary Co-ops and Apex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ZA" sz="2100" b="1" dirty="0">
                <a:solidFill>
                  <a:srgbClr val="007882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Constitution</a:t>
            </a:r>
            <a:r>
              <a:rPr lang="en-ZA" sz="2100" b="1" dirty="0"/>
              <a:t> </a:t>
            </a:r>
            <a:r>
              <a:rPr lang="en-ZA" sz="2100" b="1" u="sng" dirty="0">
                <a:solidFill>
                  <a:srgbClr val="006666"/>
                </a:solidFill>
              </a:rPr>
              <a:t>may</a:t>
            </a:r>
            <a:r>
              <a:rPr lang="en-ZA" sz="2100" b="1" dirty="0"/>
              <a:t> 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provide in its constitution that some members have additional votes, if the co-op has 3 or more member.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000" b="1" dirty="0">
                <a:solidFill>
                  <a:srgbClr val="008080"/>
                </a:solidFill>
              </a:rPr>
              <a:t>____________________________________________________________________</a:t>
            </a:r>
            <a:endParaRPr lang="en-ZA" sz="2000" dirty="0">
              <a:solidFill>
                <a:srgbClr val="008080"/>
              </a:solidFill>
            </a:endParaRPr>
          </a:p>
          <a:p>
            <a:pPr marL="0" indent="0" defTabSz="914400">
              <a:lnSpc>
                <a:spcPts val="3200"/>
              </a:lnSpc>
              <a:spcBef>
                <a:spcPts val="0"/>
              </a:spcBef>
              <a:buClrTx/>
              <a:buNone/>
              <a:defRPr/>
            </a:pPr>
            <a:endParaRPr lang="en-ZA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ts val="2880"/>
              </a:lnSpc>
              <a:spcBef>
                <a:spcPts val="0"/>
              </a:spcBef>
              <a:buNone/>
            </a:pPr>
            <a:r>
              <a:rPr lang="en-ZA" sz="1800" dirty="0"/>
              <a:t>	</a:t>
            </a:r>
          </a:p>
          <a:p>
            <a:pPr marL="457200" indent="-457200" algn="just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ZA" sz="1800" dirty="0"/>
          </a:p>
        </p:txBody>
      </p:sp>
    </p:spTree>
    <p:extLst>
      <p:ext uri="{BB962C8B-B14F-4D97-AF65-F5344CB8AC3E}">
        <p14:creationId xmlns:p14="http://schemas.microsoft.com/office/powerpoint/2010/main" val="33587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544533"/>
            <a:ext cx="9619774" cy="1018807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ZA" sz="2800" b="1" dirty="0">
                <a:solidFill>
                  <a:srgbClr val="007882"/>
                </a:solidFill>
              </a:rPr>
              <a:t>ANNUAL SUBMISSIONS &amp; ANNUAL FEE PAYMENTS </a:t>
            </a:r>
            <a:br>
              <a:rPr lang="en-ZA" sz="2800" b="1" dirty="0">
                <a:solidFill>
                  <a:srgbClr val="007882"/>
                </a:solidFill>
              </a:rPr>
            </a:br>
            <a:endParaRPr lang="en-ZA" sz="2800" b="1" dirty="0">
              <a:solidFill>
                <a:srgbClr val="00788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BBFB4E-0199-B278-D12A-1390360CEE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539483"/>
              </p:ext>
            </p:extLst>
          </p:nvPr>
        </p:nvGraphicFramePr>
        <p:xfrm>
          <a:off x="213756" y="1401288"/>
          <a:ext cx="10272156" cy="561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588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414" y="197791"/>
            <a:ext cx="10062529" cy="587409"/>
          </a:xfrm>
        </p:spPr>
        <p:txBody>
          <a:bodyPr>
            <a:normAutofit/>
          </a:bodyPr>
          <a:lstStyle/>
          <a:p>
            <a:r>
              <a:rPr lang="en-ZA"/>
              <a:t>ANNUAL FEES   </a:t>
            </a:r>
            <a:endParaRPr lang="en-ZA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371730"/>
              </p:ext>
            </p:extLst>
          </p:nvPr>
        </p:nvGraphicFramePr>
        <p:xfrm>
          <a:off x="0" y="785201"/>
          <a:ext cx="10635343" cy="663281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99935">
                  <a:extLst>
                    <a:ext uri="{9D8B030D-6E8A-4147-A177-3AD203B41FA5}">
                      <a16:colId xmlns:a16="http://schemas.microsoft.com/office/drawing/2014/main" val="441233488"/>
                    </a:ext>
                  </a:extLst>
                </a:gridCol>
                <a:gridCol w="4325824">
                  <a:extLst>
                    <a:ext uri="{9D8B030D-6E8A-4147-A177-3AD203B41FA5}">
                      <a16:colId xmlns:a16="http://schemas.microsoft.com/office/drawing/2014/main" val="3592430900"/>
                    </a:ext>
                  </a:extLst>
                </a:gridCol>
                <a:gridCol w="3509584">
                  <a:extLst>
                    <a:ext uri="{9D8B030D-6E8A-4147-A177-3AD203B41FA5}">
                      <a16:colId xmlns:a16="http://schemas.microsoft.com/office/drawing/2014/main" val="22764182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endParaRPr lang="en-ZA" sz="2000" dirty="0">
                        <a:solidFill>
                          <a:srgbClr val="78B834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942040"/>
                  </a:ext>
                </a:extLst>
              </a:tr>
              <a:tr h="471938">
                <a:tc gridSpan="3">
                  <a:txBody>
                    <a:bodyPr/>
                    <a:lstStyle/>
                    <a:p>
                      <a:pPr algn="ctr"/>
                      <a:r>
                        <a:rPr lang="en-ZA" sz="22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200" b="1" baseline="0" dirty="0">
                          <a:solidFill>
                            <a:schemeClr val="bg1"/>
                          </a:solidFill>
                        </a:rPr>
                        <a:t> A1:   Primary   (Very small co-op)</a:t>
                      </a:r>
                      <a:endParaRPr lang="en-ZA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70902" marR="70902" marT="35451" marB="3545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265672"/>
                  </a:ext>
                </a:extLst>
              </a:tr>
              <a:tr h="76918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ANNUAL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REVENUE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within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than </a:t>
                      </a:r>
                    </a:p>
                    <a:p>
                      <a:pPr algn="ctr"/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30 days  after due date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318057"/>
                  </a:ext>
                </a:extLst>
              </a:tr>
              <a:tr h="398642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R0 to Less than </a:t>
                      </a:r>
                      <a:r>
                        <a:rPr lang="en-ZA" sz="18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 million</a:t>
                      </a:r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R50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R100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955256"/>
                  </a:ext>
                </a:extLst>
              </a:tr>
              <a:tr h="362194">
                <a:tc>
                  <a:txBody>
                    <a:bodyPr/>
                    <a:lstStyle/>
                    <a:p>
                      <a:endParaRPr lang="en-ZA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579554"/>
                  </a:ext>
                </a:extLst>
              </a:tr>
              <a:tr h="491416">
                <a:tc gridSpan="3"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2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200" b="1" baseline="0" dirty="0">
                          <a:solidFill>
                            <a:schemeClr val="bg1"/>
                          </a:solidFill>
                        </a:rPr>
                        <a:t> A2:   Primary</a:t>
                      </a:r>
                      <a:endParaRPr lang="en-ZA" sz="2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79686"/>
                  </a:ext>
                </a:extLst>
              </a:tr>
              <a:tr h="664858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within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30 days of due date</a:t>
                      </a:r>
                    </a:p>
                  </a:txBody>
                  <a:tcP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than </a:t>
                      </a:r>
                    </a:p>
                    <a:p>
                      <a:pPr algn="ctr"/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30 days after due date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0955"/>
                  </a:ext>
                </a:extLst>
              </a:tr>
              <a:tr h="645379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 million to less than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 million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R50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346671"/>
                  </a:ext>
                </a:extLst>
              </a:tr>
              <a:tr h="385181">
                <a:tc>
                  <a:txBody>
                    <a:bodyPr/>
                    <a:lstStyle/>
                    <a:p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75119"/>
                  </a:ext>
                </a:extLst>
              </a:tr>
              <a:tr h="491416">
                <a:tc gridSpan="3"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2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200" b="1" baseline="0" dirty="0">
                          <a:solidFill>
                            <a:schemeClr val="bg1"/>
                          </a:solidFill>
                        </a:rPr>
                        <a:t> B:   Primary</a:t>
                      </a:r>
                      <a:endParaRPr lang="en-ZA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0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26323"/>
                  </a:ext>
                </a:extLst>
              </a:tr>
              <a:tr h="645379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within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than </a:t>
                      </a:r>
                    </a:p>
                    <a:p>
                      <a:pPr algn="ctr"/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30 days after due date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730714"/>
                  </a:ext>
                </a:extLst>
              </a:tr>
              <a:tr h="865875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ZA" sz="18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 million to less than R25 million</a:t>
                      </a:r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R450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R600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82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76" y="197791"/>
            <a:ext cx="10269324" cy="770337"/>
          </a:xfrm>
        </p:spPr>
        <p:txBody>
          <a:bodyPr>
            <a:normAutofit fontScale="90000"/>
          </a:bodyPr>
          <a:lstStyle/>
          <a:p>
            <a:r>
              <a:rPr lang="en-ZA" dirty="0"/>
              <a:t>ANNUAL FEES </a:t>
            </a:r>
            <a:br>
              <a:rPr lang="en-ZA" dirty="0"/>
            </a:br>
            <a:endParaRPr lang="en-ZA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865489"/>
              </p:ext>
            </p:extLst>
          </p:nvPr>
        </p:nvGraphicFramePr>
        <p:xfrm>
          <a:off x="104761" y="1526445"/>
          <a:ext cx="10399954" cy="236866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422888">
                  <a:extLst>
                    <a:ext uri="{9D8B030D-6E8A-4147-A177-3AD203B41FA5}">
                      <a16:colId xmlns:a16="http://schemas.microsoft.com/office/drawing/2014/main" val="2673902327"/>
                    </a:ext>
                  </a:extLst>
                </a:gridCol>
                <a:gridCol w="4510415">
                  <a:extLst>
                    <a:ext uri="{9D8B030D-6E8A-4147-A177-3AD203B41FA5}">
                      <a16:colId xmlns:a16="http://schemas.microsoft.com/office/drawing/2014/main" val="1375816821"/>
                    </a:ext>
                  </a:extLst>
                </a:gridCol>
                <a:gridCol w="3466651">
                  <a:extLst>
                    <a:ext uri="{9D8B030D-6E8A-4147-A177-3AD203B41FA5}">
                      <a16:colId xmlns:a16="http://schemas.microsoft.com/office/drawing/2014/main" val="1534113917"/>
                    </a:ext>
                  </a:extLst>
                </a:gridCol>
              </a:tblGrid>
              <a:tr h="1015475">
                <a:tc gridSpan="3"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8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800" b="1" baseline="0" dirty="0">
                          <a:solidFill>
                            <a:schemeClr val="bg1"/>
                          </a:solidFill>
                        </a:rPr>
                        <a:t> C:  </a:t>
                      </a:r>
                      <a:r>
                        <a:rPr lang="en-ZA" sz="2500" b="1" baseline="0" dirty="0">
                          <a:solidFill>
                            <a:schemeClr val="bg1"/>
                          </a:solidFill>
                        </a:rPr>
                        <a:t> Primary</a:t>
                      </a:r>
                      <a:endParaRPr lang="en-ZA" sz="25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ZA" sz="2500" b="1" dirty="0">
                        <a:solidFill>
                          <a:srgbClr val="FF0000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2500" b="1" dirty="0">
                        <a:solidFill>
                          <a:srgbClr val="FF0000"/>
                        </a:solidFill>
                      </a:endParaRPr>
                    </a:p>
                  </a:txBody>
                  <a:tcPr marL="70902" marR="70902" marT="35451" marB="3545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2000" b="1" dirty="0"/>
                    </a:p>
                  </a:txBody>
                  <a:tcPr marL="70902" marR="70902" marT="35451" marB="3545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478560"/>
                  </a:ext>
                </a:extLst>
              </a:tr>
              <a:tr h="805639"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within 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2000" b="1" baseline="0" dirty="0">
                          <a:solidFill>
                            <a:schemeClr val="bg1"/>
                          </a:solidFill>
                        </a:rPr>
                        <a:t> than 30 days after due date</a:t>
                      </a:r>
                      <a:endParaRPr lang="en-ZA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46502"/>
                  </a:ext>
                </a:extLst>
              </a:tr>
              <a:tr h="547547">
                <a:tc>
                  <a:txBody>
                    <a:bodyPr/>
                    <a:lstStyle/>
                    <a:p>
                      <a:pPr algn="ctr"/>
                      <a:r>
                        <a:rPr lang="en-ZA" sz="20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R25 million or above</a:t>
                      </a:r>
                      <a:endParaRPr lang="en-ZA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R3 000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R4 000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466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432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83" y="197791"/>
            <a:ext cx="9451803" cy="770337"/>
          </a:xfrm>
        </p:spPr>
        <p:txBody>
          <a:bodyPr>
            <a:normAutofit fontScale="90000"/>
          </a:bodyPr>
          <a:lstStyle/>
          <a:p>
            <a:r>
              <a:rPr lang="en-ZA" dirty="0"/>
              <a:t>ANNUAL FEES </a:t>
            </a:r>
            <a:br>
              <a:rPr lang="en-ZA" dirty="0"/>
            </a:b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043516"/>
              </p:ext>
            </p:extLst>
          </p:nvPr>
        </p:nvGraphicFramePr>
        <p:xfrm>
          <a:off x="81076" y="1531232"/>
          <a:ext cx="10526486" cy="35655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00369">
                  <a:extLst>
                    <a:ext uri="{9D8B030D-6E8A-4147-A177-3AD203B41FA5}">
                      <a16:colId xmlns:a16="http://schemas.microsoft.com/office/drawing/2014/main" val="406781813"/>
                    </a:ext>
                  </a:extLst>
                </a:gridCol>
                <a:gridCol w="4017288">
                  <a:extLst>
                    <a:ext uri="{9D8B030D-6E8A-4147-A177-3AD203B41FA5}">
                      <a16:colId xmlns:a16="http://schemas.microsoft.com/office/drawing/2014/main" val="1270124668"/>
                    </a:ext>
                  </a:extLst>
                </a:gridCol>
                <a:gridCol w="3508829">
                  <a:extLst>
                    <a:ext uri="{9D8B030D-6E8A-4147-A177-3AD203B41FA5}">
                      <a16:colId xmlns:a16="http://schemas.microsoft.com/office/drawing/2014/main" val="38589398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498142"/>
                  </a:ext>
                </a:extLst>
              </a:tr>
              <a:tr h="118029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800" b="1" dirty="0">
                          <a:solidFill>
                            <a:schemeClr val="bg1"/>
                          </a:solidFill>
                        </a:rPr>
                        <a:t>Category C: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600" b="1" dirty="0">
                          <a:solidFill>
                            <a:schemeClr val="bg1"/>
                          </a:solidFill>
                        </a:rPr>
                        <a:t>Secondary, Tertiary</a:t>
                      </a:r>
                      <a:r>
                        <a:rPr lang="en-ZA" sz="2600" b="1" baseline="0" dirty="0">
                          <a:solidFill>
                            <a:schemeClr val="bg1"/>
                          </a:solidFill>
                        </a:rPr>
                        <a:t> and National Apex co-operatives</a:t>
                      </a:r>
                      <a:endParaRPr lang="en-ZA" sz="26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n-ZA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065607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within 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2000" b="1" baseline="0" dirty="0">
                          <a:solidFill>
                            <a:schemeClr val="bg1"/>
                          </a:solidFill>
                        </a:rPr>
                        <a:t> than 30 days after due date</a:t>
                      </a:r>
                      <a:endParaRPr lang="en-ZA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361365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Less than R25</a:t>
                      </a:r>
                      <a:r>
                        <a:rPr lang="en-ZA" sz="20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million</a:t>
                      </a:r>
                    </a:p>
                    <a:p>
                      <a:endParaRPr lang="en-ZA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R450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R600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586988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ZA" sz="20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R25 million or above</a:t>
                      </a:r>
                    </a:p>
                    <a:p>
                      <a:endParaRPr lang="en-ZA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gradFill>
                      <a:gsLst>
                        <a:gs pos="0">
                          <a:srgbClr val="E4EDD3"/>
                        </a:gs>
                        <a:gs pos="100000">
                          <a:srgbClr val="009999"/>
                        </a:gs>
                        <a:gs pos="100000">
                          <a:srgbClr val="33CCCC"/>
                        </a:gs>
                        <a:gs pos="100000">
                          <a:srgbClr val="00DED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R3 000</a:t>
                      </a:r>
                    </a:p>
                  </a:txBody>
                  <a:tcPr marL="70902" marR="70902" marT="35451" marB="35451">
                    <a:gradFill>
                      <a:gsLst>
                        <a:gs pos="0">
                          <a:srgbClr val="E4EDD3"/>
                        </a:gs>
                        <a:gs pos="100000">
                          <a:srgbClr val="009999"/>
                        </a:gs>
                        <a:gs pos="100000">
                          <a:srgbClr val="33CCCC"/>
                        </a:gs>
                        <a:gs pos="100000">
                          <a:srgbClr val="00DED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R4 000</a:t>
                      </a:r>
                    </a:p>
                  </a:txBody>
                  <a:tcPr marL="70902" marR="70902" marT="35451" marB="35451">
                    <a:gradFill>
                      <a:gsLst>
                        <a:gs pos="0">
                          <a:srgbClr val="E4EDD3"/>
                        </a:gs>
                        <a:gs pos="100000">
                          <a:srgbClr val="009999"/>
                        </a:gs>
                        <a:gs pos="100000">
                          <a:srgbClr val="33CCCC"/>
                        </a:gs>
                        <a:gs pos="100000">
                          <a:srgbClr val="00DED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00584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52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58" y="267129"/>
            <a:ext cx="10356350" cy="701000"/>
          </a:xfrm>
        </p:spPr>
        <p:txBody>
          <a:bodyPr>
            <a:normAutofit/>
          </a:bodyPr>
          <a:lstStyle/>
          <a:p>
            <a:r>
              <a:rPr lang="en-ZA" sz="2200" dirty="0"/>
              <a:t>annual submissions: Documentation requirements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57" y="1078787"/>
            <a:ext cx="10274158" cy="61057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en-Z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en-Z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defTabSz="914400">
              <a:spcBef>
                <a:spcPts val="0"/>
              </a:spcBef>
              <a:buClrTx/>
              <a:buNone/>
              <a:defRPr/>
            </a:pPr>
            <a:endParaRPr lang="en-ZA" sz="2200" b="1" u="sng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ZA" sz="2200" b="1" u="sng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ZA" sz="2200" dirty="0"/>
              <a:t>	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ZA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86947"/>
              </p:ext>
            </p:extLst>
          </p:nvPr>
        </p:nvGraphicFramePr>
        <p:xfrm>
          <a:off x="-11875" y="968127"/>
          <a:ext cx="10700514" cy="665466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551040">
                  <a:extLst>
                    <a:ext uri="{9D8B030D-6E8A-4147-A177-3AD203B41FA5}">
                      <a16:colId xmlns:a16="http://schemas.microsoft.com/office/drawing/2014/main" val="1042620987"/>
                    </a:ext>
                  </a:extLst>
                </a:gridCol>
                <a:gridCol w="2755433">
                  <a:extLst>
                    <a:ext uri="{9D8B030D-6E8A-4147-A177-3AD203B41FA5}">
                      <a16:colId xmlns:a16="http://schemas.microsoft.com/office/drawing/2014/main" val="1171989683"/>
                    </a:ext>
                  </a:extLst>
                </a:gridCol>
                <a:gridCol w="1941321">
                  <a:extLst>
                    <a:ext uri="{9D8B030D-6E8A-4147-A177-3AD203B41FA5}">
                      <a16:colId xmlns:a16="http://schemas.microsoft.com/office/drawing/2014/main" val="2919480511"/>
                    </a:ext>
                  </a:extLst>
                </a:gridCol>
                <a:gridCol w="2469044">
                  <a:extLst>
                    <a:ext uri="{9D8B030D-6E8A-4147-A177-3AD203B41FA5}">
                      <a16:colId xmlns:a16="http://schemas.microsoft.com/office/drawing/2014/main" val="4112657949"/>
                    </a:ext>
                  </a:extLst>
                </a:gridCol>
                <a:gridCol w="1983676">
                  <a:extLst>
                    <a:ext uri="{9D8B030D-6E8A-4147-A177-3AD203B41FA5}">
                      <a16:colId xmlns:a16="http://schemas.microsoft.com/office/drawing/2014/main" val="4266139346"/>
                    </a:ext>
                  </a:extLst>
                </a:gridCol>
              </a:tblGrid>
              <a:tr h="718405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Forms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Statements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by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542199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</a:t>
                      </a:r>
                      <a:r>
                        <a:rPr lang="en-ZA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 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Co-op15.1</a:t>
                      </a:r>
                    </a:p>
                    <a:p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Report 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Directors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76602012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A2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15.2</a:t>
                      </a:r>
                    </a:p>
                    <a:p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Report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Directors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308882"/>
                  </a:ext>
                </a:extLst>
              </a:tr>
              <a:tr h="1400715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4</a:t>
                      </a:r>
                      <a:endParaRPr lang="en-ZA" sz="18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Independently Reviewed Financial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Statements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Reviewed Report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Reviewer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7204302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4</a:t>
                      </a:r>
                      <a:endParaRPr lang="en-ZA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Financial Statements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Report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371171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Secondary Tertiary Apex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4 </a:t>
                      </a: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Financial Statements</a:t>
                      </a:r>
                    </a:p>
                    <a:p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Report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49587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798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869" y="197791"/>
            <a:ext cx="9547017" cy="770337"/>
          </a:xfrm>
        </p:spPr>
        <p:txBody>
          <a:bodyPr/>
          <a:lstStyle/>
          <a:p>
            <a:r>
              <a:rPr lang="en-ZA" dirty="0"/>
              <a:t>Definitions of different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869" y="1294410"/>
            <a:ext cx="9832369" cy="6010515"/>
          </a:xfrm>
        </p:spPr>
        <p:txBody>
          <a:bodyPr>
            <a:noAutofit/>
          </a:bodyPr>
          <a:lstStyle/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CATEGORY A PRIMARY CO-OPS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u="sng" dirty="0">
              <a:solidFill>
                <a:srgbClr val="008080"/>
              </a:solidFill>
            </a:endParaRP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u="sng" dirty="0">
              <a:solidFill>
                <a:srgbClr val="008080"/>
              </a:solidFill>
            </a:endParaRP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dirty="0">
                <a:solidFill>
                  <a:srgbClr val="008080"/>
                </a:solidFill>
              </a:rPr>
              <a:t>ANNUAL REPORT 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457200" indent="-457200" algn="just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document </a:t>
            </a:r>
            <a:r>
              <a:rPr lang="en-ZA" sz="2400" b="1" dirty="0">
                <a:solidFill>
                  <a:srgbClr val="008080"/>
                </a:solidFill>
              </a:rPr>
              <a:t>prepared by the Board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containing </a:t>
            </a:r>
            <a:r>
              <a:rPr lang="en-ZA" sz="2400" b="1" dirty="0">
                <a:solidFill>
                  <a:srgbClr val="008080"/>
                </a:solidFill>
              </a:rPr>
              <a:t>Financial Statements (CO-OP15.1 / CO-OP 15.2)</a:t>
            </a:r>
            <a:r>
              <a:rPr lang="en-ZA" sz="2400" dirty="0">
                <a:solidFill>
                  <a:srgbClr val="008080"/>
                </a:solidFill>
              </a:rPr>
              <a:t>, a </a:t>
            </a:r>
            <a:r>
              <a:rPr lang="en-ZA" sz="2400" b="1" dirty="0">
                <a:solidFill>
                  <a:srgbClr val="008080"/>
                </a:solidFill>
              </a:rPr>
              <a:t>Social Report </a:t>
            </a:r>
            <a:r>
              <a:rPr lang="en-ZA" sz="2400" dirty="0">
                <a:solidFill>
                  <a:srgbClr val="008080"/>
                </a:solidFill>
              </a:rPr>
              <a:t>and a </a:t>
            </a:r>
            <a:r>
              <a:rPr lang="en-ZA" sz="2400" b="1" dirty="0">
                <a:solidFill>
                  <a:srgbClr val="008080"/>
                </a:solidFill>
              </a:rPr>
              <a:t>Management Decisions Report</a:t>
            </a:r>
            <a:r>
              <a:rPr lang="en-ZA" sz="2400" dirty="0">
                <a:solidFill>
                  <a:srgbClr val="008080"/>
                </a:solidFill>
              </a:rPr>
              <a:t>.</a:t>
            </a:r>
          </a:p>
          <a:p>
            <a:pPr marL="457200" indent="-457200" algn="just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sz="2400" b="1" dirty="0">
                <a:solidFill>
                  <a:srgbClr val="008080"/>
                </a:solidFill>
              </a:rPr>
              <a:t>Social Report</a:t>
            </a:r>
            <a:r>
              <a:rPr lang="en-ZA" sz="2400" dirty="0">
                <a:solidFill>
                  <a:srgbClr val="008080"/>
                </a:solidFill>
              </a:rPr>
              <a:t>: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a report that assesses the social impact and ethical performance of the co-op in relation to the stated vision, mission and goals stated in the constitution.</a:t>
            </a:r>
          </a:p>
          <a:p>
            <a:pPr marL="457200" indent="-457200" algn="just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sz="2400" b="1" dirty="0">
                <a:solidFill>
                  <a:srgbClr val="008080"/>
                </a:solidFill>
              </a:rPr>
              <a:t>Management Decisions Report</a:t>
            </a:r>
            <a:r>
              <a:rPr lang="en-ZA" sz="2400" dirty="0">
                <a:solidFill>
                  <a:srgbClr val="008080"/>
                </a:solidFill>
              </a:rPr>
              <a:t>:</a:t>
            </a:r>
            <a:r>
              <a:rPr lang="en-ZA" sz="2400" dirty="0"/>
              <a:t>  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report that assesses the co-op’s compliance with all legal requirements and requirements in its constitution.</a:t>
            </a:r>
          </a:p>
          <a:p>
            <a:pPr marL="0" indent="0">
              <a:lnSpc>
                <a:spcPts val="2700"/>
              </a:lnSpc>
              <a:buNone/>
            </a:pPr>
            <a:endParaRPr lang="en-Z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en-ZA" sz="1950" dirty="0"/>
          </a:p>
        </p:txBody>
      </p:sp>
    </p:spTree>
    <p:extLst>
      <p:ext uri="{BB962C8B-B14F-4D97-AF65-F5344CB8AC3E}">
        <p14:creationId xmlns:p14="http://schemas.microsoft.com/office/powerpoint/2010/main" val="3750744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C0422-35A7-6421-FB6B-564C4C9BD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CECAD-211C-362B-EA52-3381C4B8C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69" y="197791"/>
            <a:ext cx="9547017" cy="770337"/>
          </a:xfrm>
        </p:spPr>
        <p:txBody>
          <a:bodyPr/>
          <a:lstStyle/>
          <a:p>
            <a:r>
              <a:rPr lang="en-ZA" dirty="0"/>
              <a:t>Definitions of different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860D6-0A90-F46B-E929-9F192BD55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69" y="1341912"/>
            <a:ext cx="9832369" cy="5963014"/>
          </a:xfrm>
        </p:spPr>
        <p:txBody>
          <a:bodyPr>
            <a:noAutofit/>
          </a:bodyPr>
          <a:lstStyle/>
          <a:p>
            <a:pPr marL="0" indent="0">
              <a:lnSpc>
                <a:spcPts val="2700"/>
              </a:lnSpc>
              <a:buNone/>
            </a:pPr>
            <a:endParaRPr lang="en-ZA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CATEGORY B PRIMARY CO-OPS</a:t>
            </a:r>
            <a:r>
              <a:rPr lang="en-ZA" sz="2400" b="1" dirty="0">
                <a:solidFill>
                  <a:srgbClr val="008080"/>
                </a:solidFill>
              </a:rPr>
              <a:t> 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dirty="0">
                <a:solidFill>
                  <a:srgbClr val="008080"/>
                </a:solidFill>
              </a:rPr>
              <a:t>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rgbClr val="008080"/>
                </a:solidFill>
              </a:rPr>
              <a:t>INDEPENDENT REVIEWED REPORT 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report by an </a:t>
            </a:r>
            <a:r>
              <a:rPr lang="en-ZA" sz="2400" b="1" dirty="0">
                <a:solidFill>
                  <a:srgbClr val="008080"/>
                </a:solidFill>
              </a:rPr>
              <a:t>Independent Reviewer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that examined and evaluated the </a:t>
            </a:r>
            <a:r>
              <a:rPr lang="en-ZA" sz="2400" b="1" dirty="0">
                <a:solidFill>
                  <a:srgbClr val="008080"/>
                </a:solidFill>
              </a:rPr>
              <a:t>Financial Statements, Social Report </a:t>
            </a:r>
            <a:r>
              <a:rPr lang="en-ZA" sz="2400" dirty="0">
                <a:solidFill>
                  <a:srgbClr val="008080"/>
                </a:solidFill>
              </a:rPr>
              <a:t>and</a:t>
            </a:r>
            <a:r>
              <a:rPr lang="en-ZA" sz="2400" b="1" dirty="0">
                <a:solidFill>
                  <a:srgbClr val="008080"/>
                </a:solidFill>
              </a:rPr>
              <a:t> Management Decision Report.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 </a:t>
            </a:r>
            <a:r>
              <a:rPr lang="en-ZA" sz="2400" b="1" dirty="0">
                <a:solidFill>
                  <a:srgbClr val="008080"/>
                </a:solidFill>
              </a:rPr>
              <a:t>Independent Reviewer 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means an Accounting Officer in terms of the Close Corporations Act, a registered Auditor or member in good standing in terms of section 33 of Auditing Profession Act.</a:t>
            </a:r>
          </a:p>
          <a:p>
            <a:pPr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en-ZA" sz="1950" dirty="0"/>
          </a:p>
        </p:txBody>
      </p:sp>
    </p:spTree>
    <p:extLst>
      <p:ext uri="{BB962C8B-B14F-4D97-AF65-F5344CB8AC3E}">
        <p14:creationId xmlns:p14="http://schemas.microsoft.com/office/powerpoint/2010/main" val="3548316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4336</TotalTime>
  <Words>832</Words>
  <Application>Microsoft Office PowerPoint</Application>
  <PresentationFormat>Custom</PresentationFormat>
  <Paragraphs>169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Co-operative  annual returns webinar</vt:lpstr>
      <vt:lpstr>CATEGORIES OF CO-OPerativeS</vt:lpstr>
      <vt:lpstr>ANNUAL SUBMISSIONS &amp; ANNUAL FEE PAYMENTS  </vt:lpstr>
      <vt:lpstr>ANNUAL FEES   </vt:lpstr>
      <vt:lpstr>ANNUAL FEES  </vt:lpstr>
      <vt:lpstr>ANNUAL FEES  </vt:lpstr>
      <vt:lpstr>annual submissions: Documentation requirements </vt:lpstr>
      <vt:lpstr>Definitions of different Reports</vt:lpstr>
      <vt:lpstr>Definitions of different Reports</vt:lpstr>
      <vt:lpstr>Definitions of different Reports  CONTINUES</vt:lpstr>
      <vt:lpstr>CIPC Notices AND STEP BY STEP GUIDES</vt:lpstr>
      <vt:lpstr> QUESTIONS  &amp;    ANSWERS</vt:lpstr>
      <vt:lpstr>Thank you!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Tintswalo Mawila</cp:lastModifiedBy>
  <cp:revision>515</cp:revision>
  <cp:lastPrinted>2022-09-26T12:15:18Z</cp:lastPrinted>
  <dcterms:created xsi:type="dcterms:W3CDTF">2019-05-23T08:27:41Z</dcterms:created>
  <dcterms:modified xsi:type="dcterms:W3CDTF">2025-09-19T03:09:40Z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{7682D152-627C-486B-8288-6DAF29B252C2}</vt:lpwstr>
  </property>
  <property fmtid="{D5CDD505-2E9C-101B-9397-08002B2CF9AE}" pid="3" name="DLPManualFileClassificationLastModifiedBy">
    <vt:lpwstr>CIPROZA\GMokoisi</vt:lpwstr>
  </property>
  <property fmtid="{D5CDD505-2E9C-101B-9397-08002B2CF9AE}" pid="4" name="DLPManualFileClassificationLastModificationDate">
    <vt:lpwstr>1572951797</vt:lpwstr>
  </property>
  <property fmtid="{D5CDD505-2E9C-101B-9397-08002B2CF9AE}" pid="5" name="DLPManualFileClassificationVersion">
    <vt:lpwstr>11.0.2.3</vt:lpwstr>
  </property>
</Properties>
</file>