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347" r:id="rId3"/>
    <p:sldId id="368" r:id="rId4"/>
    <p:sldId id="365" r:id="rId5"/>
    <p:sldId id="348" r:id="rId6"/>
    <p:sldId id="349" r:id="rId7"/>
    <p:sldId id="350" r:id="rId8"/>
    <p:sldId id="351" r:id="rId9"/>
    <p:sldId id="353" r:id="rId10"/>
    <p:sldId id="354" r:id="rId11"/>
    <p:sldId id="366" r:id="rId12"/>
    <p:sldId id="359" r:id="rId13"/>
    <p:sldId id="364" r:id="rId14"/>
    <p:sldId id="361" r:id="rId15"/>
    <p:sldId id="362" r:id="rId16"/>
    <p:sldId id="369" r:id="rId17"/>
    <p:sldId id="370" r:id="rId18"/>
    <p:sldId id="262" r:id="rId19"/>
  </p:sldIdLst>
  <p:sldSz cx="10688638" cy="7562850"/>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99"/>
    <a:srgbClr val="85BE7C"/>
    <a:srgbClr val="006666"/>
    <a:srgbClr val="008080"/>
    <a:srgbClr val="FFFFCC"/>
    <a:srgbClr val="99C78F"/>
    <a:srgbClr val="75B56B"/>
    <a:srgbClr val="FBCFAB"/>
    <a:srgbClr val="0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snapToGrid="0" snapToObjects="1">
      <p:cViewPr varScale="1">
        <p:scale>
          <a:sx n="54" d="100"/>
          <a:sy n="54" d="100"/>
        </p:scale>
        <p:origin x="652" y="44"/>
      </p:cViewPr>
      <p:guideLst>
        <p:guide orient="horz" pos="2382"/>
        <p:guide pos="3367"/>
      </p:guideLst>
    </p:cSldViewPr>
  </p:slideViewPr>
  <p:outlineViewPr>
    <p:cViewPr>
      <p:scale>
        <a:sx n="33" d="100"/>
        <a:sy n="33" d="100"/>
      </p:scale>
      <p:origin x="0" y="-448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FCF3-7D96-4E93-A5A8-41B1C274A8B0}" type="datetimeFigureOut">
              <a:rPr lang="en-ZA" smtClean="0"/>
              <a:t>2025/10/22</a:t>
            </a:fld>
            <a:endParaRPr lang="en-ZA"/>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40D72-A3AA-4A6C-8C40-579795F649C2}" type="slidenum">
              <a:rPr lang="en-ZA" smtClean="0"/>
              <a:t>‹#›</a:t>
            </a:fld>
            <a:endParaRPr lang="en-ZA"/>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A40D72-A3AA-4A6C-8C40-579795F649C2}" type="slidenum">
              <a:rPr lang="en-ZA" smtClean="0"/>
              <a:t>8</a:t>
            </a:fld>
            <a:endParaRPr lang="en-ZA"/>
          </a:p>
        </p:txBody>
      </p:sp>
    </p:spTree>
    <p:extLst>
      <p:ext uri="{BB962C8B-B14F-4D97-AF65-F5344CB8AC3E}">
        <p14:creationId xmlns:p14="http://schemas.microsoft.com/office/powerpoint/2010/main" val="152465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A40D72-A3AA-4A6C-8C40-579795F649C2}" type="slidenum">
              <a:rPr lang="en-ZA" smtClean="0"/>
              <a:t>17</a:t>
            </a:fld>
            <a:endParaRPr lang="en-ZA"/>
          </a:p>
        </p:txBody>
      </p:sp>
    </p:spTree>
    <p:extLst>
      <p:ext uri="{BB962C8B-B14F-4D97-AF65-F5344CB8AC3E}">
        <p14:creationId xmlns:p14="http://schemas.microsoft.com/office/powerpoint/2010/main" val="3868016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22/10/2025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22/10/2025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22/10/2025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22/10/2025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a:t>Click to edit Master title style</a:t>
            </a:r>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22/10/2025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22/10/2025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22/10/2025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22/10/2025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22/10/2025</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434898"/>
            <a:ext cx="6669255" cy="6367345"/>
          </a:xfrm>
        </p:spPr>
        <p:txBody>
          <a:bodyPr/>
          <a:lstStyle/>
          <a:p>
            <a:pPr marL="0" marR="0" algn="ctr">
              <a:lnSpc>
                <a:spcPct val="107000"/>
              </a:lnSpc>
              <a:spcBef>
                <a:spcPts val="0"/>
              </a:spcBef>
              <a:spcAft>
                <a:spcPts val="0"/>
              </a:spcAft>
            </a:pPr>
            <a: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DIRECTOR AMENDMENT</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21 OCTOBER 2025 WEBINAR</a:t>
            </a:r>
            <a:br>
              <a:rPr lang="en-US" sz="20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effectLst/>
                <a:latin typeface="Arial" panose="020B0604020202020204" pitchFamily="34" charset="0"/>
                <a:ea typeface="Calibri" panose="020F0502020204030204" pitchFamily="34" charset="0"/>
                <a:cs typeface="Times New Roman" panose="02020603050405020304" pitchFamily="18" charset="0"/>
              </a:rPr>
              <a:t> </a:t>
            </a:r>
            <a:br>
              <a:rPr lang="en-ZA" sz="1800" dirty="0">
                <a:effectLst/>
                <a:latin typeface="Arial" panose="020B0604020202020204" pitchFamily="34" charset="0"/>
                <a:ea typeface="Calibri" panose="020F0502020204030204" pitchFamily="34" charset="0"/>
                <a:cs typeface="Times New Roman" panose="02020603050405020304" pitchFamily="18" charset="0"/>
              </a:rPr>
            </a:br>
            <a:br>
              <a:rPr lang="en-ZA" sz="1800" dirty="0">
                <a:effectLst/>
                <a:latin typeface="Arial" panose="020B060402020202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Presenter: Mashudu thomas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lebete</a:t>
            </a:r>
            <a:endParaRPr lang="en-US" sz="2400" dirty="0">
              <a:solidFill>
                <a:srgbClr val="85BE7C"/>
              </a:solidFill>
            </a:endParaRPr>
          </a:p>
        </p:txBody>
      </p:sp>
      <p:pic>
        <p:nvPicPr>
          <p:cNvPr id="3" name="Picture 2">
            <a:extLst>
              <a:ext uri="{FF2B5EF4-FFF2-40B4-BE49-F238E27FC236}">
                <a16:creationId xmlns:a16="http://schemas.microsoft.com/office/drawing/2014/main" id="{90F99E5E-3768-F43E-DD99-78368CF36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362" y="156117"/>
            <a:ext cx="2304256" cy="2304256"/>
          </a:xfrm>
          <a:prstGeom prst="rect">
            <a:avLst/>
          </a:prstGeom>
        </p:spPr>
      </p:pic>
    </p:spTree>
    <p:extLst>
      <p:ext uri="{BB962C8B-B14F-4D97-AF65-F5344CB8AC3E}">
        <p14:creationId xmlns:p14="http://schemas.microsoft.com/office/powerpoint/2010/main" val="352570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30A3-09B6-270A-AE58-86528F7AB995}"/>
              </a:ext>
            </a:extLst>
          </p:cNvPr>
          <p:cNvSpPr>
            <a:spLocks noGrp="1"/>
          </p:cNvSpPr>
          <p:nvPr>
            <p:ph type="title"/>
          </p:nvPr>
        </p:nvSpPr>
        <p:spPr>
          <a:xfrm>
            <a:off x="1062292" y="320455"/>
            <a:ext cx="8564054" cy="770337"/>
          </a:xfrm>
        </p:spPr>
        <p:txBody>
          <a:bodyPr>
            <a:noAutofit/>
          </a:bodyPr>
          <a:lstStyle/>
          <a:p>
            <a:pPr marL="342900" marR="0" lvl="0" indent="-342900" algn="ctr" defTabSz="497754" rtl="0" eaLnBrk="1" fontAlgn="auto" latinLnBrk="0" hangingPunct="1">
              <a:lnSpc>
                <a:spcPct val="100000"/>
              </a:lnSpc>
              <a:spcBef>
                <a:spcPts val="0"/>
              </a:spcBef>
              <a:spcAft>
                <a:spcPts val="0"/>
              </a:spcAft>
              <a:tabLst/>
              <a:defRPr/>
            </a:pP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Filer not able to update </a:t>
            </a:r>
            <a:b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contact details of directors</a:t>
            </a:r>
            <a:br>
              <a:rPr kumimoji="0" lang="en-US" b="0"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3957615-B54D-5CD5-E2AC-8BB1A439D0D1}"/>
              </a:ext>
            </a:extLst>
          </p:cNvPr>
          <p:cNvSpPr>
            <a:spLocks noGrp="1"/>
          </p:cNvSpPr>
          <p:nvPr>
            <p:ph idx="1"/>
          </p:nvPr>
        </p:nvSpPr>
        <p:spPr/>
        <p:txBody>
          <a:bodyPr>
            <a:normAutofit/>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Only the affected director can update his contact details. </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This was done to avoid hijacking of companies.</a:t>
            </a:r>
          </a:p>
          <a:p>
            <a:pPr marL="83885" marR="0" indent="0" algn="just">
              <a:spcBef>
                <a:spcPts val="0"/>
              </a:spcBef>
              <a:spcAft>
                <a:spcPts val="0"/>
              </a:spcAft>
              <a:buNone/>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The Filer can update that information only if given the login details by the affected director to do that on his behalf.</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95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6A4F-D897-22B8-61B9-F680A1FDD07B}"/>
              </a:ext>
            </a:extLst>
          </p:cNvPr>
          <p:cNvSpPr>
            <a:spLocks noGrp="1"/>
          </p:cNvSpPr>
          <p:nvPr>
            <p:ph type="title"/>
          </p:nvPr>
        </p:nvSpPr>
        <p:spPr>
          <a:xfrm>
            <a:off x="827998" y="342757"/>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300" b="1" i="0"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Aptos" panose="020B0004020202020204" pitchFamily="34" charset="0"/>
              </a:rPr>
              <a:t>Customers not able to add the </a:t>
            </a:r>
            <a:br>
              <a:rPr kumimoji="0" lang="en-US" sz="3300" b="1" i="0"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Aptos" panose="020B0004020202020204" pitchFamily="34" charset="0"/>
              </a:rPr>
            </a:br>
            <a:r>
              <a:rPr kumimoji="0" lang="en-US" sz="3300" b="1" i="0" strike="noStrike" kern="1200" cap="none" spc="0" normalizeH="0" baseline="0" noProof="0" dirty="0">
                <a:ln>
                  <a:noFill/>
                </a:ln>
                <a:effectLst/>
                <a:uLnTx/>
                <a:uFillTx/>
                <a:latin typeface="Aptos" panose="020B0004020202020204" pitchFamily="34" charset="0"/>
                <a:ea typeface="Times New Roman" panose="02020603050405020304" pitchFamily="18" charset="0"/>
                <a:cs typeface="Aptos" panose="020B0004020202020204" pitchFamily="34" charset="0"/>
              </a:rPr>
              <a:t>2nd name of the director on the system.</a:t>
            </a:r>
            <a:br>
              <a:rPr kumimoji="0" lang="en-US" sz="3300" b="0" i="0" strike="noStrike" kern="1200" cap="none" spc="0" normalizeH="0" baseline="0" noProof="0" dirty="0">
                <a:ln>
                  <a:noFill/>
                </a:ln>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FAEB6C44-29E3-031A-E236-7ED21593360F}"/>
              </a:ext>
            </a:extLst>
          </p:cNvPr>
          <p:cNvSpPr>
            <a:spLocks noGrp="1"/>
          </p:cNvSpPr>
          <p:nvPr>
            <p:ph idx="1"/>
          </p:nvPr>
        </p:nvSpPr>
        <p:spPr/>
        <p:txBody>
          <a:bodyPr>
            <a:normAutofit/>
          </a:bodyPr>
          <a:lstStyle/>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There is step by step guide, (Update name or surname of SA ID holder) to include the 2</a:t>
            </a:r>
            <a:r>
              <a:rPr lang="en-US" sz="2800" baseline="30000" dirty="0">
                <a:effectLst/>
                <a:latin typeface="Arial" panose="020B0604020202020204" pitchFamily="34" charset="0"/>
                <a:ea typeface="Times New Roman" panose="02020603050405020304" pitchFamily="18" charset="0"/>
                <a:cs typeface="Arial" panose="020B0604020202020204" pitchFamily="34" charset="0"/>
              </a:rPr>
              <a:t>nd</a:t>
            </a:r>
            <a:r>
              <a:rPr lang="en-US" sz="2800" dirty="0">
                <a:effectLst/>
                <a:latin typeface="Arial" panose="020B0604020202020204" pitchFamily="34" charset="0"/>
                <a:ea typeface="Times New Roman" panose="02020603050405020304" pitchFamily="18" charset="0"/>
                <a:cs typeface="Arial" panose="020B0604020202020204" pitchFamily="34" charset="0"/>
              </a:rPr>
              <a:t> name.</a:t>
            </a: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On step 11 of the guideline there is “DHA FULLNAME UPDATE” button that need to be selected. </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 customer may proceed with the filing till the end. Once the OTP is responded, the certificate will be generated with additional name as per Home Affairs record.</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7353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8656-BBB0-5ADE-96F3-E5D70A010760}"/>
              </a:ext>
            </a:extLst>
          </p:cNvPr>
          <p:cNvSpPr>
            <a:spLocks noGrp="1"/>
          </p:cNvSpPr>
          <p:nvPr>
            <p:ph type="title"/>
          </p:nvPr>
        </p:nvSpPr>
        <p:spPr>
          <a:xfrm>
            <a:off x="1062292" y="421883"/>
            <a:ext cx="8564054" cy="770337"/>
          </a:xfrm>
        </p:spPr>
        <p:txBody>
          <a:bodyPr>
            <a:noAutofit/>
          </a:bodyPr>
          <a:lstStyle/>
          <a:p>
            <a:pPr marL="342900" marR="0" lvl="0" indent="-342900" algn="ctr" defTabSz="497754" rtl="0" eaLnBrk="1" fontAlgn="auto" latinLnBrk="0" hangingPunct="1">
              <a:lnSpc>
                <a:spcPct val="100000"/>
              </a:lnSpc>
              <a:spcBef>
                <a:spcPts val="0"/>
              </a:spcBef>
              <a:spcAft>
                <a:spcPts val="0"/>
              </a:spcAft>
              <a:tabLst/>
              <a:defRPr/>
            </a:pP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Resigned Directors not responding to the OTP</a:t>
            </a: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184CFE8-46C4-81FE-0927-B66669987BCC}"/>
              </a:ext>
            </a:extLst>
          </p:cNvPr>
          <p:cNvSpPr>
            <a:spLocks noGrp="1"/>
          </p:cNvSpPr>
          <p:nvPr>
            <p:ph idx="1"/>
          </p:nvPr>
        </p:nvSpPr>
        <p:spPr/>
        <p:txBody>
          <a:bodyPr>
            <a:normAutofit fontScale="92500" lnSpcReduction="10000"/>
          </a:bodyPr>
          <a:lstStyle/>
          <a:p>
            <a:pPr marL="457200" marR="0" algn="just">
              <a:spcBef>
                <a:spcPts val="0"/>
              </a:spcBef>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Where a director has resigned but is not providing OTP, the company may file an application to Remove him as a director. </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 normal process of removal should be </a:t>
            </a:r>
            <a:r>
              <a:rPr lang="en-US" sz="2800" dirty="0">
                <a:latin typeface="Arial" panose="020B0604020202020204" pitchFamily="34" charset="0"/>
                <a:ea typeface="Times New Roman" panose="02020603050405020304" pitchFamily="18" charset="0"/>
                <a:cs typeface="Arial" panose="020B0604020202020204" pitchFamily="34" charset="0"/>
              </a:rPr>
              <a:t>followed. </a:t>
            </a:r>
            <a:r>
              <a:rPr lang="en-US" sz="2800" dirty="0">
                <a:effectLst/>
                <a:latin typeface="Arial" panose="020B0604020202020204" pitchFamily="34" charset="0"/>
                <a:ea typeface="Times New Roman" panose="02020603050405020304" pitchFamily="18" charset="0"/>
                <a:cs typeface="Arial" panose="020B0604020202020204" pitchFamily="34" charset="0"/>
              </a:rPr>
              <a:t>The reason(s) for removal should be included in the Notice of the meeting sent to the affected director.</a:t>
            </a:r>
          </a:p>
          <a:p>
            <a:pPr marL="457200" marR="0" algn="just">
              <a:spcBef>
                <a:spcPts val="0"/>
              </a:spcBef>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The Resolution taken in the meeting should also be submitted.</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gn="just">
              <a:spcBef>
                <a:spcPts val="0"/>
              </a:spcBef>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algn="just">
              <a:spcBef>
                <a:spcPts val="0"/>
              </a:spcBef>
            </a:pPr>
            <a:r>
              <a:rPr lang="en-US" sz="2800" dirty="0">
                <a:latin typeface="Arial" panose="020B0604020202020204" pitchFamily="34" charset="0"/>
                <a:ea typeface="Times New Roman" panose="02020603050405020304" pitchFamily="18" charset="0"/>
                <a:cs typeface="Arial" panose="020B0604020202020204" pitchFamily="34" charset="0"/>
              </a:rPr>
              <a:t>No resignation will be processed at the Back Office.</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84385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195A-FD04-8D80-A4BF-52AF5F9FA561}"/>
              </a:ext>
            </a:extLst>
          </p:cNvPr>
          <p:cNvSpPr>
            <a:spLocks noGrp="1"/>
          </p:cNvSpPr>
          <p:nvPr>
            <p:ph type="title"/>
          </p:nvPr>
        </p:nvSpPr>
        <p:spPr>
          <a:xfrm>
            <a:off x="850300" y="421883"/>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How to cancel the transaction that is </a:t>
            </a:r>
            <a:b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31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in process due to error made</a:t>
            </a:r>
            <a:br>
              <a:rPr kumimoji="0" lang="en-US" sz="3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F318348B-84BD-E055-C7B0-78493DFF68A5}"/>
              </a:ext>
            </a:extLst>
          </p:cNvPr>
          <p:cNvSpPr>
            <a:spLocks noGrp="1"/>
          </p:cNvSpPr>
          <p:nvPr>
            <p:ph idx="1"/>
          </p:nvPr>
        </p:nvSpPr>
        <p:spPr>
          <a:xfrm>
            <a:off x="534432" y="2219093"/>
            <a:ext cx="9619774" cy="4536705"/>
          </a:xfrm>
        </p:spPr>
        <p:txBody>
          <a:bodyPr>
            <a:normAutofit/>
          </a:bodyPr>
          <a:lstStyle/>
          <a:p>
            <a:pPr marL="457200" marR="0" algn="just">
              <a:spcBef>
                <a:spcPts val="0"/>
              </a:spcBef>
              <a:spcAft>
                <a:spcPts val="0"/>
              </a:spcAft>
            </a:pPr>
            <a:r>
              <a:rPr lang="en-US" sz="2800" dirty="0">
                <a:effectLst/>
                <a:latin typeface="Arial" panose="020B0604020202020204" pitchFamily="34" charset="0"/>
                <a:ea typeface="Aptos" panose="020B0004020202020204" pitchFamily="34" charset="0"/>
                <a:cs typeface="Arial" panose="020B0604020202020204" pitchFamily="34" charset="0"/>
              </a:rPr>
              <a:t>The Board or Shareholders pass the Resolution to change directors in a company. The Filer only implement the Resolution taken by the Board or Shareholders.</a:t>
            </a:r>
          </a:p>
          <a:p>
            <a:pPr marL="457200" marR="0" algn="just">
              <a:spcBef>
                <a:spcPts val="0"/>
              </a:spcBef>
              <a:spcAft>
                <a:spcPts val="0"/>
              </a:spcAft>
            </a:pP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2800" dirty="0">
                <a:latin typeface="Arial" panose="020B0604020202020204" pitchFamily="34" charset="0"/>
                <a:ea typeface="Aptos" panose="020B0004020202020204" pitchFamily="34" charset="0"/>
                <a:cs typeface="Arial" panose="020B0604020202020204" pitchFamily="34" charset="0"/>
              </a:rPr>
              <a:t>In case of cancellation, the Board or Shareholder must pass a new Resolution and provide reasons to cancel the existing transaction.</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83885" marR="0" indent="0" algn="just">
              <a:spcBef>
                <a:spcPts val="0"/>
              </a:spcBef>
              <a:spcAft>
                <a:spcPts val="0"/>
              </a:spcAft>
              <a:buNone/>
            </a:pP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2800" dirty="0">
                <a:effectLst/>
                <a:latin typeface="Arial" panose="020B0604020202020204" pitchFamily="34" charset="0"/>
                <a:ea typeface="Aptos" panose="020B0004020202020204" pitchFamily="34" charset="0"/>
                <a:cs typeface="Arial" panose="020B0604020202020204" pitchFamily="34" charset="0"/>
              </a:rPr>
              <a:t> Once received, the application will be terminated to enable the company to file new transaction.</a:t>
            </a:r>
          </a:p>
          <a:p>
            <a:endParaRPr lang="en-US" dirty="0"/>
          </a:p>
        </p:txBody>
      </p:sp>
    </p:spTree>
    <p:extLst>
      <p:ext uri="{BB962C8B-B14F-4D97-AF65-F5344CB8AC3E}">
        <p14:creationId xmlns:p14="http://schemas.microsoft.com/office/powerpoint/2010/main" val="34569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B59D-9836-D349-DD36-F8031BB95094}"/>
              </a:ext>
            </a:extLst>
          </p:cNvPr>
          <p:cNvSpPr>
            <a:spLocks noGrp="1"/>
          </p:cNvSpPr>
          <p:nvPr>
            <p:ph type="title"/>
          </p:nvPr>
        </p:nvSpPr>
        <p:spPr>
          <a:xfrm>
            <a:off x="1062292" y="421883"/>
            <a:ext cx="8564054" cy="770337"/>
          </a:xfrm>
        </p:spPr>
        <p:txBody>
          <a:bodyPr>
            <a:noAutofit/>
          </a:bodyPr>
          <a:lstStyle/>
          <a:p>
            <a:pPr marL="342900" marR="0" lvl="0" indent="-342900" defTabSz="497754" rtl="0" eaLnBrk="1" fontAlgn="auto" latinLnBrk="0" hangingPunct="1">
              <a:lnSpc>
                <a:spcPct val="100000"/>
              </a:lnSpc>
              <a:spcBef>
                <a:spcPts val="0"/>
              </a:spcBef>
              <a:spcAft>
                <a:spcPts val="0"/>
              </a:spcAft>
              <a:tabLst/>
              <a:defRPr/>
            </a:pPr>
            <a:r>
              <a:rPr kumimoji="0" lang="en-US"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How to change Passport to SA ID Number</a:t>
            </a:r>
            <a:br>
              <a:rPr kumimoji="0" lang="en-US" b="0"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7897D5-3C86-B7E5-D810-4C318D0474A6}"/>
              </a:ext>
            </a:extLst>
          </p:cNvPr>
          <p:cNvSpPr>
            <a:spLocks noGrp="1"/>
          </p:cNvSpPr>
          <p:nvPr>
            <p:ph idx="1"/>
          </p:nvPr>
        </p:nvSpPr>
        <p:spPr/>
        <p:txBody>
          <a:bodyPr>
            <a:normAutofit fontScale="92500" lnSpcReduction="10000"/>
          </a:bodyPr>
          <a:lstStyle/>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You can follow </a:t>
            </a:r>
            <a:r>
              <a:rPr lang="en-US" sz="30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rPr>
              <a:t>“UPDATE PASSPORT” step by step guide.</a:t>
            </a:r>
          </a:p>
          <a:p>
            <a:pPr marL="83885" marR="0" indent="0" algn="just">
              <a:spcBef>
                <a:spcPts val="0"/>
              </a:spcBef>
              <a:spcAft>
                <a:spcPts val="0"/>
              </a:spcAft>
              <a:buNone/>
            </a:pPr>
            <a:endParaRPr lang="en-US" sz="3000" dirty="0">
              <a:solidFill>
                <a:schemeClr val="accent1">
                  <a:lumMod val="50000"/>
                </a:schemeClr>
              </a:solidFill>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If you indicate that you are using SA ID, then you can change to Passport.</a:t>
            </a:r>
          </a:p>
          <a:p>
            <a:pPr marL="457200" marR="0" algn="just">
              <a:spcBef>
                <a:spcPts val="0"/>
              </a:spcBef>
              <a:spcAft>
                <a:spcPts val="0"/>
              </a:spcAft>
            </a:pPr>
            <a:endPar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You can </a:t>
            </a:r>
            <a:r>
              <a:rPr lang="en-US" sz="300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even change Passport </a:t>
            </a: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to SA ID, using the same process.</a:t>
            </a:r>
          </a:p>
          <a:p>
            <a:pPr marL="83885" marR="0" indent="0" algn="just">
              <a:spcBef>
                <a:spcPts val="0"/>
              </a:spcBef>
              <a:spcAft>
                <a:spcPts val="0"/>
              </a:spcAft>
              <a:buNone/>
            </a:pPr>
            <a:endPar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30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 You cannot change SA ID to SA ID unless the format of the SA ID is not correct, e.g. the last 3 digits are incorrect (000).</a:t>
            </a:r>
          </a:p>
          <a:p>
            <a:endParaRPr lang="en-US" dirty="0"/>
          </a:p>
        </p:txBody>
      </p:sp>
    </p:spTree>
    <p:extLst>
      <p:ext uri="{BB962C8B-B14F-4D97-AF65-F5344CB8AC3E}">
        <p14:creationId xmlns:p14="http://schemas.microsoft.com/office/powerpoint/2010/main" val="376918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7DE-14D6-DBDE-36C8-91E7144679C0}"/>
              </a:ext>
            </a:extLst>
          </p:cNvPr>
          <p:cNvSpPr>
            <a:spLocks noGrp="1"/>
          </p:cNvSpPr>
          <p:nvPr>
            <p:ph type="title"/>
          </p:nvPr>
        </p:nvSpPr>
        <p:spPr>
          <a:xfrm>
            <a:off x="534432" y="421883"/>
            <a:ext cx="8564054" cy="770337"/>
          </a:xfrm>
        </p:spPr>
        <p:txBody>
          <a:bodyPr>
            <a:normAutofit fontScale="90000"/>
          </a:bodyPr>
          <a:lstStyle/>
          <a:p>
            <a:pPr marL="342900" marR="0" lvl="0" indent="-342900" algn="ctr" defTabSz="497754" rtl="0" eaLnBrk="1" fontAlgn="auto" latinLnBrk="0" hangingPunct="1">
              <a:lnSpc>
                <a:spcPct val="100000"/>
              </a:lnSpc>
              <a:spcBef>
                <a:spcPts val="0"/>
              </a:spcBef>
              <a:spcAft>
                <a:spcPts val="0"/>
              </a:spcAft>
              <a:tabLst/>
              <a:defRPr/>
            </a:pPr>
            <a:r>
              <a:rPr kumimoji="0" lang="en-US" sz="3100"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Company to be amended doesn’t </a:t>
            </a:r>
            <a:br>
              <a:rPr kumimoji="0" lang="en-US" sz="3100"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br>
            <a:r>
              <a:rPr kumimoji="0" lang="en-US" sz="3100" b="1" i="0"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appear on the screen</a:t>
            </a:r>
            <a:br>
              <a:rPr kumimoji="0" lang="en-US" sz="33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EBA73E38-D23F-BE77-5EF5-B7AE846A58C6}"/>
              </a:ext>
            </a:extLst>
          </p:cNvPr>
          <p:cNvSpPr>
            <a:spLocks noGrp="1"/>
          </p:cNvSpPr>
          <p:nvPr>
            <p:ph idx="1"/>
          </p:nvPr>
        </p:nvSpPr>
        <p:spPr/>
        <p:txBody>
          <a:bodyPr>
            <a:normAutofit fontScale="55000" lnSpcReduction="20000"/>
          </a:bodyPr>
          <a:lstStyle/>
          <a:p>
            <a:pPr marL="457200" marR="0" algn="just">
              <a:spcBef>
                <a:spcPts val="0"/>
              </a:spcBef>
              <a:spcAft>
                <a:spcPts val="0"/>
              </a:spcAft>
            </a:pPr>
            <a:r>
              <a:rPr lang="en-US" sz="5100" dirty="0">
                <a:effectLst/>
                <a:latin typeface="Arial" panose="020B0604020202020204" pitchFamily="34" charset="0"/>
                <a:ea typeface="Aptos" panose="020B0004020202020204" pitchFamily="34" charset="0"/>
                <a:cs typeface="Arial" panose="020B0604020202020204" pitchFamily="34" charset="0"/>
              </a:rPr>
              <a:t>The customer must search the company they want to make amendments on under</a:t>
            </a:r>
            <a:r>
              <a:rPr lang="en-US" sz="5100" dirty="0">
                <a:latin typeface="Arial" panose="020B0604020202020204" pitchFamily="34" charset="0"/>
                <a:ea typeface="Aptos" panose="020B0004020202020204" pitchFamily="34" charset="0"/>
                <a:cs typeface="Arial" panose="020B0604020202020204" pitchFamily="34" charset="0"/>
              </a:rPr>
              <a:t> </a:t>
            </a:r>
            <a:r>
              <a:rPr lang="en-US" sz="5100" dirty="0">
                <a:effectLst/>
                <a:latin typeface="Arial" panose="020B0604020202020204" pitchFamily="34" charset="0"/>
                <a:ea typeface="Aptos" panose="020B0004020202020204" pitchFamily="34" charset="0"/>
                <a:cs typeface="Arial" panose="020B0604020202020204" pitchFamily="34" charset="0"/>
              </a:rPr>
              <a:t>Associated Company Information page on the director amendment portal.</a:t>
            </a:r>
          </a:p>
          <a:p>
            <a:pPr marL="457200" marR="0" algn="just">
              <a:spcBef>
                <a:spcPts val="0"/>
              </a:spcBef>
              <a:spcAft>
                <a:spcPts val="0"/>
              </a:spcAft>
            </a:pPr>
            <a:endParaRPr lang="en-US" sz="5100" dirty="0">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5100" dirty="0">
                <a:effectLst/>
                <a:latin typeface="Arial" panose="020B0604020202020204" pitchFamily="34" charset="0"/>
                <a:ea typeface="Aptos" panose="020B0004020202020204" pitchFamily="34" charset="0"/>
                <a:cs typeface="Arial" panose="020B0604020202020204" pitchFamily="34" charset="0"/>
              </a:rPr>
              <a:t>Customer must click on continue button, and under Facility Criteria there is a space where the registration number can be inserted, and then click on Search button. </a:t>
            </a:r>
          </a:p>
          <a:p>
            <a:pPr marL="83885" marR="0" indent="0" algn="just">
              <a:spcBef>
                <a:spcPts val="0"/>
              </a:spcBef>
              <a:spcAft>
                <a:spcPts val="0"/>
              </a:spcAft>
              <a:buNone/>
            </a:pPr>
            <a:endParaRPr lang="en-US" sz="5100" dirty="0">
              <a:effectLst/>
              <a:latin typeface="Arial" panose="020B0604020202020204" pitchFamily="34" charset="0"/>
              <a:ea typeface="Aptos" panose="020B0004020202020204" pitchFamily="34" charset="0"/>
              <a:cs typeface="Arial" panose="020B0604020202020204" pitchFamily="34" charset="0"/>
            </a:endParaRPr>
          </a:p>
          <a:p>
            <a:pPr marL="457200" marR="0" algn="just">
              <a:spcBef>
                <a:spcPts val="0"/>
              </a:spcBef>
              <a:spcAft>
                <a:spcPts val="0"/>
              </a:spcAft>
            </a:pPr>
            <a:r>
              <a:rPr lang="en-US" sz="5100" dirty="0">
                <a:effectLst/>
                <a:latin typeface="Arial" panose="020B0604020202020204" pitchFamily="34" charset="0"/>
                <a:ea typeface="Aptos" panose="020B0004020202020204" pitchFamily="34" charset="0"/>
                <a:cs typeface="Arial" panose="020B0604020202020204" pitchFamily="34" charset="0"/>
              </a:rPr>
              <a:t>The required company will then appear on the screen, and the customer may proceed with the filing.</a:t>
            </a:r>
          </a:p>
          <a:p>
            <a:pPr marL="83885" marR="0" indent="0" algn="just">
              <a:spcBef>
                <a:spcPts val="0"/>
              </a:spcBef>
              <a:spcAft>
                <a:spcPts val="0"/>
              </a:spcAft>
              <a:buNone/>
            </a:pPr>
            <a:r>
              <a:rPr lang="en-US" sz="5100" dirty="0">
                <a:effectLst/>
                <a:latin typeface="Arial" panose="020B0604020202020204" pitchFamily="34" charset="0"/>
                <a:ea typeface="Aptos" panose="020B0004020202020204" pitchFamily="34" charset="0"/>
                <a:cs typeface="Arial" panose="020B0604020202020204" pitchFamily="34" charset="0"/>
              </a:rPr>
              <a:t> </a:t>
            </a:r>
          </a:p>
          <a:p>
            <a:endParaRPr lang="en-US" sz="4600" dirty="0"/>
          </a:p>
        </p:txBody>
      </p:sp>
    </p:spTree>
    <p:extLst>
      <p:ext uri="{BB962C8B-B14F-4D97-AF65-F5344CB8AC3E}">
        <p14:creationId xmlns:p14="http://schemas.microsoft.com/office/powerpoint/2010/main" val="345232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BCD9-3CFA-2812-FE43-A151E31F48B7}"/>
              </a:ext>
            </a:extLst>
          </p:cNvPr>
          <p:cNvSpPr>
            <a:spLocks noGrp="1"/>
          </p:cNvSpPr>
          <p:nvPr>
            <p:ph type="title"/>
          </p:nvPr>
        </p:nvSpPr>
        <p:spPr/>
        <p:txBody>
          <a:bodyPr/>
          <a:lstStyle/>
          <a:p>
            <a:r>
              <a:rPr lang="en-US" dirty="0"/>
              <a:t>Unauthorized change of Directors</a:t>
            </a:r>
          </a:p>
        </p:txBody>
      </p:sp>
      <p:sp>
        <p:nvSpPr>
          <p:cNvPr id="3" name="Content Placeholder 2">
            <a:extLst>
              <a:ext uri="{FF2B5EF4-FFF2-40B4-BE49-F238E27FC236}">
                <a16:creationId xmlns:a16="http://schemas.microsoft.com/office/drawing/2014/main" id="{F3D280AD-0AC2-0C52-01D5-D4516989A19F}"/>
              </a:ext>
            </a:extLst>
          </p:cNvPr>
          <p:cNvSpPr>
            <a:spLocks noGrp="1"/>
          </p:cNvSpPr>
          <p:nvPr>
            <p:ph idx="1"/>
          </p:nvPr>
        </p:nvSpPr>
        <p:spPr/>
        <p:txBody>
          <a:bodyPr>
            <a:normAutofit fontScale="92500" lnSpcReduction="20000"/>
          </a:bodyPr>
          <a:lstStyle/>
          <a:p>
            <a:pPr algn="just"/>
            <a:r>
              <a:rPr lang="en-US" sz="2800" dirty="0"/>
              <a:t>Regulations 168 (6) allows the company to challenge any document filed with the Commission within 10 business days by filing a notice in form COR168.</a:t>
            </a:r>
          </a:p>
          <a:p>
            <a:pPr algn="just"/>
            <a:endParaRPr lang="en-US" sz="2800" dirty="0"/>
          </a:p>
          <a:p>
            <a:pPr algn="just"/>
            <a:r>
              <a:rPr lang="en-US" sz="2800" dirty="0"/>
              <a:t>In terms of Subsection (7), a filing that has been challenged in terms of the above sub regulation (6) is a nullity and must be removed from the register.</a:t>
            </a:r>
          </a:p>
          <a:p>
            <a:pPr algn="just"/>
            <a:endParaRPr lang="en-US" sz="2800" dirty="0"/>
          </a:p>
          <a:p>
            <a:pPr algn="just"/>
            <a:r>
              <a:rPr lang="en-US" sz="2800" dirty="0"/>
              <a:t>COR168 cannot be used to challenge another COR168, and this can also not be used to settle disputes of directors.</a:t>
            </a:r>
          </a:p>
          <a:p>
            <a:pPr marL="0" indent="0" algn="just">
              <a:buNone/>
            </a:pPr>
            <a:endParaRPr lang="en-US" sz="2800" dirty="0"/>
          </a:p>
          <a:p>
            <a:pPr algn="just"/>
            <a:r>
              <a:rPr lang="en-US" sz="2800" dirty="0"/>
              <a:t>Disputes should be referred to the Court or Companies Tribunal, and CIPC will implement the Order.</a:t>
            </a:r>
          </a:p>
          <a:p>
            <a:pPr marL="0" indent="0" algn="just">
              <a:buNone/>
            </a:pPr>
            <a:endParaRPr lang="en-US" sz="2800" dirty="0"/>
          </a:p>
        </p:txBody>
      </p:sp>
    </p:spTree>
    <p:extLst>
      <p:ext uri="{BB962C8B-B14F-4D97-AF65-F5344CB8AC3E}">
        <p14:creationId xmlns:p14="http://schemas.microsoft.com/office/powerpoint/2010/main" val="333235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7E68-CD7F-620A-0DD8-EBF082AB2B71}"/>
              </a:ext>
            </a:extLst>
          </p:cNvPr>
          <p:cNvSpPr>
            <a:spLocks noGrp="1"/>
          </p:cNvSpPr>
          <p:nvPr>
            <p:ph type="title"/>
          </p:nvPr>
        </p:nvSpPr>
        <p:spPr/>
        <p:txBody>
          <a:bodyPr/>
          <a:lstStyle/>
          <a:p>
            <a:r>
              <a:rPr lang="en-US" dirty="0"/>
              <a:t>IMPORTANT NOTICES ON CIPC WEBSITE</a:t>
            </a:r>
          </a:p>
        </p:txBody>
      </p:sp>
      <p:sp>
        <p:nvSpPr>
          <p:cNvPr id="3" name="Content Placeholder 2">
            <a:extLst>
              <a:ext uri="{FF2B5EF4-FFF2-40B4-BE49-F238E27FC236}">
                <a16:creationId xmlns:a16="http://schemas.microsoft.com/office/drawing/2014/main" id="{BFCCF45D-0CB2-2BB8-92D1-002BACA3AE34}"/>
              </a:ext>
            </a:extLst>
          </p:cNvPr>
          <p:cNvSpPr>
            <a:spLocks noGrp="1"/>
          </p:cNvSpPr>
          <p:nvPr>
            <p:ph idx="1"/>
          </p:nvPr>
        </p:nvSpPr>
        <p:spPr/>
        <p:txBody>
          <a:bodyPr/>
          <a:lstStyle/>
          <a:p>
            <a:r>
              <a:rPr lang="en-US" dirty="0"/>
              <a:t>Practice Notice No.3 of 2025 – Companies and their stakeholders in disputes</a:t>
            </a:r>
          </a:p>
          <a:p>
            <a:endParaRPr lang="en-US" dirty="0"/>
          </a:p>
          <a:p>
            <a:r>
              <a:rPr lang="en-US" dirty="0"/>
              <a:t>Notice No.37 of 2025 – Non-response on the link for director’s change of contact details</a:t>
            </a:r>
          </a:p>
          <a:p>
            <a:endParaRPr lang="en-US" dirty="0"/>
          </a:p>
          <a:p>
            <a:r>
              <a:rPr lang="en-US" dirty="0"/>
              <a:t>Notice No.49 of 2025 – Change of director’s contact details (</a:t>
            </a:r>
            <a:r>
              <a:rPr lang="en-US" dirty="0">
                <a:solidFill>
                  <a:srgbClr val="0000FF"/>
                </a:solidFill>
              </a:rPr>
              <a:t>to be published soon</a:t>
            </a:r>
            <a:r>
              <a:rPr lang="en-US" dirty="0"/>
              <a:t>).</a:t>
            </a:r>
          </a:p>
          <a:p>
            <a:endParaRPr lang="en-US" dirty="0"/>
          </a:p>
          <a:p>
            <a:endParaRPr lang="en-US" dirty="0"/>
          </a:p>
        </p:txBody>
      </p:sp>
    </p:spTree>
    <p:extLst>
      <p:ext uri="{BB962C8B-B14F-4D97-AF65-F5344CB8AC3E}">
        <p14:creationId xmlns:p14="http://schemas.microsoft.com/office/powerpoint/2010/main" val="415312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BD6C8-A4D0-5C4F-9DA0-80D20C1F392E}"/>
              </a:ext>
            </a:extLst>
          </p:cNvPr>
          <p:cNvSpPr>
            <a:spLocks noGrp="1"/>
          </p:cNvSpPr>
          <p:nvPr>
            <p:ph type="title"/>
          </p:nvPr>
        </p:nvSpPr>
        <p:spPr>
          <a:xfrm>
            <a:off x="534432" y="3030876"/>
            <a:ext cx="4756759" cy="3075303"/>
          </a:xfrm>
        </p:spPr>
        <p:txBody>
          <a:bodyPr>
            <a:noAutofit/>
          </a:bodyPr>
          <a:lstStyle/>
          <a:p>
            <a:pPr algn="l"/>
            <a:r>
              <a:rPr lang="en-US" b="1" dirty="0">
                <a:gradFill flip="none" rotWithShape="1">
                  <a:gsLst>
                    <a:gs pos="0">
                      <a:srgbClr val="99C78F"/>
                    </a:gs>
                    <a:gs pos="100000">
                      <a:srgbClr val="007882"/>
                    </a:gs>
                  </a:gsLst>
                  <a:lin ang="0" scaled="1"/>
                  <a:tileRect/>
                </a:gradFill>
              </a:rPr>
              <a:t>THANK YOU</a:t>
            </a:r>
          </a:p>
        </p:txBody>
      </p:sp>
      <p:pic>
        <p:nvPicPr>
          <p:cNvPr id="2" name="Picture 1">
            <a:extLst>
              <a:ext uri="{FF2B5EF4-FFF2-40B4-BE49-F238E27FC236}">
                <a16:creationId xmlns:a16="http://schemas.microsoft.com/office/drawing/2014/main" id="{E2A4AB07-0DCB-3845-85AC-73121A8BA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18" y="499414"/>
            <a:ext cx="2304256" cy="2304256"/>
          </a:xfrm>
          <a:prstGeom prst="rect">
            <a:avLst/>
          </a:prstGeom>
        </p:spPr>
      </p:pic>
    </p:spTree>
    <p:extLst>
      <p:ext uri="{BB962C8B-B14F-4D97-AF65-F5344CB8AC3E}">
        <p14:creationId xmlns:p14="http://schemas.microsoft.com/office/powerpoint/2010/main" val="24751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349321"/>
            <a:ext cx="10443128" cy="618807"/>
          </a:xfrm>
        </p:spPr>
        <p:txBody>
          <a:bodyPr>
            <a:normAutofit/>
          </a:bodyPr>
          <a:lstStyle/>
          <a:p>
            <a:pPr algn="ctr"/>
            <a:r>
              <a:rPr lang="en-ZA" dirty="0"/>
              <a:t>VACANCIES ON BOARD</a:t>
            </a:r>
          </a:p>
        </p:txBody>
      </p:sp>
      <p:sp>
        <p:nvSpPr>
          <p:cNvPr id="3" name="Content Placeholder 2"/>
          <p:cNvSpPr>
            <a:spLocks noGrp="1"/>
          </p:cNvSpPr>
          <p:nvPr>
            <p:ph idx="1"/>
          </p:nvPr>
        </p:nvSpPr>
        <p:spPr>
          <a:xfrm>
            <a:off x="892096" y="1239866"/>
            <a:ext cx="9511991" cy="5841157"/>
          </a:xfrm>
        </p:spPr>
        <p:txBody>
          <a:bodyPr>
            <a:normAutofit fontScale="85000" lnSpcReduction="20000"/>
          </a:bodyPr>
          <a:lstStyle/>
          <a:p>
            <a:pPr marL="0" indent="0" algn="just">
              <a:buNone/>
            </a:pPr>
            <a:r>
              <a:rPr lang="en-ZA" sz="2800" dirty="0"/>
              <a:t>When a person ceases to be a director, a vacancy arises on the board due to the following:</a:t>
            </a:r>
          </a:p>
          <a:p>
            <a:pPr marL="0" indent="0" algn="just">
              <a:buNone/>
            </a:pPr>
            <a:r>
              <a:rPr lang="en-ZA" sz="2800" dirty="0"/>
              <a:t> </a:t>
            </a:r>
          </a:p>
          <a:p>
            <a:pPr algn="just"/>
            <a:r>
              <a:rPr lang="en-ZA" sz="2800" dirty="0"/>
              <a:t>Resignation or deceased</a:t>
            </a:r>
          </a:p>
          <a:p>
            <a:pPr algn="just"/>
            <a:endParaRPr lang="en-ZA" sz="2800" dirty="0"/>
          </a:p>
          <a:p>
            <a:pPr algn="just"/>
            <a:r>
              <a:rPr lang="en-ZA" sz="2800" dirty="0"/>
              <a:t>Incapacitated to the extent that the person is unable to perform the functions of a director</a:t>
            </a:r>
          </a:p>
          <a:p>
            <a:pPr algn="just"/>
            <a:endParaRPr lang="en-ZA" sz="2800" dirty="0"/>
          </a:p>
          <a:p>
            <a:pPr algn="just"/>
            <a:r>
              <a:rPr lang="en-ZA" sz="2800" dirty="0"/>
              <a:t>Removed as a director for various reasons</a:t>
            </a:r>
          </a:p>
          <a:p>
            <a:pPr algn="just"/>
            <a:endParaRPr lang="en-ZA" sz="2800" dirty="0"/>
          </a:p>
          <a:p>
            <a:pPr algn="just"/>
            <a:r>
              <a:rPr lang="en-ZA" sz="2800" dirty="0"/>
              <a:t>Term Expired</a:t>
            </a:r>
          </a:p>
          <a:p>
            <a:pPr algn="just"/>
            <a:endParaRPr lang="en-ZA" sz="2800" dirty="0"/>
          </a:p>
          <a:p>
            <a:pPr algn="just"/>
            <a:r>
              <a:rPr lang="en-ZA" sz="2800" dirty="0"/>
              <a:t>Retirement</a:t>
            </a:r>
          </a:p>
          <a:p>
            <a:pPr algn="just"/>
            <a:endParaRPr lang="en-ZA" sz="2800" dirty="0"/>
          </a:p>
          <a:p>
            <a:pPr algn="just"/>
            <a:r>
              <a:rPr lang="en-ZA" sz="2800" dirty="0"/>
              <a:t>Declared delinquent by the court</a:t>
            </a:r>
          </a:p>
          <a:p>
            <a:pPr algn="ctr"/>
            <a:endParaRPr lang="en-ZA" sz="2800" dirty="0"/>
          </a:p>
          <a:p>
            <a:pPr marL="0" indent="0" algn="ctr">
              <a:buNone/>
            </a:pPr>
            <a:endParaRPr lang="en-ZA" sz="2400" b="1" dirty="0"/>
          </a:p>
        </p:txBody>
      </p:sp>
    </p:spTree>
    <p:extLst>
      <p:ext uri="{BB962C8B-B14F-4D97-AF65-F5344CB8AC3E}">
        <p14:creationId xmlns:p14="http://schemas.microsoft.com/office/powerpoint/2010/main" val="23630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09F3-947B-6DC6-7B74-06463D1E6F07}"/>
              </a:ext>
            </a:extLst>
          </p:cNvPr>
          <p:cNvSpPr>
            <a:spLocks noGrp="1"/>
          </p:cNvSpPr>
          <p:nvPr>
            <p:ph type="title"/>
          </p:nvPr>
        </p:nvSpPr>
        <p:spPr/>
        <p:txBody>
          <a:bodyPr/>
          <a:lstStyle/>
          <a:p>
            <a:r>
              <a:rPr lang="en-ZA" dirty="0"/>
              <a:t>                             FILING PROCESSES</a:t>
            </a:r>
            <a:endParaRPr lang="en-US" dirty="0"/>
          </a:p>
        </p:txBody>
      </p:sp>
      <p:sp>
        <p:nvSpPr>
          <p:cNvPr id="3" name="Content Placeholder 2">
            <a:extLst>
              <a:ext uri="{FF2B5EF4-FFF2-40B4-BE49-F238E27FC236}">
                <a16:creationId xmlns:a16="http://schemas.microsoft.com/office/drawing/2014/main" id="{250E4E76-BE06-0FF8-385A-B496F0CA28EC}"/>
              </a:ext>
            </a:extLst>
          </p:cNvPr>
          <p:cNvSpPr>
            <a:spLocks noGrp="1"/>
          </p:cNvSpPr>
          <p:nvPr>
            <p:ph idx="1"/>
          </p:nvPr>
        </p:nvSpPr>
        <p:spPr>
          <a:xfrm>
            <a:off x="522454" y="1764667"/>
            <a:ext cx="9619774" cy="4991131"/>
          </a:xfrm>
        </p:spPr>
        <p:txBody>
          <a:bodyPr>
            <a:normAutofit/>
          </a:bodyPr>
          <a:lstStyle/>
          <a:p>
            <a:pPr marL="0" marR="0" indent="0" algn="just">
              <a:spcBef>
                <a:spcPts val="0"/>
              </a:spcBef>
              <a:spcAft>
                <a:spcPts val="0"/>
              </a:spcAft>
              <a:buNone/>
            </a:pPr>
            <a:r>
              <a:rPr lang="en-US" sz="2800" dirty="0">
                <a:latin typeface="Arial" panose="020B0604020202020204" pitchFamily="34" charset="0"/>
                <a:ea typeface="Aptos" panose="020B0004020202020204" pitchFamily="34" charset="0"/>
                <a:cs typeface="Arial" panose="020B0604020202020204" pitchFamily="34" charset="0"/>
              </a:rPr>
              <a:t>We have two processes to file director amendments, i.e.</a:t>
            </a:r>
          </a:p>
          <a:p>
            <a:pPr marL="0" marR="0" indent="0" algn="just">
              <a:spcBef>
                <a:spcPts val="0"/>
              </a:spcBef>
              <a:spcAft>
                <a:spcPts val="0"/>
              </a:spcAft>
              <a:buNone/>
            </a:pPr>
            <a:endParaRPr lang="en-US" sz="2800" dirty="0">
              <a:latin typeface="Arial" panose="020B0604020202020204" pitchFamily="34" charset="0"/>
              <a:ea typeface="Aptos" panose="020B0004020202020204" pitchFamily="34" charset="0"/>
              <a:cs typeface="Arial" panose="020B0604020202020204" pitchFamily="34" charset="0"/>
            </a:endParaRPr>
          </a:p>
          <a:p>
            <a:pPr marL="0" marR="0" indent="0" algn="just">
              <a:spcBef>
                <a:spcPts val="0"/>
              </a:spcBef>
              <a:spcAft>
                <a:spcPts val="0"/>
              </a:spcAft>
              <a:buNone/>
            </a:pPr>
            <a:r>
              <a:rPr lang="en-US" sz="2800" u="sng" dirty="0">
                <a:latin typeface="Arial" panose="020B0604020202020204" pitchFamily="34" charset="0"/>
                <a:ea typeface="Aptos" panose="020B0004020202020204" pitchFamily="34" charset="0"/>
                <a:cs typeface="Arial" panose="020B0604020202020204" pitchFamily="34" charset="0"/>
              </a:rPr>
              <a:t>OTP Process and the Back Office Process</a:t>
            </a:r>
            <a:r>
              <a:rPr lang="en-US" sz="2800" dirty="0">
                <a:latin typeface="Arial" panose="020B0604020202020204" pitchFamily="34" charset="0"/>
                <a:ea typeface="Aptos" panose="020B0004020202020204" pitchFamily="34" charset="0"/>
                <a:cs typeface="Arial" panose="020B0604020202020204" pitchFamily="34" charset="0"/>
              </a:rPr>
              <a:t>. </a:t>
            </a:r>
          </a:p>
          <a:p>
            <a:pPr marL="0" marR="0" indent="0" algn="just">
              <a:spcBef>
                <a:spcPts val="0"/>
              </a:spcBef>
              <a:spcAft>
                <a:spcPts val="0"/>
              </a:spcAft>
              <a:buNone/>
            </a:pPr>
            <a:r>
              <a:rPr lang="en-US" sz="2800" dirty="0">
                <a:latin typeface="Arial" panose="020B0604020202020204" pitchFamily="34" charset="0"/>
                <a:ea typeface="Aptos" panose="020B0004020202020204" pitchFamily="34" charset="0"/>
                <a:cs typeface="Arial" panose="020B0604020202020204" pitchFamily="34" charset="0"/>
              </a:rPr>
              <a:t> </a:t>
            </a:r>
          </a:p>
          <a:p>
            <a:pPr marL="0" marR="0" indent="0" algn="just">
              <a:spcBef>
                <a:spcPts val="0"/>
              </a:spcBef>
              <a:spcAft>
                <a:spcPts val="0"/>
              </a:spcAft>
              <a:buNone/>
            </a:pPr>
            <a:r>
              <a:rPr lang="en-US" sz="2800" b="1" dirty="0">
                <a:latin typeface="Arial" panose="020B0604020202020204" pitchFamily="34" charset="0"/>
                <a:ea typeface="Aptos" panose="020B0004020202020204" pitchFamily="34" charset="0"/>
                <a:cs typeface="Arial" panose="020B0604020202020204" pitchFamily="34" charset="0"/>
              </a:rPr>
              <a:t>OTP Process</a:t>
            </a:r>
            <a:r>
              <a:rPr lang="en-US" sz="2800" dirty="0">
                <a:latin typeface="Arial" panose="020B0604020202020204" pitchFamily="34" charset="0"/>
                <a:ea typeface="Aptos" panose="020B0004020202020204" pitchFamily="34" charset="0"/>
                <a:cs typeface="Arial" panose="020B0604020202020204" pitchFamily="34" charset="0"/>
              </a:rPr>
              <a:t> only caters for the Resignation and Appointment of new director. The affected director(s) as well as the Filer will receive the OTP to confirm the change that is about to take place. Once responded, the system will automatically approve the application</a:t>
            </a:r>
            <a:r>
              <a:rPr lang="en-US" sz="2800" b="1" dirty="0">
                <a:latin typeface="Arial" panose="020B0604020202020204" pitchFamily="34" charset="0"/>
                <a:ea typeface="Aptos" panose="020B0004020202020204" pitchFamily="34" charset="0"/>
                <a:cs typeface="Arial" panose="020B0604020202020204" pitchFamily="34" charset="0"/>
              </a:rPr>
              <a:t>.</a:t>
            </a:r>
            <a:endParaRPr lang="en-US" sz="2800" dirty="0">
              <a:latin typeface="Arial" panose="020B0604020202020204" pitchFamily="34" charset="0"/>
              <a:ea typeface="Aptos" panose="020B0004020202020204" pitchFamily="34" charset="0"/>
              <a:cs typeface="Arial" panose="020B0604020202020204" pitchFamily="34" charset="0"/>
            </a:endParaRPr>
          </a:p>
          <a:p>
            <a:pPr marL="0" marR="0" indent="0" algn="just">
              <a:spcBef>
                <a:spcPts val="0"/>
              </a:spcBef>
              <a:spcAft>
                <a:spcPts val="0"/>
              </a:spcAft>
              <a:buNone/>
            </a:pPr>
            <a:r>
              <a:rPr lang="en-US" sz="2800" b="1" dirty="0">
                <a:latin typeface="Arial" panose="020B0604020202020204" pitchFamily="34" charset="0"/>
                <a:ea typeface="Aptos" panose="020B0004020202020204" pitchFamily="34" charset="0"/>
                <a:cs typeface="Arial" panose="020B0604020202020204" pitchFamily="34" charset="0"/>
              </a:rPr>
              <a:t> </a:t>
            </a:r>
            <a:endParaRPr lang="en-US" sz="2800" dirty="0">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4267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323-9A54-AB98-C989-7CAF51754349}"/>
              </a:ext>
            </a:extLst>
          </p:cNvPr>
          <p:cNvSpPr>
            <a:spLocks noGrp="1"/>
          </p:cNvSpPr>
          <p:nvPr>
            <p:ph type="title"/>
          </p:nvPr>
        </p:nvSpPr>
        <p:spPr/>
        <p:txBody>
          <a:bodyPr/>
          <a:lstStyle/>
          <a:p>
            <a:pPr algn="ctr"/>
            <a:r>
              <a:rPr lang="en-US" dirty="0"/>
              <a:t>BACK-OFFICE PROCESS</a:t>
            </a:r>
          </a:p>
        </p:txBody>
      </p:sp>
      <p:sp>
        <p:nvSpPr>
          <p:cNvPr id="3" name="Content Placeholder 2">
            <a:extLst>
              <a:ext uri="{FF2B5EF4-FFF2-40B4-BE49-F238E27FC236}">
                <a16:creationId xmlns:a16="http://schemas.microsoft.com/office/drawing/2014/main" id="{9DBCD6CC-8F7E-CBED-77DB-7C6782847DDA}"/>
              </a:ext>
            </a:extLst>
          </p:cNvPr>
          <p:cNvSpPr>
            <a:spLocks noGrp="1"/>
          </p:cNvSpPr>
          <p:nvPr>
            <p:ph idx="1"/>
          </p:nvPr>
        </p:nvSpPr>
        <p:spPr>
          <a:xfrm>
            <a:off x="1070518" y="1686608"/>
            <a:ext cx="9083688" cy="5360963"/>
          </a:xfrm>
        </p:spPr>
        <p:txBody>
          <a:bodyPr>
            <a:normAutofit/>
          </a:bodyPr>
          <a:lstStyle/>
          <a:p>
            <a:pPr marL="0" marR="0" lvl="0" indent="0" algn="l" defTabSz="497754" rtl="0" eaLnBrk="1" fontAlgn="auto" latinLnBrk="0" hangingPunct="1">
              <a:lnSpc>
                <a:spcPct val="100000"/>
              </a:lnSpc>
              <a:spcBef>
                <a:spcPts val="0"/>
              </a:spcBef>
              <a:spcAft>
                <a:spcPts val="0"/>
              </a:spcAft>
              <a:buClr>
                <a:srgbClr val="75B56B"/>
              </a:buClr>
              <a:buSzTx/>
              <a:buFont typeface="Arial"/>
              <a:buNone/>
              <a:tabLst/>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The following transactions will be processed at the</a:t>
            </a:r>
            <a:r>
              <a:rPr kumimoji="0" lang="en-US" sz="2800" b="1"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Back Office:</a:t>
            </a:r>
          </a:p>
          <a:p>
            <a:pPr marL="0" marR="0" lvl="0" indent="0" algn="l" defTabSz="497754" rtl="0" eaLnBrk="1" fontAlgn="auto" latinLnBrk="0" hangingPunct="1">
              <a:lnSpc>
                <a:spcPct val="100000"/>
              </a:lnSpc>
              <a:spcBef>
                <a:spcPts val="0"/>
              </a:spcBef>
              <a:spcAft>
                <a:spcPts val="0"/>
              </a:spcAft>
              <a:buClr>
                <a:srgbClr val="75B56B"/>
              </a:buClr>
              <a:buSzTx/>
              <a:buFont typeface="Arial"/>
              <a:buNone/>
              <a:tabLst/>
              <a:defRPr/>
            </a:pPr>
            <a:endPar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Deceased</a:t>
            </a: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Removal</a:t>
            </a: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Term Expired</a:t>
            </a:r>
          </a:p>
          <a:p>
            <a:pPr marL="1368823" lvl="3" indent="-373315">
              <a:spcBef>
                <a:spcPts val="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Retirement</a:t>
            </a:r>
          </a:p>
          <a:p>
            <a:pPr marL="0" marR="0" lvl="0" indent="0" algn="l" defTabSz="497754" rtl="0" eaLnBrk="1" fontAlgn="auto" latinLnBrk="0" hangingPunct="1">
              <a:lnSpc>
                <a:spcPct val="100000"/>
              </a:lnSpc>
              <a:spcBef>
                <a:spcPts val="0"/>
              </a:spcBef>
              <a:spcAft>
                <a:spcPts val="0"/>
              </a:spcAft>
              <a:buClr>
                <a:srgbClr val="75B56B"/>
              </a:buClr>
              <a:buSzTx/>
              <a:buNone/>
              <a:tabLst/>
              <a:defRPr/>
            </a:pPr>
            <a:endPar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497754" rtl="0" eaLnBrk="1" fontAlgn="auto" latinLnBrk="0" hangingPunct="1">
              <a:lnSpc>
                <a:spcPct val="100000"/>
              </a:lnSpc>
              <a:spcBef>
                <a:spcPts val="0"/>
              </a:spcBef>
              <a:spcAft>
                <a:spcPts val="0"/>
              </a:spcAft>
              <a:buClr>
                <a:srgbClr val="75B56B"/>
              </a:buClr>
              <a:buSzTx/>
              <a:buNone/>
              <a:tabLst/>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Applications are processed (approved or rejected) by officials at the back office</a:t>
            </a:r>
            <a:r>
              <a:rPr kumimoji="0" lang="en-US" sz="2800" b="0" i="0" u="none" strike="noStrike" kern="12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 </a:t>
            </a:r>
          </a:p>
          <a:p>
            <a:pPr marL="0" marR="0" lvl="0" indent="0" algn="l" defTabSz="497754" rtl="0" eaLnBrk="1" fontAlgn="auto" latinLnBrk="0" hangingPunct="1">
              <a:lnSpc>
                <a:spcPct val="100000"/>
              </a:lnSpc>
              <a:spcBef>
                <a:spcPts val="0"/>
              </a:spcBef>
              <a:spcAft>
                <a:spcPts val="0"/>
              </a:spcAft>
              <a:buClr>
                <a:srgbClr val="75B56B"/>
              </a:buClr>
              <a:buSzTx/>
              <a:buNone/>
              <a:tabLst/>
              <a:defRPr/>
            </a:pPr>
            <a:endPar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497754" rtl="0" eaLnBrk="1" fontAlgn="auto" latinLnBrk="0" hangingPunct="1">
              <a:lnSpc>
                <a:spcPct val="100000"/>
              </a:lnSpc>
              <a:spcBef>
                <a:spcPts val="0"/>
              </a:spcBef>
              <a:spcAft>
                <a:spcPts val="0"/>
              </a:spcAft>
              <a:buClr>
                <a:srgbClr val="75B56B"/>
              </a:buClr>
              <a:buSzTx/>
              <a:buNone/>
              <a:tabLst/>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Only the Filer receive the OTP in this transaction.</a:t>
            </a:r>
          </a:p>
          <a:p>
            <a:pPr marL="0" marR="0" lvl="0" indent="0" algn="l" defTabSz="497754" rtl="0" eaLnBrk="1" fontAlgn="auto" latinLnBrk="0" hangingPunct="1">
              <a:lnSpc>
                <a:spcPct val="100000"/>
              </a:lnSpc>
              <a:spcBef>
                <a:spcPts val="0"/>
              </a:spcBef>
              <a:spcAft>
                <a:spcPts val="0"/>
              </a:spcAft>
              <a:buClr>
                <a:srgbClr val="75B56B"/>
              </a:buClr>
              <a:buSzTx/>
              <a:buNone/>
              <a:tabLst/>
              <a:defRPr/>
            </a:pPr>
            <a:endPar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3852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0DC7-A80A-886A-E586-5E14E069FE2B}"/>
              </a:ext>
            </a:extLst>
          </p:cNvPr>
          <p:cNvSpPr>
            <a:spLocks noGrp="1"/>
          </p:cNvSpPr>
          <p:nvPr>
            <p:ph type="title"/>
          </p:nvPr>
        </p:nvSpPr>
        <p:spPr/>
        <p:txBody>
          <a:bodyPr/>
          <a:lstStyle/>
          <a:p>
            <a:pPr algn="ctr"/>
            <a:r>
              <a:rPr lang="en-US" dirty="0"/>
              <a:t>Verification process</a:t>
            </a:r>
          </a:p>
        </p:txBody>
      </p:sp>
      <p:sp>
        <p:nvSpPr>
          <p:cNvPr id="3" name="Content Placeholder 2">
            <a:extLst>
              <a:ext uri="{FF2B5EF4-FFF2-40B4-BE49-F238E27FC236}">
                <a16:creationId xmlns:a16="http://schemas.microsoft.com/office/drawing/2014/main" id="{9BFF138A-9A66-A2FF-5A45-218F30B059FC}"/>
              </a:ext>
            </a:extLst>
          </p:cNvPr>
          <p:cNvSpPr>
            <a:spLocks noGrp="1"/>
          </p:cNvSpPr>
          <p:nvPr>
            <p:ph idx="1"/>
          </p:nvPr>
        </p:nvSpPr>
        <p:spPr>
          <a:xfrm>
            <a:off x="1326994" y="1764667"/>
            <a:ext cx="8827211" cy="4991131"/>
          </a:xfrm>
        </p:spPr>
        <p:txBody>
          <a:bodyPr/>
          <a:lstStyle/>
          <a:p>
            <a:pPr marL="0" marR="0" indent="0">
              <a:spcBef>
                <a:spcPts val="0"/>
              </a:spcBef>
              <a:spcAft>
                <a:spcPts val="0"/>
              </a:spcAft>
              <a:buNone/>
            </a:pPr>
            <a:r>
              <a:rPr lang="en-US" sz="2800" dirty="0">
                <a:effectLst/>
                <a:latin typeface="Arial" panose="020B0604020202020204" pitchFamily="34" charset="0"/>
                <a:ea typeface="Aptos" panose="020B0004020202020204" pitchFamily="34" charset="0"/>
                <a:cs typeface="Arial" panose="020B0604020202020204" pitchFamily="34" charset="0"/>
              </a:rPr>
              <a:t>All South Africans will be verified once by the Dept of Home Affairs. </a:t>
            </a:r>
          </a:p>
          <a:p>
            <a:pPr marL="0" marR="0" indent="0">
              <a:spcBef>
                <a:spcPts val="0"/>
              </a:spcBef>
              <a:spcAft>
                <a:spcPts val="0"/>
              </a:spcAft>
              <a:buNone/>
            </a:pP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800" dirty="0">
                <a:effectLst/>
                <a:latin typeface="Arial" panose="020B0604020202020204" pitchFamily="34" charset="0"/>
                <a:ea typeface="Aptos" panose="020B0004020202020204" pitchFamily="34" charset="0"/>
                <a:cs typeface="Arial" panose="020B0604020202020204" pitchFamily="34" charset="0"/>
              </a:rPr>
              <a:t>Foreign directors will go through Foreigner Assurance verification conducted at CIPC.</a:t>
            </a:r>
          </a:p>
          <a:p>
            <a:endParaRPr lang="en-US" dirty="0"/>
          </a:p>
        </p:txBody>
      </p:sp>
    </p:spTree>
    <p:extLst>
      <p:ext uri="{BB962C8B-B14F-4D97-AF65-F5344CB8AC3E}">
        <p14:creationId xmlns:p14="http://schemas.microsoft.com/office/powerpoint/2010/main" val="388096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67-4954-E71A-72FD-5D53447611E4}"/>
              </a:ext>
            </a:extLst>
          </p:cNvPr>
          <p:cNvSpPr>
            <a:spLocks noGrp="1"/>
          </p:cNvSpPr>
          <p:nvPr>
            <p:ph type="title"/>
          </p:nvPr>
        </p:nvSpPr>
        <p:spPr/>
        <p:txBody>
          <a:bodyPr>
            <a:noAutofit/>
          </a:bodyPr>
          <a:lstStyle/>
          <a:p>
            <a:pPr algn="ct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How the customer can obtain </a:t>
            </a:r>
            <a:b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amended COR39 certificate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700F9D-BED1-347D-45D7-6E35B66D60B1}"/>
              </a:ext>
            </a:extLst>
          </p:cNvPr>
          <p:cNvSpPr>
            <a:spLocks noGrp="1"/>
          </p:cNvSpPr>
          <p:nvPr>
            <p:ph idx="1"/>
          </p:nvPr>
        </p:nvSpPr>
        <p:spPr>
          <a:xfrm>
            <a:off x="669072" y="1764667"/>
            <a:ext cx="9485133" cy="4991131"/>
          </a:xfrm>
        </p:spPr>
        <p:txBody>
          <a:bodyPr/>
          <a:lstStyle/>
          <a:p>
            <a:pPr marL="0" marR="0" lvl="0" indent="0">
              <a:spcBef>
                <a:spcPts val="0"/>
              </a:spcBef>
              <a:spcAft>
                <a:spcPts val="0"/>
              </a:spcAft>
              <a:buNone/>
            </a:pPr>
            <a:endParaRPr lang="en-US" sz="3600" dirty="0">
              <a:effectLst/>
              <a:latin typeface="Aptos" panose="020B0004020202020204" pitchFamily="34" charset="0"/>
              <a:ea typeface="Aptos" panose="020B0004020202020204" pitchFamily="34" charset="0"/>
              <a:cs typeface="Aptos" panose="020B00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The Filer can access the reference number, e.g. 60001234567 on the system, and open the application on the History Applications and select “Download COR39 Certificate”, then click on Re-</a:t>
            </a:r>
            <a:r>
              <a:rPr lang="en-US" sz="2800" dirty="0">
                <a:latin typeface="Arial" panose="020B0604020202020204" pitchFamily="34" charset="0"/>
                <a:ea typeface="Times New Roman" panose="02020603050405020304" pitchFamily="18" charset="0"/>
                <a:cs typeface="Arial" panose="020B0604020202020204" pitchFamily="34" charset="0"/>
              </a:rPr>
              <a:t>P</a:t>
            </a:r>
            <a:r>
              <a:rPr lang="en-US" sz="2800" dirty="0">
                <a:effectLst/>
                <a:latin typeface="Arial" panose="020B0604020202020204" pitchFamily="34" charset="0"/>
                <a:ea typeface="Times New Roman" panose="02020603050405020304" pitchFamily="18" charset="0"/>
                <a:cs typeface="Arial" panose="020B0604020202020204" pitchFamily="34" charset="0"/>
              </a:rPr>
              <a:t>rint button.</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83885" marR="0" indent="0">
              <a:spcBef>
                <a:spcPts val="0"/>
              </a:spcBef>
              <a:spcAft>
                <a:spcPts val="0"/>
              </a:spcAft>
              <a:buNone/>
            </a:pPr>
            <a:endParaRPr lang="en-US" sz="36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93292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E36-09BF-93C0-30C0-694A7436E8C4}"/>
              </a:ext>
            </a:extLst>
          </p:cNvPr>
          <p:cNvSpPr>
            <a:spLocks noGrp="1"/>
          </p:cNvSpPr>
          <p:nvPr>
            <p:ph type="title"/>
          </p:nvPr>
        </p:nvSpPr>
        <p:spPr>
          <a:xfrm>
            <a:off x="761091" y="421883"/>
            <a:ext cx="8564054" cy="770337"/>
          </a:xfrm>
        </p:spPr>
        <p:txBody>
          <a:bodyPr>
            <a:noAutofit/>
          </a:bodyPr>
          <a:lstStyle/>
          <a:p>
            <a:pPr algn="ctr"/>
            <a:r>
              <a:rPr lang="en-US" sz="3200" b="1" dirty="0">
                <a:effectLst/>
                <a:latin typeface="Arial" panose="020B0604020202020204" pitchFamily="34" charset="0"/>
                <a:ea typeface="Times New Roman" panose="02020603050405020304" pitchFamily="18" charset="0"/>
                <a:cs typeface="Arial" panose="020B0604020202020204" pitchFamily="34" charset="0"/>
              </a:rPr>
              <a:t>Problem with the Issue Date of id</a:t>
            </a:r>
            <a:br>
              <a:rPr lang="en-US" sz="3200" dirty="0">
                <a:effectLst/>
                <a:latin typeface="Arial" panose="020B0604020202020204" pitchFamily="34" charset="0"/>
                <a:ea typeface="Aptos" panose="020B00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CD1C08-B460-BEEB-0DEF-42C1DDF7D5DA}"/>
              </a:ext>
            </a:extLst>
          </p:cNvPr>
          <p:cNvSpPr>
            <a:spLocks noGrp="1"/>
          </p:cNvSpPr>
          <p:nvPr>
            <p:ph idx="1"/>
          </p:nvPr>
        </p:nvSpPr>
        <p:spPr/>
        <p:txBody>
          <a:bodyPr>
            <a:normAutofit/>
          </a:bodyPr>
          <a:lstStyle/>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Some Issue dates are correct as per green ID Book or smart card.</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Our Corporate Legal advised that customers must contact Home Affairs in case they have a challenge with the Issue Dates.</a:t>
            </a:r>
          </a:p>
          <a:p>
            <a:pPr marL="83885" marR="0" indent="0" algn="just">
              <a:spcBef>
                <a:spcPts val="0"/>
              </a:spcBef>
              <a:spcAft>
                <a:spcPts val="0"/>
              </a:spcAft>
              <a:buNone/>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spcBef>
                <a:spcPts val="0"/>
              </a:spcBef>
              <a:spcAft>
                <a:spcPts val="0"/>
              </a:spcAft>
              <a:buNone/>
            </a:pPr>
            <a:r>
              <a:rPr lang="en-US" sz="2800" dirty="0">
                <a:latin typeface="Arial" panose="020B0604020202020204" pitchFamily="34" charset="0"/>
                <a:ea typeface="Times New Roman" panose="02020603050405020304" pitchFamily="18" charset="0"/>
                <a:cs typeface="Arial" panose="020B0604020202020204" pitchFamily="34" charset="0"/>
              </a:rPr>
              <a:t>Home Affairs advised that customers must use the latest Issue Date of the ID</a:t>
            </a:r>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6437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3082-7DFB-4F73-89AD-10CAFF100312}"/>
              </a:ext>
            </a:extLst>
          </p:cNvPr>
          <p:cNvSpPr>
            <a:spLocks noGrp="1"/>
          </p:cNvSpPr>
          <p:nvPr>
            <p:ph type="title"/>
          </p:nvPr>
        </p:nvSpPr>
        <p:spPr>
          <a:xfrm>
            <a:off x="950661" y="421883"/>
            <a:ext cx="8564054" cy="770337"/>
          </a:xfrm>
        </p:spPr>
        <p:txBody>
          <a:bodyPr>
            <a:normAutofit fontScale="90000"/>
          </a:bodyPr>
          <a:lstStyle/>
          <a:p>
            <a:pPr algn="ctr"/>
            <a:r>
              <a:rPr lang="en-US" sz="3600" b="1" dirty="0">
                <a:effectLst/>
                <a:latin typeface="Arial" panose="020B0604020202020204" pitchFamily="34" charset="0"/>
                <a:ea typeface="Times New Roman" panose="02020603050405020304" pitchFamily="18" charset="0"/>
                <a:cs typeface="Arial" panose="020B0604020202020204" pitchFamily="34" charset="0"/>
              </a:rPr>
              <a:t>How</a:t>
            </a:r>
            <a:r>
              <a:rPr lang="en-US" sz="3600" b="1" dirty="0">
                <a:effectLst/>
                <a:latin typeface="Aptos" panose="020B0004020202020204" pitchFamily="34" charset="0"/>
                <a:ea typeface="Times New Roman" panose="02020603050405020304" pitchFamily="18" charset="0"/>
                <a:cs typeface="Aptos" panose="020B0004020202020204" pitchFamily="34" charset="0"/>
              </a:rPr>
              <a:t> to appoint and resign a director</a:t>
            </a:r>
            <a:br>
              <a:rPr lang="en-US" sz="28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7EE4A601-6EA8-C456-AE88-0711C6A9BC83}"/>
              </a:ext>
            </a:extLst>
          </p:cNvPr>
          <p:cNvSpPr>
            <a:spLocks noGrp="1"/>
          </p:cNvSpPr>
          <p:nvPr>
            <p:ph idx="1"/>
          </p:nvPr>
        </p:nvSpPr>
        <p:spPr>
          <a:xfrm>
            <a:off x="422801" y="1304693"/>
            <a:ext cx="9619774" cy="5709424"/>
          </a:xfrm>
        </p:spPr>
        <p:txBody>
          <a:bodyPr>
            <a:normAutofit fontScale="55000" lnSpcReduction="20000"/>
          </a:bodyPr>
          <a:lstStyle/>
          <a:p>
            <a:pPr marL="83885" marR="0" indent="0" algn="just">
              <a:lnSpc>
                <a:spcPct val="120000"/>
              </a:lnSpc>
              <a:spcBef>
                <a:spcPts val="0"/>
              </a:spcBef>
              <a:spcAft>
                <a:spcPts val="0"/>
              </a:spcAft>
              <a:buNone/>
            </a:pPr>
            <a:r>
              <a:rPr lang="en-US" sz="4400" dirty="0">
                <a:effectLst/>
                <a:latin typeface="Arial" panose="020B0604020202020204" pitchFamily="34" charset="0"/>
                <a:ea typeface="Times New Roman" panose="02020603050405020304" pitchFamily="18" charset="0"/>
                <a:cs typeface="Arial" panose="020B0604020202020204" pitchFamily="34" charset="0"/>
              </a:rPr>
              <a:t>The Filer must have customer code and password to file director amendment. Once on the website, the filer must select TRANSACT and then go to More </a:t>
            </a:r>
            <a:r>
              <a:rPr lang="en-US" sz="4400" dirty="0">
                <a:latin typeface="Arial" panose="020B0604020202020204" pitchFamily="34" charset="0"/>
                <a:ea typeface="Times New Roman" panose="02020603050405020304" pitchFamily="18" charset="0"/>
                <a:cs typeface="Arial" panose="020B0604020202020204" pitchFamily="34" charset="0"/>
              </a:rPr>
              <a:t>S</a:t>
            </a:r>
            <a:r>
              <a:rPr lang="en-US" sz="4400" dirty="0">
                <a:effectLst/>
                <a:latin typeface="Arial" panose="020B0604020202020204" pitchFamily="34" charset="0"/>
                <a:ea typeface="Times New Roman" panose="02020603050405020304" pitchFamily="18" charset="0"/>
                <a:cs typeface="Arial" panose="020B0604020202020204" pitchFamily="34" charset="0"/>
              </a:rPr>
              <a:t>ervices button. </a:t>
            </a:r>
          </a:p>
          <a:p>
            <a:pPr marL="83885" marR="0" indent="0" algn="just">
              <a:lnSpc>
                <a:spcPct val="120000"/>
              </a:lnSpc>
              <a:spcBef>
                <a:spcPts val="0"/>
              </a:spcBef>
              <a:spcAft>
                <a:spcPts val="0"/>
              </a:spcAft>
              <a:buNone/>
            </a:pPr>
            <a:endParaRPr lang="en-US" sz="4400" dirty="0">
              <a:latin typeface="Arial" panose="020B0604020202020204" pitchFamily="34" charset="0"/>
              <a:ea typeface="Times New Roman" panose="02020603050405020304" pitchFamily="18" charset="0"/>
              <a:cs typeface="Arial" panose="020B0604020202020204" pitchFamily="34" charset="0"/>
            </a:endParaRPr>
          </a:p>
          <a:p>
            <a:pPr marL="83885" marR="0" indent="0" algn="just">
              <a:lnSpc>
                <a:spcPct val="120000"/>
              </a:lnSpc>
              <a:spcBef>
                <a:spcPts val="0"/>
              </a:spcBef>
              <a:spcAft>
                <a:spcPts val="0"/>
              </a:spcAft>
              <a:buNone/>
            </a:pPr>
            <a:r>
              <a:rPr lang="en-US" sz="4400" dirty="0">
                <a:effectLst/>
                <a:latin typeface="Arial" panose="020B0604020202020204" pitchFamily="34" charset="0"/>
                <a:ea typeface="Times New Roman" panose="02020603050405020304" pitchFamily="18" charset="0"/>
                <a:cs typeface="Arial" panose="020B0604020202020204" pitchFamily="34" charset="0"/>
              </a:rPr>
              <a:t>After that you need to follow the steps as requested up until the end of the process. </a:t>
            </a:r>
          </a:p>
          <a:p>
            <a:pPr marL="83885" marR="0" indent="0" algn="just">
              <a:lnSpc>
                <a:spcPct val="120000"/>
              </a:lnSpc>
              <a:spcBef>
                <a:spcPts val="0"/>
              </a:spcBef>
              <a:spcAft>
                <a:spcPts val="0"/>
              </a:spcAft>
              <a:buNone/>
            </a:pPr>
            <a:endParaRPr lang="en-US" sz="4400" dirty="0">
              <a:latin typeface="Arial" panose="020B0604020202020204" pitchFamily="34" charset="0"/>
              <a:ea typeface="Times New Roman" panose="02020603050405020304" pitchFamily="18" charset="0"/>
              <a:cs typeface="Arial" panose="020B0604020202020204" pitchFamily="34" charset="0"/>
            </a:endParaRPr>
          </a:p>
          <a:p>
            <a:pPr marL="83885" marR="0" indent="0" algn="just">
              <a:lnSpc>
                <a:spcPct val="120000"/>
              </a:lnSpc>
              <a:spcBef>
                <a:spcPts val="0"/>
              </a:spcBef>
              <a:spcAft>
                <a:spcPts val="0"/>
              </a:spcAft>
              <a:buNone/>
            </a:pPr>
            <a:r>
              <a:rPr lang="en-US" sz="4400" dirty="0">
                <a:effectLst/>
                <a:latin typeface="Arial" panose="020B0604020202020204" pitchFamily="34" charset="0"/>
                <a:ea typeface="Times New Roman" panose="02020603050405020304" pitchFamily="18" charset="0"/>
                <a:cs typeface="Arial" panose="020B0604020202020204" pitchFamily="34" charset="0"/>
              </a:rPr>
              <a:t>The proposed change document will be sent to all directors notifying them of the change that is about to happen, and they don’t have to respond to that notification. The OTP will also be sent to the new/resigning director, and once this is responded to, the application will be auto approved and certificate generated to all directors including the Filer. </a:t>
            </a:r>
            <a:r>
              <a:rPr lang="en-US" sz="4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No more manual COR39 forms to be submitted</a:t>
            </a:r>
          </a:p>
          <a:p>
            <a:pPr marL="83885" marR="0" indent="0" algn="just">
              <a:lnSpc>
                <a:spcPct val="120000"/>
              </a:lnSpc>
              <a:spcBef>
                <a:spcPts val="0"/>
              </a:spcBef>
              <a:spcAft>
                <a:spcPts val="0"/>
              </a:spcAft>
              <a:buNone/>
            </a:pP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83885" marR="0" indent="0" algn="just">
              <a:lnSpc>
                <a:spcPct val="120000"/>
              </a:lnSpc>
              <a:spcBef>
                <a:spcPts val="0"/>
              </a:spcBef>
              <a:spcAft>
                <a:spcPts val="0"/>
              </a:spcAft>
              <a:buNone/>
            </a:pPr>
            <a:r>
              <a:rPr lang="en-US" sz="4400" dirty="0">
                <a:latin typeface="Arial" panose="020B0604020202020204" pitchFamily="34" charset="0"/>
                <a:ea typeface="Aptos" panose="020B0004020202020204" pitchFamily="34" charset="0"/>
                <a:cs typeface="Arial" panose="020B0604020202020204" pitchFamily="34" charset="0"/>
              </a:rPr>
              <a:t>OTP is valid for 96 hours</a:t>
            </a:r>
            <a:endParaRPr lang="en-US" sz="44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0295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885B-42D1-6663-05E5-F4FAE039B440}"/>
              </a:ext>
            </a:extLst>
          </p:cNvPr>
          <p:cNvSpPr>
            <a:spLocks noGrp="1"/>
          </p:cNvSpPr>
          <p:nvPr>
            <p:ph type="title"/>
          </p:nvPr>
        </p:nvSpPr>
        <p:spPr>
          <a:xfrm>
            <a:off x="534432" y="1"/>
            <a:ext cx="8564054" cy="1192220"/>
          </a:xfrm>
        </p:spPr>
        <p:txBody>
          <a:bodyPr>
            <a:normAutofit/>
          </a:bodyPr>
          <a:lstStyle/>
          <a:p>
            <a:pPr marL="342900" marR="0" lvl="0" indent="-342900" algn="ctr" defTabSz="497754" rtl="0" eaLnBrk="1" fontAlgn="auto" latinLnBrk="0" hangingPunct="1">
              <a:lnSpc>
                <a:spcPct val="100000"/>
              </a:lnSpc>
              <a:spcBef>
                <a:spcPts val="0"/>
              </a:spcBef>
              <a:spcAft>
                <a:spcPts val="0"/>
              </a:spcAft>
              <a:tabLst/>
              <a:defRPr/>
            </a:pPr>
            <a:r>
              <a:rPr kumimoji="0" lang="en-US" sz="3300"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Change Contact details </a:t>
            </a:r>
            <a:r>
              <a:rPr lang="en-US" sz="3300" cap="none" dirty="0">
                <a:latin typeface="Arial" panose="020B0604020202020204" pitchFamily="34" charset="0"/>
                <a:ea typeface="Times New Roman" panose="02020603050405020304" pitchFamily="18" charset="0"/>
                <a:cs typeface="Arial" panose="020B0604020202020204" pitchFamily="34" charset="0"/>
              </a:rPr>
              <a:t>of directors</a:t>
            </a:r>
            <a:br>
              <a:rPr kumimoji="0" lang="en-US" sz="33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1DB3C381-0DAD-85A5-053C-89A3B88C009A}"/>
              </a:ext>
            </a:extLst>
          </p:cNvPr>
          <p:cNvSpPr>
            <a:spLocks noGrp="1"/>
          </p:cNvSpPr>
          <p:nvPr>
            <p:ph idx="1"/>
          </p:nvPr>
        </p:nvSpPr>
        <p:spPr/>
        <p:txBody>
          <a:bodyPr>
            <a:normAutofit fontScale="92500"/>
          </a:bodyPr>
          <a:lstStyle/>
          <a:p>
            <a:pPr marL="541085" indent="-457200" algn="just">
              <a:spcBef>
                <a:spcPts val="0"/>
              </a:spcBef>
            </a:pPr>
            <a:r>
              <a:rPr lang="en-US" sz="3000" dirty="0">
                <a:effectLst/>
                <a:latin typeface="Arial" panose="020B0604020202020204" pitchFamily="34" charset="0"/>
                <a:ea typeface="Times New Roman" panose="02020603050405020304" pitchFamily="18" charset="0"/>
                <a:cs typeface="Arial" panose="020B0604020202020204" pitchFamily="34" charset="0"/>
              </a:rPr>
              <a:t>New Step by step guide to change contact details is now available on the website</a:t>
            </a:r>
          </a:p>
          <a:p>
            <a:pPr marL="541085" indent="-457200" algn="just">
              <a:spcBef>
                <a:spcPts val="0"/>
              </a:spcBef>
            </a:pPr>
            <a:r>
              <a:rPr lang="en-US" sz="3000" dirty="0">
                <a:latin typeface="Arial" panose="020B0604020202020204" pitchFamily="34" charset="0"/>
                <a:ea typeface="Times New Roman" panose="02020603050405020304" pitchFamily="18" charset="0"/>
                <a:cs typeface="Arial" panose="020B0604020202020204" pitchFamily="34" charset="0"/>
              </a:rPr>
              <a:t>Notice No.5 of 2025 deals with the process of responding to change of contact details.</a:t>
            </a:r>
          </a:p>
          <a:p>
            <a:pPr marL="541085" indent="-457200" algn="just">
              <a:spcBef>
                <a:spcPts val="0"/>
              </a:spcBef>
            </a:pPr>
            <a:r>
              <a:rPr lang="en-US" sz="3000" dirty="0">
                <a:effectLst/>
                <a:latin typeface="Arial" panose="020B0604020202020204" pitchFamily="34" charset="0"/>
                <a:ea typeface="Times New Roman" panose="02020603050405020304" pitchFamily="18" charset="0"/>
                <a:cs typeface="Arial" panose="020B0604020202020204" pitchFamily="34" charset="0"/>
              </a:rPr>
              <a:t> The link to confirm or object the change will be sent to both old contacts and the new contacts.</a:t>
            </a:r>
          </a:p>
          <a:p>
            <a:pPr marL="541085" indent="-457200" algn="just">
              <a:spcBef>
                <a:spcPts val="0"/>
              </a:spcBef>
            </a:pPr>
            <a:r>
              <a:rPr lang="en-US" sz="3000" dirty="0">
                <a:effectLst/>
                <a:latin typeface="Arial" panose="020B0604020202020204" pitchFamily="34" charset="0"/>
                <a:ea typeface="Aptos" panose="020B0004020202020204" pitchFamily="34" charset="0"/>
                <a:cs typeface="Arial" panose="020B0604020202020204" pitchFamily="34" charset="0"/>
              </a:rPr>
              <a:t>Confirmation of change should be done within 24 hours, after that the application will lapse.</a:t>
            </a:r>
          </a:p>
          <a:p>
            <a:pPr marL="541085" indent="-457200" algn="just">
              <a:spcBef>
                <a:spcPts val="0"/>
              </a:spcBef>
            </a:pPr>
            <a:r>
              <a:rPr lang="en-US" sz="3000" dirty="0">
                <a:latin typeface="Arial" panose="020B0604020202020204" pitchFamily="34" charset="0"/>
                <a:ea typeface="Aptos" panose="020B0004020202020204" pitchFamily="34" charset="0"/>
                <a:cs typeface="Arial" panose="020B0604020202020204" pitchFamily="34" charset="0"/>
              </a:rPr>
              <a:t>Once the rightful owner objects the application within 24 hours, that application will be automatically terminated even if the other person has already approved.</a:t>
            </a:r>
          </a:p>
          <a:p>
            <a:pPr marL="83885" indent="0" algn="just">
              <a:spcBef>
                <a:spcPts val="0"/>
              </a:spcBef>
              <a:buNone/>
            </a:pPr>
            <a:endParaRPr lang="en-US" dirty="0"/>
          </a:p>
        </p:txBody>
      </p:sp>
    </p:spTree>
    <p:extLst>
      <p:ext uri="{BB962C8B-B14F-4D97-AF65-F5344CB8AC3E}">
        <p14:creationId xmlns:p14="http://schemas.microsoft.com/office/powerpoint/2010/main" val="258180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TotalTime>
  <Words>1221</Words>
  <Application>Microsoft Office PowerPoint</Application>
  <PresentationFormat>Custom</PresentationFormat>
  <Paragraphs>119</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Calibri</vt:lpstr>
      <vt:lpstr>Office Theme</vt:lpstr>
      <vt:lpstr>DIRECTOR AMENDMENT       21 OCTOBER 2025 WEBINAR     Presenter: Mashudu thomas lebete</vt:lpstr>
      <vt:lpstr>VACANCIES ON BOARD</vt:lpstr>
      <vt:lpstr>                             FILING PROCESSES</vt:lpstr>
      <vt:lpstr>BACK-OFFICE PROCESS</vt:lpstr>
      <vt:lpstr>Verification process</vt:lpstr>
      <vt:lpstr>How the customer can obtain  amended COR39 certificate</vt:lpstr>
      <vt:lpstr>Problem with the Issue Date of id </vt:lpstr>
      <vt:lpstr>How to appoint and resign a director </vt:lpstr>
      <vt:lpstr>Change Contact details of directors </vt:lpstr>
      <vt:lpstr>The Filer not able to update  contact details of directors </vt:lpstr>
      <vt:lpstr>Customers not able to add the  2nd name of the director on the system. </vt:lpstr>
      <vt:lpstr>Resigned Directors not responding to the OTP </vt:lpstr>
      <vt:lpstr>How to cancel the transaction that is  in process due to error made </vt:lpstr>
      <vt:lpstr>How to change Passport to SA ID Number </vt:lpstr>
      <vt:lpstr>Company to be amended doesn’t  appear on the screen </vt:lpstr>
      <vt:lpstr>Unauthorized change of Directors</vt:lpstr>
      <vt:lpstr>IMPORTANT NOTICES ON CIPC WEBSITE</vt:lpstr>
      <vt:lpstr>THANK YOU</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Tintswalo Mawila</cp:lastModifiedBy>
  <cp:revision>652</cp:revision>
  <dcterms:created xsi:type="dcterms:W3CDTF">2019-05-23T08:27:41Z</dcterms:created>
  <dcterms:modified xsi:type="dcterms:W3CDTF">2025-10-22T09:12:19Z</dcterms:modified>
</cp:coreProperties>
</file>